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91"/>
    <p:restoredTop sz="9449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59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ECD4A-E700-4EC2-9629-398461024D9D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CE267-C500-496C-9B76-AF87F442C8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752222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</a:p>
          <a:p>
            <a:pPr lvl="1">
              <a:defRPr/>
            </a:pPr>
            <a:r>
              <a:rPr lang="ru-RU"/>
              <a:t>Второй уровень</a:t>
            </a:r>
          </a:p>
          <a:p>
            <a:pPr lvl="2">
              <a:defRPr/>
            </a:pPr>
            <a:r>
              <a:rPr lang="ru-RU"/>
              <a:t>Третий уровень</a:t>
            </a:r>
          </a:p>
          <a:p>
            <a:pPr lvl="3">
              <a:defRPr/>
            </a:pPr>
            <a:r>
              <a:rPr lang="ru-RU"/>
              <a:t>Четвертый уровень</a:t>
            </a:r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E20ECD4A-E700-4EC2-9629-398461024D9D}" type="datetime1">
              <a:rPr lang="ru-RU"/>
              <a:pPr lvl="0">
                <a:defRPr/>
              </a:pPr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950CE267-C500-496C-9B76-AF87F442C8D0}" type="slidenum">
              <a:rPr lang="ru-RU"/>
              <a:pPr lvl="0"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</a:p>
          <a:p>
            <a:pPr lvl="1">
              <a:defRPr/>
            </a:pPr>
            <a:r>
              <a:rPr lang="ru-RU"/>
              <a:t>Второй уровень</a:t>
            </a:r>
          </a:p>
          <a:p>
            <a:pPr lvl="2">
              <a:defRPr/>
            </a:pPr>
            <a:r>
              <a:rPr lang="ru-RU"/>
              <a:t>Третий уровень</a:t>
            </a:r>
          </a:p>
          <a:p>
            <a:pPr lvl="3">
              <a:defRPr/>
            </a:pPr>
            <a:r>
              <a:rPr lang="ru-RU"/>
              <a:t>Четвертый уровень</a:t>
            </a:r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E20ECD4A-E700-4EC2-9629-398461024D9D}" type="datetime1">
              <a:rPr lang="ru-RU"/>
              <a:pPr lvl="0">
                <a:defRPr/>
              </a:pPr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950CE267-C500-496C-9B76-AF87F442C8D0}" type="slidenum">
              <a:rPr lang="ru-RU"/>
              <a:pPr lvl="0"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ECD4A-E700-4EC2-9629-398461024D9D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CE267-C500-496C-9B76-AF87F442C8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2417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lvl="0"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E20ECD4A-E700-4EC2-9629-398461024D9D}" type="datetime1">
              <a:rPr lang="ru-RU"/>
              <a:pPr lvl="0">
                <a:defRPr/>
              </a:pPr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950CE267-C500-496C-9B76-AF87F442C8D0}" type="slidenum">
              <a:rPr lang="ru-RU"/>
              <a:pPr lvl="0"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</a:p>
          <a:p>
            <a:pPr lvl="1">
              <a:defRPr/>
            </a:pPr>
            <a:r>
              <a:rPr lang="ru-RU"/>
              <a:t>Второй уровень</a:t>
            </a:r>
          </a:p>
          <a:p>
            <a:pPr lvl="2">
              <a:defRPr/>
            </a:pPr>
            <a:r>
              <a:rPr lang="ru-RU"/>
              <a:t>Третий уровень</a:t>
            </a:r>
          </a:p>
          <a:p>
            <a:pPr lvl="3">
              <a:defRPr/>
            </a:pPr>
            <a:r>
              <a:rPr lang="ru-RU"/>
              <a:t>Четвертый уровень</a:t>
            </a:r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</a:p>
          <a:p>
            <a:pPr lvl="1">
              <a:defRPr/>
            </a:pPr>
            <a:r>
              <a:rPr lang="ru-RU"/>
              <a:t>Второй уровень</a:t>
            </a:r>
          </a:p>
          <a:p>
            <a:pPr lvl="2">
              <a:defRPr/>
            </a:pPr>
            <a:r>
              <a:rPr lang="ru-RU"/>
              <a:t>Третий уровень</a:t>
            </a:r>
          </a:p>
          <a:p>
            <a:pPr lvl="3">
              <a:defRPr/>
            </a:pPr>
            <a:r>
              <a:rPr lang="ru-RU"/>
              <a:t>Четвертый уровень</a:t>
            </a:r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E20ECD4A-E700-4EC2-9629-398461024D9D}" type="datetime1">
              <a:rPr lang="ru-RU"/>
              <a:pPr lvl="0">
                <a:defRPr/>
              </a:pPr>
              <a:t>11.05.2022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950CE267-C500-496C-9B76-AF87F442C8D0}" type="slidenum">
              <a:rPr lang="ru-RU"/>
              <a:pPr lvl="0"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</a:p>
          <a:p>
            <a:pPr lvl="1">
              <a:defRPr/>
            </a:pPr>
            <a:r>
              <a:rPr lang="ru-RU"/>
              <a:t>Второй уровень</a:t>
            </a:r>
          </a:p>
          <a:p>
            <a:pPr lvl="2">
              <a:defRPr/>
            </a:pPr>
            <a:r>
              <a:rPr lang="ru-RU"/>
              <a:t>Третий уровень</a:t>
            </a:r>
          </a:p>
          <a:p>
            <a:pPr lvl="3">
              <a:defRPr/>
            </a:pPr>
            <a:r>
              <a:rPr lang="ru-RU"/>
              <a:t>Четвертый уровень</a:t>
            </a:r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</a:p>
          <a:p>
            <a:pPr lvl="1">
              <a:defRPr/>
            </a:pPr>
            <a:r>
              <a:rPr lang="ru-RU"/>
              <a:t>Второй уровень</a:t>
            </a:r>
          </a:p>
          <a:p>
            <a:pPr lvl="2">
              <a:defRPr/>
            </a:pPr>
            <a:r>
              <a:rPr lang="ru-RU"/>
              <a:t>Третий уровень</a:t>
            </a:r>
          </a:p>
          <a:p>
            <a:pPr lvl="3">
              <a:defRPr/>
            </a:pPr>
            <a:r>
              <a:rPr lang="ru-RU"/>
              <a:t>Четвертый уровень</a:t>
            </a:r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E20ECD4A-E700-4EC2-9629-398461024D9D}" type="datetime1">
              <a:rPr lang="ru-RU"/>
              <a:pPr lvl="0">
                <a:defRPr/>
              </a:pPr>
              <a:t>11.05.2022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ru-RU" alt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950CE267-C500-496C-9B76-AF87F442C8D0}" type="slidenum">
              <a:rPr lang="ru-RU"/>
              <a:pPr lvl="0"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E20ECD4A-E700-4EC2-9629-398461024D9D}" type="datetime1">
              <a:rPr lang="ru-RU"/>
              <a:pPr lvl="0">
                <a:defRPr/>
              </a:pPr>
              <a:t>11.05.2022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ru-RU" alt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950CE267-C500-496C-9B76-AF87F442C8D0}" type="slidenum">
              <a:rPr lang="ru-RU"/>
              <a:pPr lvl="0"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" type="blank" preserve="1">
  <p:cSld name="Пус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E20ECD4A-E700-4EC2-9629-398461024D9D}" type="datetime1">
              <a:rPr lang="ru-RU"/>
              <a:pPr lvl="0">
                <a:defRPr/>
              </a:pPr>
              <a:t>11.05.2022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ru-RU" alt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950CE267-C500-496C-9B76-AF87F442C8D0}" type="slidenum">
              <a:rPr lang="ru-RU"/>
              <a:pPr lvl="0"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lvl="0"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</a:p>
          <a:p>
            <a:pPr lvl="1">
              <a:defRPr/>
            </a:pPr>
            <a:r>
              <a:rPr lang="ru-RU"/>
              <a:t>Второй уровень</a:t>
            </a:r>
          </a:p>
          <a:p>
            <a:pPr lvl="2">
              <a:defRPr/>
            </a:pPr>
            <a:r>
              <a:rPr lang="ru-RU"/>
              <a:t>Третий уровень</a:t>
            </a:r>
          </a:p>
          <a:p>
            <a:pPr lvl="3">
              <a:defRPr/>
            </a:pPr>
            <a:r>
              <a:rPr lang="ru-RU"/>
              <a:t>Четвертый уровень</a:t>
            </a:r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E20ECD4A-E700-4EC2-9629-398461024D9D}" type="datetime1">
              <a:rPr lang="ru-RU"/>
              <a:pPr lvl="0">
                <a:defRPr/>
              </a:pPr>
              <a:t>11.05.2022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950CE267-C500-496C-9B76-AF87F442C8D0}" type="slidenum">
              <a:rPr lang="ru-RU"/>
              <a:pPr lvl="0"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lvl="0"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>
              <a:defRPr/>
            </a:pPr>
            <a:endParaRPr lang="ru-RU" alt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E20ECD4A-E700-4EC2-9629-398461024D9D}" type="datetime1">
              <a:rPr lang="ru-RU"/>
              <a:pPr lvl="0">
                <a:defRPr/>
              </a:pPr>
              <a:t>11.05.2022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950CE267-C500-496C-9B76-AF87F442C8D0}" type="slidenum">
              <a:rPr lang="ru-RU"/>
              <a:pPr lvl="0"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0ECD4A-E700-4EC2-9629-398461024D9D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CE267-C500-496C-9B76-AF87F442C8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05949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3" Type="http://schemas.openxmlformats.org/officeDocument/2006/relationships/image" Target="../media/image42.jpeg"/><Relationship Id="rId7" Type="http://schemas.openxmlformats.org/officeDocument/2006/relationships/image" Target="../media/image4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10" Type="http://schemas.openxmlformats.org/officeDocument/2006/relationships/image" Target="../media/image49.jpeg"/><Relationship Id="rId4" Type="http://schemas.openxmlformats.org/officeDocument/2006/relationships/image" Target="../media/image43.jpeg"/><Relationship Id="rId9" Type="http://schemas.openxmlformats.org/officeDocument/2006/relationships/image" Target="../media/image4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-106363" y="0"/>
            <a:ext cx="9358313" cy="685800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 cstate="email"/>
          <a:srcRect/>
          <a:stretch>
            <a:fillRect/>
          </a:stretch>
        </p:blipFill>
        <p:spPr>
          <a:xfrm>
            <a:off x="1043608" y="2060848"/>
            <a:ext cx="1948110" cy="3178818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2428860" y="1285860"/>
            <a:ext cx="5054525" cy="2284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defRPr/>
            </a:pPr>
            <a:r>
              <a:rPr lang="ru-RU" sz="4800" b="1" cap="all" spc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Кружок «Веселый язычок»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156176" y="3650257"/>
            <a:ext cx="1841014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ru-RU">
                <a:latin typeface="Times New Roman"/>
                <a:cs typeface="Times New Roman"/>
              </a:rPr>
              <a:t>Учитель-логопед</a:t>
            </a:r>
          </a:p>
          <a:p>
            <a:pPr lvl="0">
              <a:defRPr/>
            </a:pPr>
            <a:r>
              <a:rPr lang="ru-RU">
                <a:latin typeface="Times New Roman"/>
                <a:cs typeface="Times New Roman"/>
              </a:rPr>
              <a:t>Наумова Е.В.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14348" y="214290"/>
            <a:ext cx="8001056" cy="90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>
                <a:latin typeface="Times New Roman"/>
                <a:cs typeface="Times New Roman"/>
              </a:rPr>
              <a:t>Муниципальное казённое дошкольное образовательное учреждение                                                  детский сад №1 комбинированного вида г. Пудожа Республики Карелия                                                      корпус 5 «Горнячок»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29058" y="5143512"/>
            <a:ext cx="23574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/>
              <a:t>2021-2022 г.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endParaRPr lang="ru-RU" altLang="en-US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6148" name="Picture 4" descr="C:\Users\1\Desktop\0_127d5c_ffc25bd1_L.png"/>
          <p:cNvPicPr>
            <a:picLocks noChangeAspect="1" noChangeArrowheads="1"/>
          </p:cNvPicPr>
          <p:nvPr/>
        </p:nvPicPr>
        <p:blipFill rotWithShape="1">
          <a:blip r:embed="rId3" cstate="email"/>
          <a:srcRect/>
          <a:stretch>
            <a:fillRect/>
          </a:stretch>
        </p:blipFill>
        <p:spPr>
          <a:xfrm>
            <a:off x="251520" y="3849272"/>
            <a:ext cx="1224136" cy="1023939"/>
          </a:xfrm>
          <a:prstGeom prst="rect">
            <a:avLst/>
          </a:prstGeom>
          <a:noFill/>
        </p:spPr>
      </p:pic>
      <p:pic>
        <p:nvPicPr>
          <p:cNvPr id="6149" name="Picture 5" descr="C:\Users\1\Desktop\0_127d5c_ffc25bd1_L.png"/>
          <p:cNvPicPr>
            <a:picLocks noChangeAspect="1" noChangeArrowheads="1"/>
          </p:cNvPicPr>
          <p:nvPr/>
        </p:nvPicPr>
        <p:blipFill rotWithShape="1">
          <a:blip r:embed="rId3" cstate="email"/>
          <a:srcRect/>
          <a:stretch>
            <a:fillRect/>
          </a:stretch>
        </p:blipFill>
        <p:spPr>
          <a:xfrm>
            <a:off x="1907704" y="3849272"/>
            <a:ext cx="1224136" cy="1023939"/>
          </a:xfrm>
          <a:prstGeom prst="rect">
            <a:avLst/>
          </a:prstGeom>
          <a:noFill/>
        </p:spPr>
      </p:pic>
      <p:pic>
        <p:nvPicPr>
          <p:cNvPr id="6150" name="Picture 6" descr="C:\Users\1\Desktop\0_127d5c_ffc25bd1_L.png"/>
          <p:cNvPicPr>
            <a:picLocks noChangeAspect="1" noChangeArrowheads="1"/>
          </p:cNvPicPr>
          <p:nvPr/>
        </p:nvPicPr>
        <p:blipFill rotWithShape="1">
          <a:blip r:embed="rId4" cstate="email"/>
          <a:srcRect/>
          <a:stretch>
            <a:fillRect/>
          </a:stretch>
        </p:blipFill>
        <p:spPr>
          <a:xfrm>
            <a:off x="3456721" y="3819155"/>
            <a:ext cx="1296144" cy="1084171"/>
          </a:xfrm>
          <a:prstGeom prst="rect">
            <a:avLst/>
          </a:prstGeom>
          <a:noFill/>
        </p:spPr>
      </p:pic>
      <p:pic>
        <p:nvPicPr>
          <p:cNvPr id="6151" name="Picture 7" descr="C:\Users\1\Desktop\0_127d5c_ffc25bd1_L.png"/>
          <p:cNvPicPr>
            <a:picLocks noChangeAspect="1" noChangeArrowheads="1"/>
          </p:cNvPicPr>
          <p:nvPr/>
        </p:nvPicPr>
        <p:blipFill rotWithShape="1">
          <a:blip r:embed="rId3" cstate="email"/>
          <a:srcRect/>
          <a:stretch>
            <a:fillRect/>
          </a:stretch>
        </p:blipFill>
        <p:spPr>
          <a:xfrm>
            <a:off x="4932040" y="3845342"/>
            <a:ext cx="1224136" cy="1023939"/>
          </a:xfrm>
          <a:prstGeom prst="rect">
            <a:avLst/>
          </a:prstGeom>
          <a:noFill/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 rotWithShape="1">
          <a:blip r:embed="rId5" cstate="email"/>
          <a:srcRect/>
          <a:stretch>
            <a:fillRect/>
          </a:stretch>
        </p:blipFill>
        <p:spPr>
          <a:xfrm>
            <a:off x="6406345" y="3815226"/>
            <a:ext cx="1225550" cy="1023937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63284" y="330260"/>
            <a:ext cx="809493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400" b="1">
                <a:latin typeface="Times New Roman"/>
                <a:cs typeface="Times New Roman"/>
              </a:rPr>
              <a:t>«Трубочка»</a:t>
            </a:r>
          </a:p>
        </p:txBody>
      </p:sp>
      <p:pic>
        <p:nvPicPr>
          <p:cNvPr id="11" name="Рисунок 10" descr="IMG_20220310_154102.jpg"/>
          <p:cNvPicPr>
            <a:picLocks noChangeAspect="1"/>
          </p:cNvPicPr>
          <p:nvPr/>
        </p:nvPicPr>
        <p:blipFill rotWithShape="1">
          <a:blip r:embed="rId6" cstate="email"/>
          <a:stretch>
            <a:fillRect/>
          </a:stretch>
        </p:blipFill>
        <p:spPr>
          <a:xfrm>
            <a:off x="857224" y="1285860"/>
            <a:ext cx="7143768" cy="524895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12" name="Содержимое 11" descr="дых5.jpg"/>
          <p:cNvPicPr>
            <a:picLocks noGrp="1" noChangeAspect="1"/>
          </p:cNvPicPr>
          <p:nvPr>
            <p:ph idx="1"/>
          </p:nvPr>
        </p:nvPicPr>
        <p:blipFill rotWithShape="1">
          <a:blip r:embed="rId3" cstate="email"/>
          <a:stretch>
            <a:fillRect/>
          </a:stretch>
        </p:blipFill>
        <p:spPr>
          <a:xfrm>
            <a:off x="1087429" y="1600200"/>
            <a:ext cx="6969141" cy="4525963"/>
          </a:xfrm>
        </p:spPr>
      </p:pic>
      <p:sp>
        <p:nvSpPr>
          <p:cNvPr id="4" name="TextBox 3"/>
          <p:cNvSpPr txBox="1"/>
          <p:nvPr/>
        </p:nvSpPr>
        <p:spPr>
          <a:xfrm>
            <a:off x="214282" y="357166"/>
            <a:ext cx="8520785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400" b="1">
                <a:latin typeface="Times New Roman"/>
                <a:cs typeface="Times New Roman"/>
              </a:rPr>
              <a:t>Дыхательная гимнастика</a:t>
            </a:r>
          </a:p>
        </p:txBody>
      </p:sp>
      <p:pic>
        <p:nvPicPr>
          <p:cNvPr id="5" name="Рисунок 4" descr="IMG_20220413_104529.jpg"/>
          <p:cNvPicPr>
            <a:picLocks noChangeAspect="1"/>
          </p:cNvPicPr>
          <p:nvPr/>
        </p:nvPicPr>
        <p:blipFill rotWithShape="1">
          <a:blip r:embed="rId4" cstate="email"/>
          <a:stretch>
            <a:fillRect/>
          </a:stretch>
        </p:blipFill>
        <p:spPr>
          <a:xfrm>
            <a:off x="2643174" y="1357299"/>
            <a:ext cx="3677946" cy="550070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0" y="-13438"/>
            <a:ext cx="9381462" cy="685800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12" name="Содержимое 11" descr="дых1.jpg"/>
          <p:cNvPicPr>
            <a:picLocks noGrp="1" noChangeAspect="1"/>
          </p:cNvPicPr>
          <p:nvPr>
            <p:ph idx="1"/>
          </p:nvPr>
        </p:nvPicPr>
        <p:blipFill rotWithShape="1">
          <a:blip r:embed="rId3" cstate="email"/>
          <a:stretch>
            <a:fillRect/>
          </a:stretch>
        </p:blipFill>
        <p:spPr>
          <a:xfrm>
            <a:off x="428596" y="428604"/>
            <a:ext cx="4286248" cy="6072230"/>
          </a:xfrm>
        </p:spPr>
      </p:pic>
      <p:pic>
        <p:nvPicPr>
          <p:cNvPr id="13" name="Рисунок 12" descr="дых2.jpg"/>
          <p:cNvPicPr>
            <a:picLocks noChangeAspect="1"/>
          </p:cNvPicPr>
          <p:nvPr/>
        </p:nvPicPr>
        <p:blipFill rotWithShape="1">
          <a:blip r:embed="rId4" cstate="email"/>
          <a:stretch>
            <a:fillRect/>
          </a:stretch>
        </p:blipFill>
        <p:spPr>
          <a:xfrm>
            <a:off x="4817848" y="428604"/>
            <a:ext cx="4326152" cy="6000792"/>
          </a:xfrm>
          <a:prstGeom prst="rect">
            <a:avLst/>
          </a:prstGeom>
        </p:spPr>
      </p:pic>
      <p:pic>
        <p:nvPicPr>
          <p:cNvPr id="14" name="Содержимое 11" descr="дых4.jpg"/>
          <p:cNvPicPr>
            <a:picLocks noChangeAspect="1"/>
          </p:cNvPicPr>
          <p:nvPr/>
        </p:nvPicPr>
        <p:blipFill rotWithShape="1">
          <a:blip r:embed="rId5" cstate="email"/>
          <a:stretch>
            <a:fillRect/>
          </a:stretch>
        </p:blipFill>
        <p:spPr>
          <a:xfrm>
            <a:off x="357158" y="262783"/>
            <a:ext cx="8786842" cy="659521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Requires="p14">
      <p:transition xmlns:mc="http://schemas.openxmlformats.org/markup-compatibility/2006" xmlns:p14="http://schemas.microsoft.com/office/powerpoint/2010/main" mc:Ignorable="p14" p14:dur="75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13" name="Рисунок 12" descr="дых6.jpg"/>
          <p:cNvPicPr>
            <a:picLocks noChangeAspect="1"/>
          </p:cNvPicPr>
          <p:nvPr/>
        </p:nvPicPr>
        <p:blipFill rotWithShape="1">
          <a:blip r:embed="rId3" cstate="email"/>
          <a:stretch>
            <a:fillRect/>
          </a:stretch>
        </p:blipFill>
        <p:spPr>
          <a:xfrm>
            <a:off x="2786050" y="500042"/>
            <a:ext cx="3721676" cy="5572139"/>
          </a:xfrm>
          <a:prstGeom prst="rect">
            <a:avLst/>
          </a:prstGeom>
        </p:spPr>
      </p:pic>
      <p:pic>
        <p:nvPicPr>
          <p:cNvPr id="5" name="Рисунок 4" descr="IMG_20220324_155239.jpg"/>
          <p:cNvPicPr>
            <a:picLocks noChangeAspect="1"/>
          </p:cNvPicPr>
          <p:nvPr/>
        </p:nvPicPr>
        <p:blipFill rotWithShape="1">
          <a:blip r:embed="rId4" cstate="email"/>
          <a:stretch>
            <a:fillRect/>
          </a:stretch>
        </p:blipFill>
        <p:spPr>
          <a:xfrm>
            <a:off x="0" y="1571613"/>
            <a:ext cx="9144000" cy="3235536"/>
          </a:xfrm>
          <a:prstGeom prst="rect">
            <a:avLst/>
          </a:prstGeom>
        </p:spPr>
      </p:pic>
      <p:pic>
        <p:nvPicPr>
          <p:cNvPr id="7" name="Рисунок 6" descr="IMG_20211116_120324.jpg"/>
          <p:cNvPicPr>
            <a:picLocks noChangeAspect="1"/>
          </p:cNvPicPr>
          <p:nvPr/>
        </p:nvPicPr>
        <p:blipFill rotWithShape="1">
          <a:blip r:embed="rId5" cstate="email"/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</p:spPr>
      </p:pic>
      <p:pic>
        <p:nvPicPr>
          <p:cNvPr id="8" name="Рисунок 7" descr="IMG_20211116_120303.jpg"/>
          <p:cNvPicPr>
            <a:picLocks noChangeAspect="1"/>
          </p:cNvPicPr>
          <p:nvPr/>
        </p:nvPicPr>
        <p:blipFill rotWithShape="1">
          <a:blip r:embed="rId6" cstate="email"/>
          <a:stretch>
            <a:fillRect/>
          </a:stretch>
        </p:blipFill>
        <p:spPr>
          <a:xfrm>
            <a:off x="313781" y="0"/>
            <a:ext cx="8516438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Requires="p14">
      <p:transition xmlns:mc="http://schemas.openxmlformats.org/markup-compatibility/2006" xmlns:p14="http://schemas.microsoft.com/office/powerpoint/2010/main" mc:Ignorable="p14" p14:dur="75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5" name="Рисунок 4" descr="IMG_20220316_155842.jpg"/>
          <p:cNvPicPr>
            <a:picLocks noChangeAspect="1"/>
          </p:cNvPicPr>
          <p:nvPr/>
        </p:nvPicPr>
        <p:blipFill rotWithShape="1">
          <a:blip r:embed="rId3" cstate="email"/>
          <a:stretch>
            <a:fillRect/>
          </a:stretch>
        </p:blipFill>
        <p:spPr>
          <a:xfrm>
            <a:off x="214282" y="1071546"/>
            <a:ext cx="8572560" cy="492922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71472" y="0"/>
            <a:ext cx="814393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400" b="1">
                <a:latin typeface="Times New Roman"/>
                <a:cs typeface="Times New Roman"/>
              </a:rPr>
              <a:t>Пальчиковая гимнастика</a:t>
            </a:r>
          </a:p>
        </p:txBody>
      </p:sp>
      <p:pic>
        <p:nvPicPr>
          <p:cNvPr id="6" name="Рисунок 5" descr="дых7.jpg"/>
          <p:cNvPicPr>
            <a:picLocks noChangeAspect="1"/>
          </p:cNvPicPr>
          <p:nvPr/>
        </p:nvPicPr>
        <p:blipFill rotWithShape="1">
          <a:blip r:embed="rId4" cstate="email"/>
          <a:stretch>
            <a:fillRect/>
          </a:stretch>
        </p:blipFill>
        <p:spPr>
          <a:xfrm>
            <a:off x="0" y="1398534"/>
            <a:ext cx="9144000" cy="406093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Requires="p14">
      <p:transition xmlns:mc="http://schemas.openxmlformats.org/markup-compatibility/2006" xmlns:p14="http://schemas.microsoft.com/office/powerpoint/2010/main" mc:Ignorable="p14" p14:dur="75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571472" y="0"/>
            <a:ext cx="814393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400" b="1">
                <a:latin typeface="Times New Roman"/>
                <a:cs typeface="Times New Roman"/>
              </a:rPr>
              <a:t>Пальчиковая гимнастика</a:t>
            </a:r>
          </a:p>
        </p:txBody>
      </p:sp>
      <p:pic>
        <p:nvPicPr>
          <p:cNvPr id="7" name="Рисунок 6" descr="IMG_20220413_104452.jpg"/>
          <p:cNvPicPr>
            <a:picLocks noChangeAspect="1"/>
          </p:cNvPicPr>
          <p:nvPr/>
        </p:nvPicPr>
        <p:blipFill rotWithShape="1">
          <a:blip r:embed="rId3" cstate="email"/>
          <a:stretch>
            <a:fillRect/>
          </a:stretch>
        </p:blipFill>
        <p:spPr>
          <a:xfrm>
            <a:off x="285720" y="1071546"/>
            <a:ext cx="8572560" cy="364333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Requires="p14">
      <p:transition xmlns:mc="http://schemas.openxmlformats.org/markup-compatibility/2006" xmlns:p14="http://schemas.microsoft.com/office/powerpoint/2010/main" mc:Ignorable="p14" p14:dur="75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3" name="Рисунок 2" descr="IMG_20211027_154729.jpg"/>
          <p:cNvPicPr>
            <a:picLocks noChangeAspect="1"/>
          </p:cNvPicPr>
          <p:nvPr/>
        </p:nvPicPr>
        <p:blipFill rotWithShape="1">
          <a:blip r:embed="rId3" cstate="email"/>
          <a:stretch>
            <a:fillRect/>
          </a:stretch>
        </p:blipFill>
        <p:spPr>
          <a:xfrm>
            <a:off x="1857356" y="1428735"/>
            <a:ext cx="5072098" cy="5429265"/>
          </a:xfrm>
          <a:prstGeom prst="rect">
            <a:avLst/>
          </a:prstGeom>
        </p:spPr>
      </p:pic>
      <p:pic>
        <p:nvPicPr>
          <p:cNvPr id="4" name="Рисунок 3" descr="IMG_20211027_154811.jpg"/>
          <p:cNvPicPr>
            <a:picLocks noChangeAspect="1"/>
          </p:cNvPicPr>
          <p:nvPr/>
        </p:nvPicPr>
        <p:blipFill rotWithShape="1">
          <a:blip r:embed="rId4" cstate="email"/>
          <a:stretch>
            <a:fillRect/>
          </a:stretch>
        </p:blipFill>
        <p:spPr>
          <a:xfrm>
            <a:off x="1928794" y="1510763"/>
            <a:ext cx="4714908" cy="5347237"/>
          </a:xfrm>
          <a:prstGeom prst="rect">
            <a:avLst/>
          </a:prstGeom>
        </p:spPr>
      </p:pic>
      <p:pic>
        <p:nvPicPr>
          <p:cNvPr id="5" name="Рисунок 4" descr="IMG_20211027_154853.jpg"/>
          <p:cNvPicPr>
            <a:picLocks noChangeAspect="1"/>
          </p:cNvPicPr>
          <p:nvPr/>
        </p:nvPicPr>
        <p:blipFill rotWithShape="1">
          <a:blip r:embed="rId5" cstate="email"/>
          <a:stretch>
            <a:fillRect/>
          </a:stretch>
        </p:blipFill>
        <p:spPr>
          <a:xfrm>
            <a:off x="2000232" y="1571612"/>
            <a:ext cx="4636999" cy="528638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flipH="1">
            <a:off x="756199" y="0"/>
            <a:ext cx="8030642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400" b="1">
                <a:latin typeface="Times New Roman"/>
                <a:cs typeface="Times New Roman"/>
              </a:rPr>
              <a:t>Обогащение и активизация словарного запаса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Requires="p14">
      <p:transition xmlns:mc="http://schemas.openxmlformats.org/markup-compatibility/2006" xmlns:p14="http://schemas.microsoft.com/office/powerpoint/2010/main" mc:Ignorable="p14" p14:dur="75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6" name="TextBox 5"/>
          <p:cNvSpPr txBox="1"/>
          <p:nvPr/>
        </p:nvSpPr>
        <p:spPr>
          <a:xfrm flipH="1">
            <a:off x="756199" y="0"/>
            <a:ext cx="8030642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400" b="1">
                <a:latin typeface="Times New Roman"/>
                <a:cs typeface="Times New Roman"/>
              </a:rPr>
              <a:t>Обогащение и активизация словарного запаса</a:t>
            </a:r>
          </a:p>
        </p:txBody>
      </p:sp>
      <p:pic>
        <p:nvPicPr>
          <p:cNvPr id="7" name="Рисунок 6" descr="подггр.jpg"/>
          <p:cNvPicPr>
            <a:picLocks noChangeAspect="1"/>
          </p:cNvPicPr>
          <p:nvPr/>
        </p:nvPicPr>
        <p:blipFill rotWithShape="1">
          <a:blip r:embed="rId3" cstate="email"/>
          <a:stretch>
            <a:fillRect/>
          </a:stretch>
        </p:blipFill>
        <p:spPr>
          <a:xfrm>
            <a:off x="1214414" y="1500174"/>
            <a:ext cx="6594530" cy="485775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Requires="p14">
      <p:transition xmlns:mc="http://schemas.openxmlformats.org/markup-compatibility/2006" xmlns:p14="http://schemas.microsoft.com/office/powerpoint/2010/main" mc:Ignorable="p14" p14:dur="75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6" name="Рисунок 5" descr="IMG_20220407_160311.jpg"/>
          <p:cNvPicPr>
            <a:picLocks noChangeAspect="1"/>
          </p:cNvPicPr>
          <p:nvPr/>
        </p:nvPicPr>
        <p:blipFill rotWithShape="1">
          <a:blip r:embed="rId3" cstate="email"/>
          <a:stretch>
            <a:fillRect/>
          </a:stretch>
        </p:blipFill>
        <p:spPr>
          <a:xfrm>
            <a:off x="0" y="928670"/>
            <a:ext cx="9144000" cy="475044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42976" y="0"/>
            <a:ext cx="778674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4400" b="1">
                <a:latin typeface="Times New Roman"/>
                <a:cs typeface="Times New Roman"/>
              </a:rPr>
              <a:t>Игра «Назови ласково»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Requires="p14">
      <p:transition xmlns:mc="http://schemas.openxmlformats.org/markup-compatibility/2006" xmlns:p14="http://schemas.microsoft.com/office/powerpoint/2010/main" mc:Ignorable="p14" p14:dur="75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285720" y="0"/>
            <a:ext cx="8643998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400" b="1">
                <a:latin typeface="Times New Roman"/>
                <a:cs typeface="Times New Roman"/>
              </a:rPr>
              <a:t>Игра «Какой? Какая? Какое?»</a:t>
            </a:r>
          </a:p>
        </p:txBody>
      </p:sp>
      <p:pic>
        <p:nvPicPr>
          <p:cNvPr id="5" name="Рисунок 4" descr="IMG_20220413_104304.jpg"/>
          <p:cNvPicPr>
            <a:picLocks noChangeAspect="1"/>
          </p:cNvPicPr>
          <p:nvPr/>
        </p:nvPicPr>
        <p:blipFill rotWithShape="1">
          <a:blip r:embed="rId3" cstate="email"/>
          <a:stretch>
            <a:fillRect/>
          </a:stretch>
        </p:blipFill>
        <p:spPr>
          <a:xfrm>
            <a:off x="357158" y="1285860"/>
            <a:ext cx="3864680" cy="5072073"/>
          </a:xfrm>
          <a:prstGeom prst="rect">
            <a:avLst/>
          </a:prstGeom>
        </p:spPr>
      </p:pic>
      <p:pic>
        <p:nvPicPr>
          <p:cNvPr id="8" name="Рисунок 7" descr="IMG_20220413_104319.jpg"/>
          <p:cNvPicPr>
            <a:picLocks noChangeAspect="1"/>
          </p:cNvPicPr>
          <p:nvPr/>
        </p:nvPicPr>
        <p:blipFill rotWithShape="1">
          <a:blip r:embed="rId4" cstate="email"/>
          <a:stretch>
            <a:fillRect/>
          </a:stretch>
        </p:blipFill>
        <p:spPr>
          <a:xfrm>
            <a:off x="4572000" y="1285860"/>
            <a:ext cx="3585541" cy="5072073"/>
          </a:xfrm>
          <a:prstGeom prst="rect">
            <a:avLst/>
          </a:prstGeom>
        </p:spPr>
      </p:pic>
      <p:pic>
        <p:nvPicPr>
          <p:cNvPr id="9" name="Рисунок 8" descr="IMG_20220413_104334.jpg"/>
          <p:cNvPicPr>
            <a:picLocks noChangeAspect="1"/>
          </p:cNvPicPr>
          <p:nvPr/>
        </p:nvPicPr>
        <p:blipFill rotWithShape="1">
          <a:blip r:embed="rId5" cstate="email"/>
          <a:stretch>
            <a:fillRect/>
          </a:stretch>
        </p:blipFill>
        <p:spPr>
          <a:xfrm>
            <a:off x="500034" y="1214422"/>
            <a:ext cx="3638421" cy="5155424"/>
          </a:xfrm>
          <a:prstGeom prst="rect">
            <a:avLst/>
          </a:prstGeom>
        </p:spPr>
      </p:pic>
      <p:pic>
        <p:nvPicPr>
          <p:cNvPr id="10" name="Рисунок 9" descr="IMG_20220413_104248.jpg"/>
          <p:cNvPicPr>
            <a:picLocks noChangeAspect="1"/>
          </p:cNvPicPr>
          <p:nvPr/>
        </p:nvPicPr>
        <p:blipFill rotWithShape="1">
          <a:blip r:embed="rId6" cstate="email"/>
          <a:stretch>
            <a:fillRect/>
          </a:stretch>
        </p:blipFill>
        <p:spPr>
          <a:xfrm>
            <a:off x="4286248" y="1214423"/>
            <a:ext cx="3929090" cy="5143536"/>
          </a:xfrm>
          <a:prstGeom prst="rect">
            <a:avLst/>
          </a:prstGeom>
        </p:spPr>
      </p:pic>
      <p:pic>
        <p:nvPicPr>
          <p:cNvPr id="11" name="Рисунок 10" descr="IMG_20220413_104350.jpg"/>
          <p:cNvPicPr>
            <a:picLocks noChangeAspect="1"/>
          </p:cNvPicPr>
          <p:nvPr/>
        </p:nvPicPr>
        <p:blipFill rotWithShape="1">
          <a:blip r:embed="rId7" cstate="email"/>
          <a:stretch>
            <a:fillRect/>
          </a:stretch>
        </p:blipFill>
        <p:spPr>
          <a:xfrm>
            <a:off x="357158" y="1285860"/>
            <a:ext cx="3886844" cy="5143511"/>
          </a:xfrm>
          <a:prstGeom prst="rect">
            <a:avLst/>
          </a:prstGeom>
        </p:spPr>
      </p:pic>
      <p:pic>
        <p:nvPicPr>
          <p:cNvPr id="12" name="Рисунок 11" descr="IMG_20220413_104406.jpg"/>
          <p:cNvPicPr>
            <a:picLocks noChangeAspect="1"/>
          </p:cNvPicPr>
          <p:nvPr/>
        </p:nvPicPr>
        <p:blipFill rotWithShape="1">
          <a:blip r:embed="rId8" cstate="email"/>
          <a:stretch>
            <a:fillRect/>
          </a:stretch>
        </p:blipFill>
        <p:spPr>
          <a:xfrm>
            <a:off x="4429124" y="1142984"/>
            <a:ext cx="3714776" cy="5357826"/>
          </a:xfrm>
          <a:prstGeom prst="rect">
            <a:avLst/>
          </a:prstGeom>
        </p:spPr>
      </p:pic>
      <p:pic>
        <p:nvPicPr>
          <p:cNvPr id="13" name="Рисунок 12" descr="IMG_20220413_104421.jpg"/>
          <p:cNvPicPr>
            <a:picLocks noChangeAspect="1"/>
          </p:cNvPicPr>
          <p:nvPr/>
        </p:nvPicPr>
        <p:blipFill rotWithShape="1">
          <a:blip r:embed="rId9" cstate="email"/>
          <a:stretch>
            <a:fillRect/>
          </a:stretch>
        </p:blipFill>
        <p:spPr>
          <a:xfrm>
            <a:off x="285720" y="1142984"/>
            <a:ext cx="3966545" cy="5286412"/>
          </a:xfrm>
          <a:prstGeom prst="rect">
            <a:avLst/>
          </a:prstGeom>
        </p:spPr>
      </p:pic>
      <p:pic>
        <p:nvPicPr>
          <p:cNvPr id="14" name="Рисунок 13" descr="IMG_20220413_104433.jpg"/>
          <p:cNvPicPr>
            <a:picLocks noChangeAspect="1"/>
          </p:cNvPicPr>
          <p:nvPr/>
        </p:nvPicPr>
        <p:blipFill rotWithShape="1">
          <a:blip r:embed="rId10" cstate="email"/>
          <a:stretch>
            <a:fillRect/>
          </a:stretch>
        </p:blipFill>
        <p:spPr>
          <a:xfrm>
            <a:off x="4357686" y="1142984"/>
            <a:ext cx="3929090" cy="532312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Requires="p14">
      <p:transition xmlns:mc="http://schemas.openxmlformats.org/markup-compatibility/2006" xmlns:p14="http://schemas.microsoft.com/office/powerpoint/2010/main" mc:Ignorable="p14" p14:dur="75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lvl="0">
              <a:defRPr/>
            </a:pPr>
            <a:r>
              <a:rPr lang="ru-RU"/>
              <a:t>гщщ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>
              <a:defRPr/>
            </a:pPr>
            <a:endParaRPr lang="ru-RU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-106363" y="0"/>
            <a:ext cx="9358313" cy="685800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467544" y="442118"/>
            <a:ext cx="7104852" cy="47185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2000">
                <a:latin typeface="Times New Roman"/>
                <a:cs typeface="Times New Roman"/>
              </a:rPr>
              <a:t>Причина создания  кружка «Веселый язычок»:</a:t>
            </a:r>
          </a:p>
          <a:p>
            <a:pPr>
              <a:buFontTx/>
              <a:buChar char="-"/>
              <a:defRPr/>
            </a:pPr>
            <a:r>
              <a:rPr lang="ru-RU" sz="2000">
                <a:latin typeface="Times New Roman"/>
                <a:cs typeface="Times New Roman"/>
              </a:rPr>
              <a:t>Скудный активный словарь, </a:t>
            </a:r>
          </a:p>
          <a:p>
            <a:pPr>
              <a:buFontTx/>
              <a:buChar char="-"/>
              <a:defRPr/>
            </a:pPr>
            <a:r>
              <a:rPr lang="ru-RU" sz="2000">
                <a:latin typeface="Times New Roman"/>
                <a:cs typeface="Times New Roman"/>
              </a:rPr>
              <a:t> Отсутствие понимания грамматических категорий, значений предлогов,</a:t>
            </a:r>
          </a:p>
          <a:p>
            <a:pPr>
              <a:buFontTx/>
              <a:buChar char="-"/>
              <a:defRPr/>
            </a:pPr>
            <a:r>
              <a:rPr lang="ru-RU" sz="2000">
                <a:latin typeface="Times New Roman"/>
                <a:cs typeface="Times New Roman"/>
              </a:rPr>
              <a:t> Несформированность многих артикуляционных укладов</a:t>
            </a:r>
          </a:p>
          <a:p>
            <a:pPr>
              <a:buFontTx/>
              <a:buChar char="-"/>
              <a:defRPr/>
            </a:pPr>
            <a:endParaRPr lang="ru-RU" sz="2000">
              <a:latin typeface="Times New Roman"/>
              <a:cs typeface="Times New Roman"/>
            </a:endParaRPr>
          </a:p>
          <a:p>
            <a:pPr>
              <a:buFontTx/>
              <a:buChar char="-"/>
              <a:defRPr/>
            </a:pPr>
            <a:r>
              <a:rPr lang="ru-RU" sz="2000">
                <a:latin typeface="Times New Roman"/>
                <a:cs typeface="Times New Roman"/>
              </a:rPr>
              <a:t>Программа кружка «Веселый язычок» позволяет в игровой форме развивать активную речь, пополнять словарный запас, развивать артикуляционную и мелкую моторику рук у детей 4-5 лет.</a:t>
            </a:r>
          </a:p>
          <a:p>
            <a:pPr>
              <a:buFontTx/>
              <a:buChar char="-"/>
              <a:defRPr/>
            </a:pPr>
            <a:r>
              <a:rPr lang="ru-RU" sz="2000">
                <a:latin typeface="Times New Roman"/>
                <a:cs typeface="Times New Roman"/>
              </a:rPr>
              <a:t>Группу детей, посещающих кружок «Веселый язычок» можно считать профилактическо-диагностической, т.к. в процессе занятий можно выявить детей с особенностями речевого развития, а также провести профилактическую работу по профилактике дислалии.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15" name="TextBox 14"/>
          <p:cNvSpPr txBox="1"/>
          <p:nvPr/>
        </p:nvSpPr>
        <p:spPr>
          <a:xfrm>
            <a:off x="428596" y="571480"/>
            <a:ext cx="8429684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3200" b="1">
                <a:latin typeface="Times New Roman"/>
                <a:cs typeface="Times New Roman"/>
              </a:rPr>
              <a:t>Итоги: </a:t>
            </a:r>
            <a:r>
              <a:rPr lang="ru-RU" sz="2400">
                <a:latin typeface="Times New Roman"/>
                <a:cs typeface="Times New Roman"/>
              </a:rPr>
              <a:t>ребята овладели четкими, точными движениями органов артикуляционного аппарата (губ, языка, нижней челюсти, мягкого нёба); усвоили  навыки произношения отдельных звуков и научились различать их в речевом потоке;</a:t>
            </a:r>
          </a:p>
          <a:p>
            <a:pPr lvl="0">
              <a:defRPr/>
            </a:pPr>
            <a:r>
              <a:rPr lang="ru-RU" sz="2400">
                <a:latin typeface="Times New Roman"/>
                <a:cs typeface="Times New Roman"/>
              </a:rPr>
              <a:t>пополнили пассивный и активный словарь, овладели навыками концентрации внимания и согласованной работы пальчиков.</a:t>
            </a:r>
          </a:p>
          <a:p>
            <a:pPr lvl="0">
              <a:defRPr/>
            </a:pPr>
            <a:endParaRPr lang="ru-RU" sz="2400">
              <a:latin typeface="Times New Roman"/>
              <a:cs typeface="Times New Roman"/>
            </a:endParaRPr>
          </a:p>
          <a:p>
            <a:pPr lvl="0">
              <a:defRPr/>
            </a:pPr>
            <a:r>
              <a:rPr lang="ru-RU" sz="2400">
                <a:latin typeface="Times New Roman"/>
                <a:cs typeface="Times New Roman"/>
              </a:rPr>
              <a:t>Также в ходе кружковой деятельности выявились дети, которым необходима дальнейшая коррекционная помощь учителя-логопеда.</a:t>
            </a:r>
          </a:p>
          <a:p>
            <a:pPr lvl="0">
              <a:defRPr/>
            </a:pPr>
            <a:endParaRPr lang="ru-RU" sz="3200" b="1">
              <a:latin typeface="Times New Roman"/>
              <a:cs typeface="Times New Roman"/>
            </a:endParaRPr>
          </a:p>
          <a:p>
            <a:pPr lvl="0">
              <a:defRPr/>
            </a:pPr>
            <a:endParaRPr lang="ru-RU" sz="3200" b="1"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Requires="p14">
      <p:transition xmlns:mc="http://schemas.openxmlformats.org/markup-compatibility/2006" xmlns:p14="http://schemas.microsoft.com/office/powerpoint/2010/main" mc:Ignorable="p14" p14:dur="75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214282" y="1928802"/>
            <a:ext cx="8643998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5000">
                <a:latin typeface="Times New Roman"/>
                <a:cs typeface="Times New Roman"/>
              </a:rPr>
              <a:t>Спасибо за внимание!!!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Requires="p14">
      <p:transition xmlns:mc="http://schemas.openxmlformats.org/markup-compatibility/2006" xmlns:p14="http://schemas.microsoft.com/office/powerpoint/2010/main" mc:Ignorable="p14" p14:dur="75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загружено.jpg"/>
          <p:cNvPicPr>
            <a:picLocks noChangeAspect="1" noChangeArrowheads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-314532" y="0"/>
            <a:ext cx="9458531" cy="685799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71472" y="428604"/>
            <a:ext cx="7786742" cy="62655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2000" b="1">
                <a:latin typeface="Times New Roman"/>
                <a:cs typeface="Times New Roman"/>
              </a:rPr>
              <a:t>Условия реализации программы.</a:t>
            </a:r>
          </a:p>
          <a:p>
            <a:pPr lvl="0">
              <a:defRPr/>
            </a:pPr>
            <a:r>
              <a:rPr lang="ru-RU" sz="2000">
                <a:latin typeface="Times New Roman"/>
                <a:cs typeface="Times New Roman"/>
              </a:rPr>
              <a:t>Программа кружка рассчитана на детей 4 до 5 лет. Обучение детей осуществляется в форме подгрупповых занятий (8 человек). Длительность занятий 20 минут.</a:t>
            </a:r>
          </a:p>
          <a:p>
            <a:pPr lvl="0">
              <a:defRPr/>
            </a:pPr>
            <a:r>
              <a:rPr lang="ru-RU" sz="2000" b="1">
                <a:latin typeface="Times New Roman"/>
                <a:cs typeface="Times New Roman"/>
              </a:rPr>
              <a:t>Цель программы: </a:t>
            </a:r>
            <a:r>
              <a:rPr lang="ru-RU" sz="2000">
                <a:latin typeface="Times New Roman"/>
                <a:cs typeface="Times New Roman"/>
              </a:rPr>
              <a:t>развитие моторики органов артикуляции, мелкой моторики, создание условий для формирования правильного звукопроизношения.</a:t>
            </a:r>
          </a:p>
          <a:p>
            <a:pPr lvl="0">
              <a:defRPr/>
            </a:pPr>
            <a:r>
              <a:rPr lang="ru-RU" sz="2000" b="1">
                <a:latin typeface="Times New Roman"/>
                <a:cs typeface="Times New Roman"/>
              </a:rPr>
              <a:t>Задачи:</a:t>
            </a:r>
          </a:p>
          <a:p>
            <a:pPr>
              <a:buFontTx/>
              <a:buChar char="-"/>
              <a:defRPr/>
            </a:pPr>
            <a:r>
              <a:rPr lang="ru-RU" sz="2000">
                <a:latin typeface="Times New Roman"/>
                <a:cs typeface="Times New Roman"/>
              </a:rPr>
              <a:t>Развитие психологической базы речи (внимания, восприятия, памяти, мыслительных операций).</a:t>
            </a:r>
          </a:p>
          <a:p>
            <a:pPr>
              <a:buFontTx/>
              <a:buChar char="-"/>
              <a:defRPr/>
            </a:pPr>
            <a:r>
              <a:rPr lang="ru-RU" sz="2000">
                <a:latin typeface="Times New Roman"/>
                <a:cs typeface="Times New Roman"/>
              </a:rPr>
              <a:t> развитие понимания речи (лексических значений, грамматических категорий).</a:t>
            </a:r>
          </a:p>
          <a:p>
            <a:pPr>
              <a:buFontTx/>
              <a:buChar char="-"/>
              <a:defRPr/>
            </a:pPr>
            <a:r>
              <a:rPr lang="ru-RU" sz="2000">
                <a:latin typeface="Times New Roman"/>
                <a:cs typeface="Times New Roman"/>
              </a:rPr>
              <a:t> накопление и активизация словарного запаса.</a:t>
            </a:r>
          </a:p>
          <a:p>
            <a:pPr>
              <a:buFontTx/>
              <a:buChar char="-"/>
              <a:defRPr/>
            </a:pPr>
            <a:r>
              <a:rPr lang="ru-RU" sz="2000">
                <a:latin typeface="Times New Roman"/>
                <a:cs typeface="Times New Roman"/>
              </a:rPr>
              <a:t> развитие дыхания, артикуляционной моторики, координации движений, двигательного воображения (использование подвижных игр и динамических пауз с речевым сопровождением).</a:t>
            </a:r>
          </a:p>
          <a:p>
            <a:pPr>
              <a:buFontTx/>
              <a:buChar char="-"/>
              <a:defRPr/>
            </a:pPr>
            <a:r>
              <a:rPr lang="ru-RU" sz="2000">
                <a:latin typeface="Times New Roman"/>
                <a:cs typeface="Times New Roman"/>
              </a:rPr>
              <a:t> развитие мелкой моторики рук.</a:t>
            </a:r>
          </a:p>
          <a:p>
            <a:pPr>
              <a:buFontTx/>
              <a:buChar char="-"/>
              <a:defRPr/>
            </a:pPr>
            <a:r>
              <a:rPr lang="ru-RU" sz="2000">
                <a:latin typeface="Times New Roman"/>
                <a:cs typeface="Times New Roman"/>
              </a:rPr>
              <a:t> развитие психоэмоциональной сферы (использование элементов психогимнастики).</a:t>
            </a:r>
          </a:p>
          <a:p>
            <a:pPr>
              <a:buFontTx/>
              <a:buChar char="-"/>
              <a:defRPr/>
            </a:pPr>
            <a:r>
              <a:rPr lang="ru-RU" sz="2000">
                <a:latin typeface="Times New Roman"/>
                <a:cs typeface="Times New Roman"/>
              </a:rPr>
              <a:t>Развитие коммуникативных навыков.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загружено.jpg"/>
          <p:cNvPicPr>
            <a:picLocks noChangeAspect="1" noChangeArrowheads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-314532" y="0"/>
            <a:ext cx="9458531" cy="685799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71472" y="428604"/>
            <a:ext cx="7786742" cy="44081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2000"/>
              <a:t> </a:t>
            </a:r>
          </a:p>
          <a:p>
            <a:pPr lvl="0">
              <a:defRPr/>
            </a:pPr>
            <a:r>
              <a:rPr lang="ru-RU" sz="2000" b="1">
                <a:latin typeface="Times New Roman"/>
                <a:cs typeface="Times New Roman"/>
              </a:rPr>
              <a:t>Ожидаемые результаты:</a:t>
            </a:r>
          </a:p>
          <a:p>
            <a:pPr lvl="0">
              <a:defRPr/>
            </a:pPr>
            <a:r>
              <a:rPr lang="ru-RU" sz="2000">
                <a:latin typeface="Times New Roman"/>
                <a:cs typeface="Times New Roman"/>
              </a:rPr>
              <a:t>четкая, точная, координированная работа артикуляционного аппарата (губ, языка, нижней челюсти, мягкого нёба);</a:t>
            </a:r>
          </a:p>
          <a:p>
            <a:pPr lvl="0">
              <a:defRPr/>
            </a:pPr>
            <a:r>
              <a:rPr lang="ru-RU" sz="2000">
                <a:latin typeface="Times New Roman"/>
                <a:cs typeface="Times New Roman"/>
              </a:rPr>
              <a:t>усвоение навыков произношения отдельных звуков и умение различать их в речевом потоке;</a:t>
            </a:r>
          </a:p>
          <a:p>
            <a:pPr lvl="0">
              <a:defRPr/>
            </a:pPr>
            <a:r>
              <a:rPr lang="ru-RU" sz="2000">
                <a:latin typeface="Times New Roman"/>
                <a:cs typeface="Times New Roman"/>
              </a:rPr>
              <a:t>пополнение пассивного и активного словаря.</a:t>
            </a:r>
          </a:p>
          <a:p>
            <a:pPr lvl="0">
              <a:defRPr/>
            </a:pPr>
            <a:r>
              <a:rPr lang="ru-RU" sz="2000" b="1">
                <a:latin typeface="Times New Roman"/>
                <a:cs typeface="Times New Roman"/>
              </a:rPr>
              <a:t>Знания, умения и навыки.</a:t>
            </a:r>
          </a:p>
          <a:p>
            <a:pPr lvl="0">
              <a:defRPr/>
            </a:pPr>
            <a:r>
              <a:rPr lang="ru-RU" sz="2000">
                <a:latin typeface="Times New Roman"/>
                <a:cs typeface="Times New Roman"/>
              </a:rPr>
              <a:t>1. Иметь представление об органах артикуляционного аппарата.</a:t>
            </a:r>
          </a:p>
          <a:p>
            <a:pPr lvl="0">
              <a:defRPr/>
            </a:pPr>
            <a:r>
              <a:rPr lang="ru-RU" sz="2000">
                <a:latin typeface="Times New Roman"/>
                <a:cs typeface="Times New Roman"/>
              </a:rPr>
              <a:t>2. Иметь навыки концентрации внимания и согласованной работы пальчиков.</a:t>
            </a:r>
          </a:p>
          <a:p>
            <a:pPr lvl="0">
              <a:defRPr/>
            </a:pPr>
            <a:r>
              <a:rPr lang="ru-RU" sz="2000">
                <a:latin typeface="Times New Roman"/>
                <a:cs typeface="Times New Roman"/>
              </a:rPr>
              <a:t>3. Уметь слышать звуки разной высоты.</a:t>
            </a:r>
          </a:p>
          <a:p>
            <a:pPr lvl="0">
              <a:defRPr/>
            </a:pPr>
            <a:r>
              <a:rPr lang="ru-RU" sz="2000">
                <a:latin typeface="Times New Roman"/>
                <a:cs typeface="Times New Roman"/>
              </a:rPr>
              <a:t>4. Уметь слушать   сказки, потешки, считалки, чистоговорки, скороговорки.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785794"/>
            <a:ext cx="8229600" cy="1143000"/>
          </a:xfrm>
        </p:spPr>
        <p:txBody>
          <a:bodyPr>
            <a:normAutofit fontScale="90000"/>
          </a:bodyPr>
          <a:lstStyle/>
          <a:p>
            <a:pPr lvl="0">
              <a:defRPr/>
            </a:pPr>
            <a:r>
              <a:rPr lang="ru-RU" sz="3600" b="1"/>
              <a:t>Каждое занятие включало следующие элементы:</a:t>
            </a:r>
            <a:br>
              <a:rPr lang="ru-RU" sz="3600" b="1"/>
            </a:br>
            <a:r>
              <a:rPr lang="ru-RU" sz="3600" b="1" i="1">
                <a:solidFill>
                  <a:srgbClr val="FF0000"/>
                </a:solidFill>
              </a:rPr>
              <a:t>Артикуляционная гимнастика</a:t>
            </a:r>
            <a:r>
              <a:rPr lang="ru-RU" sz="3600" b="1"/>
              <a:t/>
            </a:r>
            <a:br>
              <a:rPr lang="ru-RU" sz="3600" b="1"/>
            </a:br>
            <a:endParaRPr lang="ru-RU" sz="3600" b="1"/>
          </a:p>
        </p:txBody>
      </p:sp>
      <p:pic>
        <p:nvPicPr>
          <p:cNvPr id="11270" name="Picture 6" descr="C:\Users\1\Desktop\97558899_luzha.png"/>
          <p:cNvPicPr>
            <a:picLocks noChangeAspect="1" noChangeArrowheads="1"/>
          </p:cNvPicPr>
          <p:nvPr/>
        </p:nvPicPr>
        <p:blipFill rotWithShape="1">
          <a:blip r:embed="rId3" cstate="email"/>
          <a:srcRect/>
          <a:stretch>
            <a:fillRect/>
          </a:stretch>
        </p:blipFill>
        <p:spPr>
          <a:xfrm>
            <a:off x="2843808" y="4581128"/>
            <a:ext cx="3933817" cy="1416174"/>
          </a:xfrm>
          <a:prstGeom prst="rect">
            <a:avLst/>
          </a:prstGeom>
          <a:noFill/>
        </p:spPr>
      </p:pic>
      <p:pic>
        <p:nvPicPr>
          <p:cNvPr id="11271" name="Picture 7" descr="C:\Users\1\Desktop\97558899_luzha.png"/>
          <p:cNvPicPr>
            <a:picLocks noChangeAspect="1" noChangeArrowheads="1"/>
          </p:cNvPicPr>
          <p:nvPr/>
        </p:nvPicPr>
        <p:blipFill rotWithShape="1">
          <a:blip r:embed="rId4" cstate="email"/>
          <a:srcRect/>
          <a:stretch>
            <a:fillRect/>
          </a:stretch>
        </p:blipFill>
        <p:spPr>
          <a:xfrm>
            <a:off x="5910839" y="4437112"/>
            <a:ext cx="1733572" cy="624086"/>
          </a:xfrm>
          <a:prstGeom prst="rect">
            <a:avLst/>
          </a:prstGeom>
          <a:noFill/>
        </p:spPr>
      </p:pic>
      <p:pic>
        <p:nvPicPr>
          <p:cNvPr id="1026" name="Picture 2" descr="C:\Users\1\Desktop\sivvus_weather_symbols_4.png"/>
          <p:cNvPicPr>
            <a:picLocks noChangeAspect="1" noChangeArrowheads="1"/>
          </p:cNvPicPr>
          <p:nvPr/>
        </p:nvPicPr>
        <p:blipFill rotWithShape="1">
          <a:blip r:embed="rId5" cstate="email"/>
          <a:srcRect/>
          <a:stretch>
            <a:fillRect/>
          </a:stretch>
        </p:blipFill>
        <p:spPr>
          <a:xfrm>
            <a:off x="7092279" y="1897063"/>
            <a:ext cx="1801813" cy="1531937"/>
          </a:xfrm>
          <a:prstGeom prst="rect">
            <a:avLst/>
          </a:prstGeom>
          <a:noFill/>
        </p:spPr>
      </p:pic>
      <p:pic>
        <p:nvPicPr>
          <p:cNvPr id="9" name="Рисунок 8" descr="аг.jpg"/>
          <p:cNvPicPr>
            <a:picLocks noChangeAspect="1"/>
          </p:cNvPicPr>
          <p:nvPr/>
        </p:nvPicPr>
        <p:blipFill rotWithShape="1">
          <a:blip r:embed="rId6" cstate="email"/>
          <a:stretch>
            <a:fillRect/>
          </a:stretch>
        </p:blipFill>
        <p:spPr>
          <a:xfrm>
            <a:off x="1142976" y="2285992"/>
            <a:ext cx="7358082" cy="436034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endParaRPr lang="ru-RU" alt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500034" y="285728"/>
            <a:ext cx="8429684" cy="14363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4400" b="1" i="1">
                <a:solidFill>
                  <a:schemeClr val="tx2"/>
                </a:solidFill>
                <a:latin typeface="Times New Roman"/>
                <a:cs typeface="Times New Roman"/>
              </a:rPr>
              <a:t>Артикуляционная гимнастика</a:t>
            </a:r>
          </a:p>
          <a:p>
            <a:pPr algn="ctr">
              <a:defRPr/>
            </a:pPr>
            <a:r>
              <a:rPr lang="ru-RU" sz="4400" b="1">
                <a:latin typeface="Times New Roman"/>
                <a:cs typeface="Times New Roman"/>
              </a:rPr>
              <a:t>«Заборчик»</a:t>
            </a:r>
          </a:p>
        </p:txBody>
      </p:sp>
      <p:pic>
        <p:nvPicPr>
          <p:cNvPr id="5" name="Рисунок 4" descr="IMG_20220425_161815.jpg"/>
          <p:cNvPicPr>
            <a:picLocks noChangeAspect="1"/>
          </p:cNvPicPr>
          <p:nvPr/>
        </p:nvPicPr>
        <p:blipFill rotWithShape="1">
          <a:blip r:embed="rId3" cstate="email"/>
          <a:stretch>
            <a:fillRect/>
          </a:stretch>
        </p:blipFill>
        <p:spPr>
          <a:xfrm>
            <a:off x="214282" y="1500174"/>
            <a:ext cx="2643206" cy="3498722"/>
          </a:xfrm>
          <a:prstGeom prst="rect">
            <a:avLst/>
          </a:prstGeom>
        </p:spPr>
      </p:pic>
      <p:pic>
        <p:nvPicPr>
          <p:cNvPr id="6" name="Рисунок 5" descr="IMG_20220425_161842.jpg"/>
          <p:cNvPicPr>
            <a:picLocks noChangeAspect="1"/>
          </p:cNvPicPr>
          <p:nvPr/>
        </p:nvPicPr>
        <p:blipFill rotWithShape="1">
          <a:blip r:embed="rId4" cstate="email"/>
          <a:stretch>
            <a:fillRect/>
          </a:stretch>
        </p:blipFill>
        <p:spPr>
          <a:xfrm>
            <a:off x="3071802" y="2857496"/>
            <a:ext cx="3100391" cy="3421524"/>
          </a:xfrm>
          <a:prstGeom prst="rect">
            <a:avLst/>
          </a:prstGeom>
        </p:spPr>
      </p:pic>
      <p:pic>
        <p:nvPicPr>
          <p:cNvPr id="7" name="Рисунок 6" descr="IMG_20220425_161856.jpg"/>
          <p:cNvPicPr>
            <a:picLocks noChangeAspect="1"/>
          </p:cNvPicPr>
          <p:nvPr/>
        </p:nvPicPr>
        <p:blipFill rotWithShape="1">
          <a:blip r:embed="rId5" cstate="email"/>
          <a:stretch>
            <a:fillRect/>
          </a:stretch>
        </p:blipFill>
        <p:spPr>
          <a:xfrm>
            <a:off x="6286512" y="1857364"/>
            <a:ext cx="2611094" cy="287784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6" name="Рисунок 5" descr="кириллк.jpg"/>
          <p:cNvPicPr>
            <a:picLocks noChangeAspect="1"/>
          </p:cNvPicPr>
          <p:nvPr/>
        </p:nvPicPr>
        <p:blipFill rotWithShape="1">
          <a:blip r:embed="rId3" cstate="email"/>
          <a:stretch>
            <a:fillRect/>
          </a:stretch>
        </p:blipFill>
        <p:spPr>
          <a:xfrm>
            <a:off x="214282" y="1214422"/>
            <a:ext cx="2802538" cy="485776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928926" y="142852"/>
            <a:ext cx="2857520" cy="9029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5400">
                <a:latin typeface="Times New Roman"/>
                <a:cs typeface="Times New Roman"/>
              </a:rPr>
              <a:t>«</a:t>
            </a:r>
            <a:r>
              <a:rPr lang="ru-RU" sz="4400" b="1">
                <a:latin typeface="Times New Roman"/>
                <a:cs typeface="Times New Roman"/>
              </a:rPr>
              <a:t>Улыбка»</a:t>
            </a:r>
          </a:p>
        </p:txBody>
      </p:sp>
      <p:pic>
        <p:nvPicPr>
          <p:cNvPr id="9" name="Рисунок 8" descr="артемл.jpg"/>
          <p:cNvPicPr>
            <a:picLocks noChangeAspect="1"/>
          </p:cNvPicPr>
          <p:nvPr/>
        </p:nvPicPr>
        <p:blipFill rotWithShape="1">
          <a:blip r:embed="rId4" cstate="email"/>
          <a:stretch>
            <a:fillRect/>
          </a:stretch>
        </p:blipFill>
        <p:spPr>
          <a:xfrm>
            <a:off x="3214678" y="1285860"/>
            <a:ext cx="3000396" cy="4776120"/>
          </a:xfrm>
          <a:prstGeom prst="rect">
            <a:avLst/>
          </a:prstGeom>
        </p:spPr>
      </p:pic>
      <p:pic>
        <p:nvPicPr>
          <p:cNvPr id="10" name="Рисунок 9" descr="IMG_20220324_153505.jpg"/>
          <p:cNvPicPr>
            <a:picLocks noChangeAspect="1"/>
          </p:cNvPicPr>
          <p:nvPr/>
        </p:nvPicPr>
        <p:blipFill rotWithShape="1">
          <a:blip r:embed="rId5" cstate="email"/>
          <a:stretch>
            <a:fillRect/>
          </a:stretch>
        </p:blipFill>
        <p:spPr>
          <a:xfrm>
            <a:off x="6429389" y="1285860"/>
            <a:ext cx="2428891" cy="4786345"/>
          </a:xfrm>
          <a:prstGeom prst="rect">
            <a:avLst/>
          </a:prstGeom>
        </p:spPr>
      </p:pic>
      <p:pic>
        <p:nvPicPr>
          <p:cNvPr id="11" name="Содержимое 7" descr="IMG_20220310_154033.jpg"/>
          <p:cNvPicPr>
            <a:picLocks noChangeAspect="1"/>
          </p:cNvPicPr>
          <p:nvPr/>
        </p:nvPicPr>
        <p:blipFill rotWithShape="1">
          <a:blip r:embed="rId6" cstate="email"/>
          <a:stretch>
            <a:fillRect/>
          </a:stretch>
        </p:blipFill>
        <p:spPr>
          <a:xfrm>
            <a:off x="428596" y="1000108"/>
            <a:ext cx="8286808" cy="564357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endParaRPr lang="ru-RU" alt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defRPr/>
            </a:pPr>
            <a:endParaRPr lang="ru-RU" altLang="en-US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2857488" y="357166"/>
            <a:ext cx="3272947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4400" b="1">
                <a:latin typeface="Times New Roman"/>
                <a:cs typeface="Times New Roman"/>
              </a:rPr>
              <a:t>«Лопатка»</a:t>
            </a:r>
          </a:p>
        </p:txBody>
      </p:sp>
      <p:pic>
        <p:nvPicPr>
          <p:cNvPr id="7" name="Рисунок 6" descr="арт.jpg"/>
          <p:cNvPicPr>
            <a:picLocks noChangeAspect="1"/>
          </p:cNvPicPr>
          <p:nvPr/>
        </p:nvPicPr>
        <p:blipFill rotWithShape="1">
          <a:blip r:embed="rId3" cstate="email"/>
          <a:stretch>
            <a:fillRect/>
          </a:stretch>
        </p:blipFill>
        <p:spPr>
          <a:xfrm>
            <a:off x="1071538" y="1928802"/>
            <a:ext cx="2857520" cy="3829409"/>
          </a:xfrm>
          <a:prstGeom prst="rect">
            <a:avLst/>
          </a:prstGeom>
        </p:spPr>
      </p:pic>
      <p:pic>
        <p:nvPicPr>
          <p:cNvPr id="8" name="Рисунок 7" descr="лера.jpg"/>
          <p:cNvPicPr>
            <a:picLocks noChangeAspect="1"/>
          </p:cNvPicPr>
          <p:nvPr/>
        </p:nvPicPr>
        <p:blipFill rotWithShape="1">
          <a:blip r:embed="rId4" cstate="email"/>
          <a:stretch>
            <a:fillRect/>
          </a:stretch>
        </p:blipFill>
        <p:spPr>
          <a:xfrm>
            <a:off x="4857752" y="1428736"/>
            <a:ext cx="2815562" cy="37931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endParaRPr lang="ru-RU" alt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defRPr/>
            </a:pPr>
            <a:endParaRPr lang="ru-RU" altLang="en-US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2857488" y="357166"/>
            <a:ext cx="3272947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4400" b="1">
                <a:latin typeface="Times New Roman"/>
                <a:cs typeface="Times New Roman"/>
              </a:rPr>
              <a:t>«Лопатка»</a:t>
            </a:r>
          </a:p>
        </p:txBody>
      </p:sp>
      <p:pic>
        <p:nvPicPr>
          <p:cNvPr id="9" name="Рисунок 8" descr="IMG_20211027_153815.jpg"/>
          <p:cNvPicPr>
            <a:picLocks noChangeAspect="1"/>
          </p:cNvPicPr>
          <p:nvPr/>
        </p:nvPicPr>
        <p:blipFill rotWithShape="1">
          <a:blip r:embed="rId3" cstate="email"/>
          <a:stretch>
            <a:fillRect/>
          </a:stretch>
        </p:blipFill>
        <p:spPr>
          <a:xfrm>
            <a:off x="642910" y="1571612"/>
            <a:ext cx="7786710" cy="441832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368</Words>
  <Application>Microsoft Office PowerPoint</Application>
  <PresentationFormat>Экран (4:3)</PresentationFormat>
  <Paragraphs>53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гщщ</vt:lpstr>
      <vt:lpstr>Слайд 3</vt:lpstr>
      <vt:lpstr>Слайд 4</vt:lpstr>
      <vt:lpstr>Каждое занятие включало следующие элементы: Артикуляционная гимнастика 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Manager/>
  <Company>KrotySOFT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гщщ</dc:title>
  <dc:creator>1</dc:creator>
  <cp:lastModifiedBy>ПК</cp:lastModifiedBy>
  <cp:revision>76</cp:revision>
  <dcterms:created xsi:type="dcterms:W3CDTF">2016-11-25T09:40:42Z</dcterms:created>
  <dcterms:modified xsi:type="dcterms:W3CDTF">2022-05-11T15:32:24Z</dcterms:modified>
  <cp:version>0906.0100.01</cp:version>
</cp:coreProperties>
</file>