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61" r:id="rId3"/>
    <p:sldId id="262" r:id="rId4"/>
    <p:sldId id="265" r:id="rId5"/>
    <p:sldId id="266" r:id="rId6"/>
    <p:sldId id="258" r:id="rId7"/>
    <p:sldId id="267" r:id="rId8"/>
    <p:sldId id="257" r:id="rId9"/>
    <p:sldId id="273" r:id="rId10"/>
    <p:sldId id="274" r:id="rId11"/>
    <p:sldId id="272" r:id="rId12"/>
    <p:sldId id="263" r:id="rId13"/>
    <p:sldId id="268" r:id="rId14"/>
    <p:sldId id="269" r:id="rId15"/>
    <p:sldId id="259" r:id="rId16"/>
    <p:sldId id="270" r:id="rId17"/>
    <p:sldId id="271" r:id="rId18"/>
    <p:sldId id="260" r:id="rId19"/>
    <p:sldId id="26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48ECE-951E-4DC0-9D1C-3B3FA2B6C136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778A21-5DC1-4DD3-8753-491673FFBF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Достаточно ли для того, чтобы турпоход был успешным, тщательно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8A21-5DC1-4DD3-8753-491673FFBF93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gif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j04389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5625" y="0"/>
            <a:ext cx="2238375" cy="3352800"/>
          </a:xfrm>
          <a:prstGeom prst="rect">
            <a:avLst/>
          </a:prstGeom>
          <a:noFill/>
        </p:spPr>
      </p:pic>
      <p:pic>
        <p:nvPicPr>
          <p:cNvPr id="5128" name="Picture 8" descr="j04389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2238375" cy="3352800"/>
          </a:xfrm>
          <a:prstGeom prst="rect">
            <a:avLst/>
          </a:prstGeom>
          <a:noFill/>
        </p:spPr>
      </p:pic>
      <p:pic>
        <p:nvPicPr>
          <p:cNvPr id="5129" name="Picture 9" descr="j042515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219325" cy="3352800"/>
          </a:xfrm>
          <a:prstGeom prst="rect">
            <a:avLst/>
          </a:prstGeom>
          <a:noFill/>
        </p:spPr>
      </p:pic>
      <p:pic>
        <p:nvPicPr>
          <p:cNvPr id="5130" name="Picture 10" descr="j043282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0" y="0"/>
            <a:ext cx="2238375" cy="3352800"/>
          </a:xfrm>
          <a:prstGeom prst="rect">
            <a:avLst/>
          </a:prstGeom>
          <a:noFill/>
        </p:spPr>
      </p:pic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3429000"/>
            <a:ext cx="9144000" cy="3429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 rot="10800000">
            <a:off x="-9525" y="5930900"/>
            <a:ext cx="9153525" cy="927100"/>
            <a:chOff x="-6" y="-10"/>
            <a:chExt cx="5766" cy="824"/>
          </a:xfrm>
        </p:grpSpPr>
        <p:sp>
          <p:nvSpPr>
            <p:cNvPr id="5137" name="Freeform 17"/>
            <p:cNvSpPr>
              <a:spLocks/>
            </p:cNvSpPr>
            <p:nvPr userDrawn="1"/>
          </p:nvSpPr>
          <p:spPr bwMode="gray">
            <a:xfrm flipH="1">
              <a:off x="-6" y="-10"/>
              <a:ext cx="5766" cy="824"/>
            </a:xfrm>
            <a:custGeom>
              <a:avLst/>
              <a:gdLst/>
              <a:ahLst/>
              <a:cxnLst>
                <a:cxn ang="0">
                  <a:pos x="5778" y="640"/>
                </a:cxn>
                <a:cxn ang="0">
                  <a:pos x="2656" y="668"/>
                </a:cxn>
                <a:cxn ang="0">
                  <a:pos x="0" y="726"/>
                </a:cxn>
                <a:cxn ang="0">
                  <a:pos x="12" y="6"/>
                </a:cxn>
                <a:cxn ang="0">
                  <a:pos x="5778" y="0"/>
                </a:cxn>
                <a:cxn ang="0">
                  <a:pos x="5778" y="640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chemeClr val="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hidden">
            <a:xfrm>
              <a:off x="1575" y="127"/>
              <a:ext cx="4176" cy="634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hidden">
            <a:xfrm>
              <a:off x="3332" y="0"/>
              <a:ext cx="2428" cy="742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4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762000" y="35814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5334000"/>
            <a:ext cx="6400800" cy="5334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147" name="Picture 27" descr="tree21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77200" y="5410200"/>
            <a:ext cx="914400" cy="12192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 rot="10800000">
            <a:off x="-9525" y="5930900"/>
            <a:ext cx="9153525" cy="927100"/>
            <a:chOff x="-6" y="-10"/>
            <a:chExt cx="5766" cy="824"/>
          </a:xfrm>
        </p:grpSpPr>
        <p:sp>
          <p:nvSpPr>
            <p:cNvPr id="1032" name="Freeform 8"/>
            <p:cNvSpPr>
              <a:spLocks/>
            </p:cNvSpPr>
            <p:nvPr userDrawn="1"/>
          </p:nvSpPr>
          <p:spPr bwMode="gray">
            <a:xfrm flipH="1">
              <a:off x="-6" y="-10"/>
              <a:ext cx="5766" cy="824"/>
            </a:xfrm>
            <a:custGeom>
              <a:avLst/>
              <a:gdLst/>
              <a:ahLst/>
              <a:cxnLst>
                <a:cxn ang="0">
                  <a:pos x="5778" y="640"/>
                </a:cxn>
                <a:cxn ang="0">
                  <a:pos x="2656" y="668"/>
                </a:cxn>
                <a:cxn ang="0">
                  <a:pos x="0" y="726"/>
                </a:cxn>
                <a:cxn ang="0">
                  <a:pos x="12" y="6"/>
                </a:cxn>
                <a:cxn ang="0">
                  <a:pos x="5778" y="0"/>
                </a:cxn>
                <a:cxn ang="0">
                  <a:pos x="5778" y="640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chemeClr val="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9"/>
            <p:cNvSpPr>
              <a:spLocks/>
            </p:cNvSpPr>
            <p:nvPr userDrawn="1"/>
          </p:nvSpPr>
          <p:spPr bwMode="hidden">
            <a:xfrm>
              <a:off x="1575" y="127"/>
              <a:ext cx="4176" cy="634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10"/>
            <p:cNvSpPr>
              <a:spLocks/>
            </p:cNvSpPr>
            <p:nvPr userDrawn="1"/>
          </p:nvSpPr>
          <p:spPr bwMode="hidden">
            <a:xfrm>
              <a:off x="3332" y="0"/>
              <a:ext cx="2428" cy="742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36" name="Picture 12" descr="leaf 1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4724400"/>
            <a:ext cx="827088" cy="962025"/>
          </a:xfrm>
          <a:prstGeom prst="rect">
            <a:avLst/>
          </a:prstGeom>
          <a:noFill/>
        </p:spPr>
      </p:pic>
      <p:pic>
        <p:nvPicPr>
          <p:cNvPr id="1037" name="Picture 13" descr="j043782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3124200"/>
            <a:ext cx="914400" cy="914400"/>
          </a:xfrm>
          <a:prstGeom prst="rect">
            <a:avLst/>
          </a:prstGeom>
          <a:noFill/>
        </p:spPr>
      </p:pic>
      <p:pic>
        <p:nvPicPr>
          <p:cNvPr id="1040" name="Picture 16" descr="j0250876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152400"/>
            <a:ext cx="1371600" cy="881063"/>
          </a:xfrm>
          <a:prstGeom prst="rect">
            <a:avLst/>
          </a:prstGeom>
          <a:noFill/>
        </p:spPr>
      </p:pic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0" y="1524000"/>
            <a:ext cx="914400" cy="914400"/>
            <a:chOff x="1824" y="1440"/>
            <a:chExt cx="696" cy="672"/>
          </a:xfrm>
        </p:grpSpPr>
        <p:sp>
          <p:nvSpPr>
            <p:cNvPr id="1041" name="Freeform 17"/>
            <p:cNvSpPr>
              <a:spLocks/>
            </p:cNvSpPr>
            <p:nvPr userDrawn="1"/>
          </p:nvSpPr>
          <p:spPr bwMode="auto">
            <a:xfrm>
              <a:off x="1872" y="1440"/>
              <a:ext cx="624" cy="672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0" y="336"/>
                </a:cxn>
                <a:cxn ang="0">
                  <a:pos x="432" y="336"/>
                </a:cxn>
                <a:cxn ang="0">
                  <a:pos x="720" y="624"/>
                </a:cxn>
                <a:cxn ang="0">
                  <a:pos x="768" y="645"/>
                </a:cxn>
                <a:cxn ang="0">
                  <a:pos x="761" y="706"/>
                </a:cxn>
                <a:cxn ang="0">
                  <a:pos x="713" y="693"/>
                </a:cxn>
                <a:cxn ang="0">
                  <a:pos x="672" y="624"/>
                </a:cxn>
                <a:cxn ang="0">
                  <a:pos x="528" y="480"/>
                </a:cxn>
                <a:cxn ang="0">
                  <a:pos x="528" y="528"/>
                </a:cxn>
                <a:cxn ang="0">
                  <a:pos x="480" y="480"/>
                </a:cxn>
                <a:cxn ang="0">
                  <a:pos x="384" y="336"/>
                </a:cxn>
                <a:cxn ang="0">
                  <a:pos x="0" y="0"/>
                </a:cxn>
              </a:cxnLst>
              <a:rect l="0" t="0" r="r" b="b"/>
              <a:pathLst>
                <a:path w="777" h="714">
                  <a:moveTo>
                    <a:pt x="48" y="0"/>
                  </a:moveTo>
                  <a:lnTo>
                    <a:pt x="480" y="336"/>
                  </a:lnTo>
                  <a:lnTo>
                    <a:pt x="432" y="336"/>
                  </a:lnTo>
                  <a:lnTo>
                    <a:pt x="720" y="624"/>
                  </a:lnTo>
                  <a:cubicBezTo>
                    <a:pt x="776" y="676"/>
                    <a:pt x="761" y="631"/>
                    <a:pt x="768" y="645"/>
                  </a:cubicBezTo>
                  <a:cubicBezTo>
                    <a:pt x="776" y="653"/>
                    <a:pt x="777" y="698"/>
                    <a:pt x="761" y="706"/>
                  </a:cubicBezTo>
                  <a:cubicBezTo>
                    <a:pt x="745" y="714"/>
                    <a:pt x="729" y="701"/>
                    <a:pt x="713" y="693"/>
                  </a:cubicBezTo>
                  <a:cubicBezTo>
                    <a:pt x="697" y="685"/>
                    <a:pt x="696" y="656"/>
                    <a:pt x="672" y="624"/>
                  </a:cubicBezTo>
                  <a:lnTo>
                    <a:pt x="528" y="480"/>
                  </a:lnTo>
                  <a:lnTo>
                    <a:pt x="528" y="528"/>
                  </a:lnTo>
                  <a:lnTo>
                    <a:pt x="480" y="480"/>
                  </a:lnTo>
                  <a:lnTo>
                    <a:pt x="384" y="336"/>
                  </a:lnTo>
                  <a:lnTo>
                    <a:pt x="0" y="0"/>
                  </a:lnTo>
                </a:path>
              </a:pathLst>
            </a:custGeom>
            <a:solidFill>
              <a:srgbClr val="663300"/>
            </a:solidFill>
            <a:ln w="9525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pic>
          <p:nvPicPr>
            <p:cNvPr id="1039" name="Picture 15" descr="forget-me-not02"/>
            <p:cNvPicPr>
              <a:picLocks noChangeAspect="1" noChangeArrowheads="1"/>
            </p:cNvPicPr>
            <p:nvPr userDrawn="1"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1824" y="1488"/>
              <a:ext cx="696" cy="606"/>
            </a:xfrm>
            <a:prstGeom prst="rect">
              <a:avLst/>
            </a:prstGeom>
            <a:noFill/>
          </p:spPr>
        </p:pic>
      </p:grpSp>
      <p:sp>
        <p:nvSpPr>
          <p:cNvPr id="1043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1046" name="Rectangle 2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47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pn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762000" y="3581400"/>
            <a:ext cx="7772400" cy="213361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Общие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безопасности во время активного отдыха на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природе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357166"/>
            <a:ext cx="7686700" cy="6000792"/>
          </a:xfrm>
        </p:spPr>
        <p:txBody>
          <a:bodyPr/>
          <a:lstStyle/>
          <a:p>
            <a:r>
              <a:rPr lang="ru-RU" sz="2400" b="1" dirty="0" smtClean="0"/>
              <a:t>Не срываем и не едим</a:t>
            </a:r>
            <a:r>
              <a:rPr lang="ru-RU" sz="2400" dirty="0" smtClean="0"/>
              <a:t> незнакомые растения, ягоды, грибы.</a:t>
            </a:r>
          </a:p>
          <a:p>
            <a:r>
              <a:rPr lang="ru-RU" sz="2400" b="1" dirty="0" smtClean="0"/>
              <a:t>Не пьем</a:t>
            </a:r>
            <a:r>
              <a:rPr lang="ru-RU" sz="2400" dirty="0" smtClean="0"/>
              <a:t> воду из водоемов. Берем чистую воду без газа из дома.</a:t>
            </a:r>
          </a:p>
          <a:p>
            <a:r>
              <a:rPr lang="ru-RU" sz="2400" dirty="0" smtClean="0"/>
              <a:t>Берем </a:t>
            </a:r>
            <a:r>
              <a:rPr lang="ru-RU" sz="2400" b="1" dirty="0" smtClean="0"/>
              <a:t>репелленты</a:t>
            </a:r>
            <a:r>
              <a:rPr lang="ru-RU" sz="2400" dirty="0" smtClean="0"/>
              <a:t>, надеваем закрытую одежду, на голову — кепку или панаму.</a:t>
            </a:r>
          </a:p>
          <a:p>
            <a:r>
              <a:rPr lang="ru-RU" sz="2400" dirty="0" smtClean="0"/>
              <a:t>Периодически осматриваем друг друга </a:t>
            </a:r>
            <a:r>
              <a:rPr lang="ru-RU" sz="2400" b="1" dirty="0" smtClean="0"/>
              <a:t>(актуально в регионах с активными клещами).</a:t>
            </a:r>
            <a:endParaRPr lang="ru-RU" sz="2400" dirty="0" smtClean="0"/>
          </a:p>
          <a:p>
            <a:r>
              <a:rPr lang="ru-RU" sz="2400" b="1" dirty="0" smtClean="0"/>
              <a:t>Бережем природу!</a:t>
            </a:r>
            <a:r>
              <a:rPr lang="ru-RU" sz="2400" dirty="0" smtClean="0"/>
              <a:t> Не оставляем мусор, не разводим костры, не разоряем гнезда.</a:t>
            </a:r>
          </a:p>
          <a:p>
            <a:r>
              <a:rPr lang="ru-RU" sz="2400" dirty="0" smtClean="0"/>
              <a:t>Следим, чтобы дети всегда находились</a:t>
            </a:r>
            <a:r>
              <a:rPr lang="ru-RU" sz="2400" b="1" dirty="0" smtClean="0"/>
              <a:t> в зоне видимости. </a:t>
            </a:r>
            <a:endParaRPr lang="ru-RU" sz="2400" b="1" dirty="0" smtClean="0"/>
          </a:p>
          <a:p>
            <a:r>
              <a:rPr lang="ru-RU" sz="2400" b="1" dirty="0" smtClean="0"/>
              <a:t>Не заходим глубоко в лес</a:t>
            </a:r>
            <a:r>
              <a:rPr lang="ru-RU" sz="2400" dirty="0" smtClean="0"/>
              <a:t>, особенно, если не знаем местности</a:t>
            </a:r>
            <a:r>
              <a:rPr lang="ru-RU" sz="2400" dirty="0" smtClean="0"/>
              <a:t>.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500042"/>
            <a:ext cx="7686700" cy="5626122"/>
          </a:xfrm>
        </p:spPr>
        <p:txBody>
          <a:bodyPr/>
          <a:lstStyle/>
          <a:p>
            <a:r>
              <a:rPr lang="ru-RU" sz="2400" dirty="0" smtClean="0"/>
              <a:t>Выбирайте </a:t>
            </a:r>
            <a:r>
              <a:rPr lang="ru-RU" sz="2400" dirty="0" smtClean="0"/>
              <a:t>одежду </a:t>
            </a:r>
            <a:r>
              <a:rPr lang="ru-RU" sz="2400" b="1" dirty="0" smtClean="0"/>
              <a:t>ярких цветов</a:t>
            </a:r>
            <a:r>
              <a:rPr lang="ru-RU" sz="2400" dirty="0" smtClean="0"/>
              <a:t>, чтобы вас было видно издалека.</a:t>
            </a:r>
          </a:p>
          <a:p>
            <a:r>
              <a:rPr lang="ru-RU" sz="2400" dirty="0" smtClean="0"/>
              <a:t>Если вы собираетесь в горы, одеваем </a:t>
            </a:r>
            <a:r>
              <a:rPr lang="ru-RU" sz="2400" b="1" dirty="0" smtClean="0"/>
              <a:t>удобную одежду и обувь</a:t>
            </a:r>
            <a:r>
              <a:rPr lang="ru-RU" sz="2400" dirty="0" smtClean="0"/>
              <a:t>, куртку, которая защитит от ветра и дождя.</a:t>
            </a:r>
          </a:p>
          <a:p>
            <a:r>
              <a:rPr lang="ru-RU" sz="2400" dirty="0" smtClean="0"/>
              <a:t>В любое потенциально сложное, непроходимое, высокое (горы, скалы) место идем </a:t>
            </a:r>
            <a:r>
              <a:rPr lang="ru-RU" sz="2400" dirty="0" smtClean="0"/>
              <a:t>с </a:t>
            </a:r>
            <a:r>
              <a:rPr lang="ru-RU" sz="2400" dirty="0" smtClean="0"/>
              <a:t>тем, кто уже бывал там. </a:t>
            </a:r>
            <a:endParaRPr lang="ru-RU" sz="2400" dirty="0" smtClean="0"/>
          </a:p>
          <a:p>
            <a:r>
              <a:rPr lang="ru-RU" sz="2400" dirty="0" smtClean="0"/>
              <a:t>Для </a:t>
            </a:r>
            <a:r>
              <a:rPr lang="ru-RU" sz="2400" dirty="0" smtClean="0"/>
              <a:t>отдыха с детьми лучше выбрать </a:t>
            </a:r>
            <a:r>
              <a:rPr lang="ru-RU" sz="2400" b="1" dirty="0" smtClean="0"/>
              <a:t>проверенные маршруты,</a:t>
            </a:r>
            <a:r>
              <a:rPr lang="ru-RU" sz="2400" dirty="0" smtClean="0"/>
              <a:t> сведения о которых можно найти в открытых источниках.</a:t>
            </a:r>
          </a:p>
          <a:p>
            <a:r>
              <a:rPr lang="ru-RU" sz="2400" dirty="0" smtClean="0"/>
              <a:t>Берем </a:t>
            </a:r>
            <a:r>
              <a:rPr lang="ru-RU" sz="2400" b="1" dirty="0" smtClean="0"/>
              <a:t>легкий перекус и не забываем больше пить</a:t>
            </a:r>
            <a:r>
              <a:rPr lang="ru-RU" sz="2400" dirty="0" smtClean="0"/>
              <a:t>, чтобы избежать плохого самочувствия и слабости.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Что мы возьмем с собой в поход? Что положим в рюкзак?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714620"/>
            <a:ext cx="495300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868363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ОБЩЕСТВЕННОЕ СНАРЯЖЕНИЕ</a:t>
            </a:r>
          </a:p>
        </p:txBody>
      </p:sp>
      <p:pic>
        <p:nvPicPr>
          <p:cNvPr id="15363" name="Содержимое 3" descr="палатка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85750" y="1643063"/>
            <a:ext cx="2667000" cy="2000250"/>
          </a:xfrm>
          <a:effectLst>
            <a:softEdge rad="112500"/>
          </a:effectLst>
        </p:spPr>
      </p:pic>
      <p:pic>
        <p:nvPicPr>
          <p:cNvPr id="15364" name="Рисунок 4" descr="топор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88" y="1643063"/>
            <a:ext cx="2659062" cy="2000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6" name="Рисунок 6" descr="ремнабор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50" y="4143375"/>
            <a:ext cx="2667000" cy="2000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7" name="Рисунок 7" descr="консервы мясные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14688" y="4143375"/>
            <a:ext cx="2667000" cy="2000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8" name="Рисунок 8" descr="карта1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43625" y="4143375"/>
            <a:ext cx="2611438" cy="2000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aptechka-fest-turisticheskaja-075a3e-280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084168" y="1628801"/>
            <a:ext cx="2667000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7" descr="фонарь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57938" y="1428750"/>
            <a:ext cx="2424112" cy="2089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ЛИЧНОЕ СНАРЯЖЕНИЕ ТУРИСТА</a:t>
            </a:r>
          </a:p>
        </p:txBody>
      </p:sp>
      <p:pic>
        <p:nvPicPr>
          <p:cNvPr id="16388" name="Содержимое 3" descr="спальный мешок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51520" y="1412776"/>
            <a:ext cx="2857500" cy="1998663"/>
          </a:xfrm>
          <a:effectLst>
            <a:softEdge rad="112500"/>
          </a:effectLst>
        </p:spPr>
      </p:pic>
      <p:pic>
        <p:nvPicPr>
          <p:cNvPr id="16389" name="Рисунок 4" descr="коврик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9000" y="1463675"/>
            <a:ext cx="2714625" cy="2036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Рисунок 5" descr="принадлежности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29000" y="3786188"/>
            <a:ext cx="2740025" cy="2428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1" name="Рисунок 6" descr="посуда1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50" y="4000500"/>
            <a:ext cx="2870200" cy="1924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2" name="Рисунок 8" descr="куртка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57938" y="3786188"/>
            <a:ext cx="2357437" cy="2357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5223" y="0"/>
            <a:ext cx="1708777" cy="24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Личное снаряжение</a:t>
            </a:r>
            <a:b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ru-RU" sz="2000" dirty="0">
                <a:solidFill>
                  <a:schemeClr val="tx1"/>
                </a:solidFill>
                <a:latin typeface="Comic Sans MS" pitchFamily="66" charset="0"/>
              </a:rPr>
              <a:t>Рюкзак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Comic Sans MS" pitchFamily="66" charset="0"/>
              </a:rPr>
              <a:t>Туалетные принадлежности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Comic Sans MS" pitchFamily="66" charset="0"/>
              </a:rPr>
              <a:t>Блокнот, ручка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Comic Sans MS" pitchFamily="66" charset="0"/>
              </a:rPr>
              <a:t>Палатка 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Comic Sans MS" pitchFamily="66" charset="0"/>
              </a:rPr>
              <a:t>Спальный мешок и </a:t>
            </a:r>
            <a:r>
              <a:rPr lang="ru-RU" sz="2000" dirty="0" err="1">
                <a:solidFill>
                  <a:schemeClr val="tx1"/>
                </a:solidFill>
                <a:latin typeface="Comic Sans MS" pitchFamily="66" charset="0"/>
              </a:rPr>
              <a:t>трапик</a:t>
            </a:r>
            <a:endParaRPr lang="ru-RU" sz="2000" dirty="0">
              <a:solidFill>
                <a:schemeClr val="tx1"/>
              </a:solidFill>
              <a:latin typeface="Comic Sans MS" pitchFamily="66" charset="0"/>
            </a:endParaRPr>
          </a:p>
          <a:p>
            <a:pPr lvl="0"/>
            <a:r>
              <a:rPr lang="ru-RU" sz="2000" dirty="0">
                <a:solidFill>
                  <a:schemeClr val="tx1"/>
                </a:solidFill>
                <a:latin typeface="Comic Sans MS" pitchFamily="66" charset="0"/>
              </a:rPr>
              <a:t>Перочинный нож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Comic Sans MS" pitchFamily="66" charset="0"/>
              </a:rPr>
              <a:t>Саперная лопатка 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Comic Sans MS" pitchFamily="66" charset="0"/>
              </a:rPr>
              <a:t>Запасная одежда и обувь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Comic Sans MS" pitchFamily="66" charset="0"/>
              </a:rPr>
              <a:t>Надувная лодка и насос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Comic Sans MS" pitchFamily="66" charset="0"/>
              </a:rPr>
              <a:t>Накидка от дождя (1,5 </a:t>
            </a:r>
            <a:r>
              <a:rPr lang="ru-RU" sz="2000" dirty="0" err="1">
                <a:solidFill>
                  <a:schemeClr val="tx1"/>
                </a:solidFill>
                <a:latin typeface="Comic Sans MS" pitchFamily="66" charset="0"/>
              </a:rPr>
              <a:t>х</a:t>
            </a:r>
            <a:r>
              <a:rPr lang="ru-RU" sz="2000" dirty="0">
                <a:solidFill>
                  <a:schemeClr val="tx1"/>
                </a:solidFill>
                <a:latin typeface="Comic Sans MS" pitchFamily="66" charset="0"/>
              </a:rPr>
              <a:t> 1,5)</a:t>
            </a:r>
          </a:p>
          <a:p>
            <a:endParaRPr lang="ru-RU" sz="4400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Спички 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Посуда для приготовления пищи 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Запас продовольствия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Миска, кружка, ложка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Топорик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Рабочие рукавицы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Фонарик 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Карта и компас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Аптечка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4438" y="260350"/>
            <a:ext cx="6186487" cy="1143000"/>
          </a:xfrm>
        </p:spPr>
        <p:txBody>
          <a:bodyPr/>
          <a:lstStyle/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ОДЕЖДА И ОБУВЬ</a:t>
            </a:r>
          </a:p>
        </p:txBody>
      </p:sp>
      <p:pic>
        <p:nvPicPr>
          <p:cNvPr id="13" name="Рисунок 12" descr="695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372200" y="3789040"/>
            <a:ext cx="2448272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untitled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692696"/>
            <a:ext cx="1656184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34sunflower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339752" y="1484784"/>
            <a:ext cx="1905000" cy="1979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1384_204_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499992" y="1484784"/>
            <a:ext cx="1728192" cy="1977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478_1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516216" y="1484784"/>
            <a:ext cx="1728192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70c9b8d4-8eb1-4133-a733-f71fe2963f37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283968" y="3789040"/>
            <a:ext cx="177165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778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1331640" y="4653136"/>
            <a:ext cx="2667000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 descr="200906171050260_asolo_synchrogtx_1_min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323528" y="2708920"/>
            <a:ext cx="1756293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868362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Подумай и ответь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914400" y="1428736"/>
            <a:ext cx="8015318" cy="4857784"/>
          </a:xfrm>
        </p:spPr>
        <p:txBody>
          <a:bodyPr/>
          <a:lstStyle/>
          <a:p>
            <a:r>
              <a:rPr lang="ru-RU" sz="3600" dirty="0" smtClean="0"/>
              <a:t>Почему верхняя одежда туриста должна быть по возможности яркой?</a:t>
            </a:r>
          </a:p>
          <a:p>
            <a:r>
              <a:rPr lang="ru-RU" sz="3600" dirty="0" smtClean="0"/>
              <a:t>Почему нежелательно носить белье из синтетических материалов?</a:t>
            </a:r>
          </a:p>
          <a:p>
            <a:r>
              <a:rPr lang="ru-RU" sz="3600" dirty="0" smtClean="0"/>
              <a:t>Почему разношенная обувь более удобна в походе, чем новая?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785794"/>
            <a:ext cx="8229600" cy="4525963"/>
          </a:xfrm>
        </p:spPr>
        <p:txBody>
          <a:bodyPr/>
          <a:lstStyle/>
          <a:p>
            <a:r>
              <a:rPr lang="ru-RU" dirty="0" smtClean="0"/>
              <a:t>Назовите три группы факторов, которые необходимо учитывать, готовясь к путешествию по незнакомым местам?</a:t>
            </a:r>
          </a:p>
          <a:p>
            <a:endParaRPr lang="ru-RU" dirty="0" smtClean="0"/>
          </a:p>
          <a:p>
            <a:r>
              <a:rPr lang="ru-RU" dirty="0" smtClean="0"/>
              <a:t>Достаточно ли для того, чтобы турпоход был успешным, тщательно проложить его маршрут по карте? 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640" y="4500570"/>
            <a:ext cx="1833669" cy="2057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защитить спички от сырости?</a:t>
            </a:r>
          </a:p>
          <a:p>
            <a:endParaRPr lang="ru-RU" dirty="0" smtClean="0"/>
          </a:p>
          <a:p>
            <a:r>
              <a:rPr lang="ru-RU" dirty="0" smtClean="0"/>
              <a:t>Что лучше взять с собой в поход: плитку шоколада или горсть любимых карамелек?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49533"/>
            <a:ext cx="4500574" cy="6360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4525963"/>
          </a:xfrm>
        </p:spPr>
        <p:txBody>
          <a:bodyPr/>
          <a:lstStyle/>
          <a:p>
            <a:pPr algn="ctr"/>
            <a:r>
              <a:rPr lang="ru-RU" b="1" u="sng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+mn-lt"/>
                <a:ea typeface="+mn-ea"/>
                <a:cs typeface="+mn-cs"/>
              </a:rPr>
              <a:t>Поход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</a:rPr>
              <a:t> - организованное передвижение группы людей с определенной целью. Например, военный поход, поход по местам боевой славы, туристический поход.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571744"/>
            <a:ext cx="7872442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Классификация походов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50" y="285750"/>
            <a:ext cx="8572500" cy="6357938"/>
          </a:xfrm>
        </p:spPr>
        <p:txBody>
          <a:bodyPr/>
          <a:lstStyle/>
          <a:p>
            <a:pPr marL="514350" indent="-514350" algn="ctr" eaLnBrk="1" hangingPunct="1">
              <a:buNone/>
              <a:defRPr/>
            </a:pPr>
            <a:r>
              <a:rPr lang="ru-RU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По способу передвижения походы бывают</a:t>
            </a:r>
          </a:p>
          <a:p>
            <a:pPr marL="514350" indent="-514350" algn="ctr" eaLnBrk="1" hangingPunct="1">
              <a:buFont typeface="Arial" charset="0"/>
              <a:buAutoNum type="arabicPeriod"/>
              <a:defRPr/>
            </a:pPr>
            <a:endParaRPr lang="ru-RU" sz="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eaLnBrk="1" hangingPunct="1">
              <a:buFontTx/>
              <a:buChar char="-"/>
              <a:defRPr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пешие,</a:t>
            </a:r>
          </a:p>
          <a:p>
            <a:pPr eaLnBrk="1" hangingPunct="1">
              <a:buFont typeface="Arial" charset="0"/>
              <a:buNone/>
              <a:defRPr/>
            </a:pPr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eaLnBrk="1" hangingPunct="1">
              <a:buFontTx/>
              <a:buChar char="-"/>
              <a:defRPr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велосипедные,</a:t>
            </a:r>
          </a:p>
          <a:p>
            <a:pPr eaLnBrk="1" hangingPunct="1">
              <a:buFont typeface="Arial" charset="0"/>
              <a:buNone/>
              <a:defRPr/>
            </a:pPr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eaLnBrk="1" hangingPunct="1">
              <a:buFontTx/>
              <a:buChar char="-"/>
              <a:defRPr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конные,</a:t>
            </a:r>
          </a:p>
          <a:p>
            <a:pPr eaLnBrk="1" hangingPunct="1">
              <a:buFont typeface="Arial" charset="0"/>
              <a:buNone/>
              <a:defRPr/>
            </a:pPr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eaLnBrk="1" hangingPunct="1">
              <a:buFontTx/>
              <a:buChar char="-"/>
              <a:defRPr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водные,</a:t>
            </a:r>
          </a:p>
          <a:p>
            <a:pPr eaLnBrk="1" hangingPunct="1">
              <a:buFont typeface="Arial" charset="0"/>
              <a:buNone/>
              <a:defRPr/>
            </a:pPr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eaLnBrk="1" hangingPunct="1">
              <a:buFontTx/>
              <a:buChar char="-"/>
              <a:defRPr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 собаках.</a:t>
            </a:r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7" name="Рисунок 6" descr="конный поход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43306" y="3071810"/>
            <a:ext cx="2023501" cy="1526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собачьи упряжки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14744" y="5072074"/>
            <a:ext cx="2000232" cy="1571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4006_35512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857620" y="1214422"/>
            <a:ext cx="1872208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age01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228184" y="1844824"/>
            <a:ext cx="2016224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1267714438_5555555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228184" y="4005064"/>
            <a:ext cx="2100893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214313" y="571500"/>
            <a:ext cx="8643937" cy="578643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По продолжительности походы бывают</a:t>
            </a:r>
          </a:p>
          <a:p>
            <a:pPr eaLnBrk="1" hangingPunct="1">
              <a:buFontTx/>
              <a:buChar char="-"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однодневные,</a:t>
            </a:r>
          </a:p>
          <a:p>
            <a:pPr eaLnBrk="1" hangingPunct="1">
              <a:buFontTx/>
              <a:buChar char="-"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многодневные.</a:t>
            </a:r>
          </a:p>
          <a:p>
            <a:pPr eaLnBrk="1" hangingPunct="1">
              <a:buFont typeface="Arial" charset="0"/>
              <a:buNone/>
            </a:pPr>
            <a:endParaRPr lang="ru-RU" sz="1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36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</a:t>
            </a:r>
            <a:r>
              <a:rPr lang="ru-RU" sz="36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сложности походы бывают</a:t>
            </a:r>
          </a:p>
          <a:p>
            <a:pPr eaLnBrk="1" hangingPunct="1">
              <a:buFontTx/>
              <a:buChar char="-"/>
            </a:pP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категорийные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</a:p>
          <a:p>
            <a:pPr eaLnBrk="1" hangingPunct="1">
              <a:buFontTx/>
              <a:buChar char="-"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прогулочные.</a:t>
            </a:r>
          </a:p>
          <a:p>
            <a:pPr eaLnBrk="1" hangingPunct="1">
              <a:buFont typeface="Arial" charset="0"/>
              <a:buNone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велопоход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93438" y="3929066"/>
            <a:ext cx="3750496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Какие факторы необходимо учитывать, собираясь на природу?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5259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Социальные</a:t>
            </a:r>
          </a:p>
          <a:p>
            <a:pPr lvl="0">
              <a:buNone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Военные конфликты</a:t>
            </a:r>
          </a:p>
          <a:p>
            <a:pPr lvl="0">
              <a:buNone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Криминальные проявления</a:t>
            </a:r>
          </a:p>
          <a:p>
            <a:r>
              <a:rPr lang="ru-RU" sz="2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Природные</a:t>
            </a:r>
          </a:p>
          <a:p>
            <a:pPr lvl="0">
              <a:buNone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Температура воздуха</a:t>
            </a:r>
          </a:p>
          <a:p>
            <a:pPr lvl="0">
              <a:buNone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Возможность осадков и стихийных бедствий</a:t>
            </a:r>
          </a:p>
          <a:p>
            <a:pPr lvl="0">
              <a:buNone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Рельеф местности</a:t>
            </a:r>
          </a:p>
          <a:p>
            <a:r>
              <a:rPr lang="ru-RU" sz="2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Техногенные</a:t>
            </a:r>
          </a:p>
          <a:p>
            <a:pPr lvl="0"/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Загрязнение воды, почвы и воздуха</a:t>
            </a:r>
          </a:p>
          <a:p>
            <a:pPr lvl="0"/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Возможность аварий и катастроф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3071813"/>
          </a:xfrm>
        </p:spPr>
        <p:txBody>
          <a:bodyPr/>
          <a:lstStyle/>
          <a:p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ПОЧЕМУ У РУКОВОДИТЕЛЯ ГРУППЫ АБСОЛЮТНАЯ ВЛАСТЬ ВО ВРЕМЯ ПОХОДА?</a:t>
            </a:r>
          </a:p>
        </p:txBody>
      </p:sp>
      <p:pic>
        <p:nvPicPr>
          <p:cNvPr id="4" name="Рисунок 3" descr="PICT018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57752" y="3786191"/>
            <a:ext cx="3214710" cy="2500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3" descr="100_10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3785664"/>
            <a:ext cx="3429024" cy="2572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Каковы причины возникновения опасных и экстремальных ситуаций?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Поломка техники в безлюдной местности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Встреча с хищниками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Недостаточный запас пищи и воды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Непродуманная экипировка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Потеря ориентации на местности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Слабая физическая и психологическая подготовка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безопасность на природ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071546"/>
            <a:ext cx="7215238" cy="51022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ремена года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Времена года</Template>
  <TotalTime>67</TotalTime>
  <Words>324</Words>
  <PresentationFormat>Экран (4:3)</PresentationFormat>
  <Paragraphs>88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Времена года</vt:lpstr>
      <vt:lpstr>Общие правила безопасности во время активного отдыха на природе</vt:lpstr>
      <vt:lpstr>Слайд 2</vt:lpstr>
      <vt:lpstr>Классификация походов </vt:lpstr>
      <vt:lpstr>Слайд 4</vt:lpstr>
      <vt:lpstr>Слайд 5</vt:lpstr>
      <vt:lpstr>Какие факторы необходимо учитывать, собираясь на природу? </vt:lpstr>
      <vt:lpstr>ПОЧЕМУ У РУКОВОДИТЕЛЯ ГРУППЫ АБСОЛЮТНАЯ ВЛАСТЬ ВО ВРЕМЯ ПОХОДА?</vt:lpstr>
      <vt:lpstr>Каковы причины возникновения опасных и экстремальных ситуаций? </vt:lpstr>
      <vt:lpstr>Слайд 9</vt:lpstr>
      <vt:lpstr>Слайд 10</vt:lpstr>
      <vt:lpstr>Слайд 11</vt:lpstr>
      <vt:lpstr>Слайд 12</vt:lpstr>
      <vt:lpstr>ОБЩЕСТВЕННОЕ СНАРЯЖЕНИЕ</vt:lpstr>
      <vt:lpstr>ЛИЧНОЕ СНАРЯЖЕНИЕ ТУРИСТА</vt:lpstr>
      <vt:lpstr>Личное снаряжение </vt:lpstr>
      <vt:lpstr>ОДЕЖДА И ОБУВЬ</vt:lpstr>
      <vt:lpstr>Подумай и ответь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"Как подготовиться к путешествию (к походу на природу), чтобы не попасть в экстремальную ситуацию"</dc:title>
  <dc:creator>acer</dc:creator>
  <cp:lastModifiedBy>acer</cp:lastModifiedBy>
  <cp:revision>14</cp:revision>
  <dcterms:modified xsi:type="dcterms:W3CDTF">2020-11-30T09:38:01Z</dcterms:modified>
</cp:coreProperties>
</file>