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62" r:id="rId4"/>
    <p:sldId id="260" r:id="rId5"/>
    <p:sldId id="265" r:id="rId6"/>
    <p:sldId id="264" r:id="rId7"/>
    <p:sldId id="266" r:id="rId8"/>
    <p:sldId id="267" r:id="rId9"/>
    <p:sldId id="259" r:id="rId10"/>
    <p:sldId id="263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6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17687-73E5-4251-B134-5E8DC43C8EDD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DC6AA2-F316-47CA-A63D-4D854ADDDD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9735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C6AA2-F316-47CA-A63D-4D854ADDDD4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5346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C6AA2-F316-47CA-A63D-4D854ADDDD4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9039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C6AA2-F316-47CA-A63D-4D854ADDDD4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3830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C6AA2-F316-47CA-A63D-4D854ADDDD4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8366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C6AA2-F316-47CA-A63D-4D854ADDDD4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9188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C6AA2-F316-47CA-A63D-4D854ADDDD4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17849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DC6AA2-F316-47CA-A63D-4D854ADDDD4A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897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13676-2CB1-46F9-99C4-E3011AE2D36D}" type="datetime1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9150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B07AE-F273-4319-B501-05B681FEFC90}" type="datetime1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133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4E4F8-2274-4E9A-96B4-22C4A9537401}" type="datetime1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6480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7AC1-C368-4D9E-86AD-D0D1485C3EA1}" type="datetime1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2833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9872-AFD7-434A-A0CD-768BFC941CF3}" type="datetime1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2959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6DEE6-FDE6-40C5-9C13-63D207BB8541}" type="datetime1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2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3287-135D-4847-8E35-769DF830EAF6}" type="datetime1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3344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DCA8-3F7F-4BDF-AEEF-9969815769C0}" type="datetime1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0356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53D3-B021-4029-B783-3D1ADB4BDA17}" type="datetime1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0567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2868B-7433-4693-8CAE-96FF244D6734}" type="datetime1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9764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D6A02-E680-4DCB-8FF4-46DB0121A5B7}" type="datetime1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0904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D02A1-3A2C-4F6C-9C97-040817BF748C}" type="datetime1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84C8F-2489-4E34-8426-D6CAC85766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7218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8343" y="561860"/>
            <a:ext cx="7132110" cy="2280492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0674" y="978831"/>
            <a:ext cx="63346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«Организация современного урока математики в условиях реализации ФГОС»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" y="5618601"/>
            <a:ext cx="9144001" cy="837283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07622" y="5544457"/>
            <a:ext cx="8736378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/>
              <a:t>Учитель высшей категории КОУ  ВО «Борисоглебский кадетский корпус» Воронина Ирина Станиславовна</a:t>
            </a:r>
            <a:r>
              <a:rPr lang="ru-RU" sz="4800" b="1" dirty="0" smtClean="0"/>
              <a:t>	</a:t>
            </a:r>
            <a:endParaRPr lang="ru-RU" sz="4800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053330" y="6356351"/>
            <a:ext cx="462020" cy="365125"/>
          </a:xfrm>
        </p:spPr>
        <p:txBody>
          <a:bodyPr/>
          <a:lstStyle/>
          <a:p>
            <a:fld id="{4E384C8F-2489-4E34-8426-D6CAC85766FE}" type="slidenum">
              <a:rPr lang="ru-RU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pPr/>
              <a:t>1</a:t>
            </a:fld>
            <a:endParaRPr lang="ru-RU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92153" y="2330600"/>
            <a:ext cx="192405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203066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246743"/>
            <a:ext cx="9144001" cy="3425371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/>
              <a:t>Обязательным элементом такого урока является </a:t>
            </a:r>
            <a:r>
              <a:rPr lang="ru-RU" sz="2400" dirty="0" smtClean="0">
                <a:solidFill>
                  <a:srgbClr val="FF0000"/>
                </a:solidFill>
              </a:rPr>
              <a:t>учебная проблема</a:t>
            </a:r>
            <a:r>
              <a:rPr lang="ru-RU" sz="2400" dirty="0" smtClean="0"/>
              <a:t>: </a:t>
            </a:r>
          </a:p>
          <a:p>
            <a:r>
              <a:rPr lang="ru-RU" sz="2400" dirty="0" smtClean="0"/>
              <a:t>- учитель может лично заострить противоречие и сообщить учебную проблему;</a:t>
            </a:r>
          </a:p>
          <a:p>
            <a:r>
              <a:rPr lang="ru-RU" sz="2400" dirty="0" smtClean="0"/>
              <a:t>- учащиеся совершенно самостоятельно осознают противоречие и формулируют проблему;</a:t>
            </a:r>
          </a:p>
          <a:p>
            <a:pPr>
              <a:buFontTx/>
              <a:buChar char="-"/>
            </a:pPr>
            <a:r>
              <a:rPr lang="ru-RU" sz="2400" dirty="0" smtClean="0"/>
              <a:t>учитель </a:t>
            </a:r>
            <a:r>
              <a:rPr lang="ru-RU" sz="2400" dirty="0" smtClean="0"/>
              <a:t>в диалоге побуждает учеников осознать противоречие и сформулировать учебную проблему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endParaRPr lang="ru-RU" sz="2400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397829"/>
            <a:ext cx="9144000" cy="224676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Таким образом, постановка учебной проблемы заключается в создании учителем проблемной ситуации и побуждении учеников к осознанию ее противоречия и формулированию темы урока или вопроса. Затем выдвигается и проверяется гипотеза и делаются выводы.</a:t>
            </a:r>
            <a:endParaRPr lang="ru-RU" sz="28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053330" y="6356351"/>
            <a:ext cx="462020" cy="365125"/>
          </a:xfrm>
        </p:spPr>
        <p:txBody>
          <a:bodyPr/>
          <a:lstStyle/>
          <a:p>
            <a:fld id="{4E384C8F-2489-4E34-8426-D6CAC85766FE}" type="slidenum">
              <a:rPr lang="ru-RU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pPr/>
              <a:t>10</a:t>
            </a:fld>
            <a:endParaRPr lang="ru-RU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30057" y="2554514"/>
            <a:ext cx="4151086" cy="1850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52803573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543" y="203200"/>
            <a:ext cx="7794171" cy="2714171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Есть два принципиально разных способа выдвижения и проверки </a:t>
            </a:r>
            <a:r>
              <a:rPr lang="ru-RU" sz="3100" dirty="0" smtClean="0">
                <a:solidFill>
                  <a:srgbClr val="FF0000"/>
                </a:solidFill>
              </a:rPr>
              <a:t>гипотезы</a:t>
            </a:r>
            <a:r>
              <a:rPr lang="ru-RU" sz="3100" dirty="0" smtClean="0"/>
              <a:t> на уроке: </a:t>
            </a:r>
            <a:br>
              <a:rPr lang="ru-RU" sz="3100" dirty="0" smtClean="0"/>
            </a:br>
            <a:r>
              <a:rPr lang="ru-RU" sz="3100" dirty="0" smtClean="0"/>
              <a:t>- учащиеся </a:t>
            </a:r>
            <a:r>
              <a:rPr lang="ru-RU" sz="3100" dirty="0" smtClean="0"/>
              <a:t>совершенно самостоятельно выдвигают или проверяют гипотезу;</a:t>
            </a:r>
            <a:br>
              <a:rPr lang="ru-RU" sz="3100" dirty="0" smtClean="0"/>
            </a:br>
            <a:r>
              <a:rPr lang="ru-RU" sz="3100" dirty="0" smtClean="0"/>
              <a:t>- учитель </a:t>
            </a:r>
            <a:r>
              <a:rPr lang="ru-RU" sz="3100" dirty="0" smtClean="0"/>
              <a:t>в диалоге побуждает учеников к выдвижению или проверке гипотезы.</a:t>
            </a:r>
            <a:br>
              <a:rPr lang="ru-RU" sz="31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4630057"/>
            <a:ext cx="7886700" cy="1546905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Для </a:t>
            </a:r>
            <a:r>
              <a:rPr lang="ru-RU" dirty="0" smtClean="0"/>
              <a:t>проверки гипотез, вывода формул можно широко использовать исследовательские и практические работы, учебные проекты.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5543" y="2859314"/>
            <a:ext cx="4804228" cy="1654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46744"/>
            <a:ext cx="7886700" cy="812799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>Как проверить достижение новых образовательных результатов?</a:t>
            </a:r>
            <a:r>
              <a:rPr lang="ru-RU" sz="1800" b="1" dirty="0" smtClean="0"/>
              <a:t>       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04686"/>
            <a:ext cx="9144000" cy="4972277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В соответствии с ФГОС выделяют 4 </a:t>
            </a:r>
            <a:r>
              <a:rPr lang="ru-RU" dirty="0" smtClean="0">
                <a:solidFill>
                  <a:srgbClr val="FF0000"/>
                </a:solidFill>
              </a:rPr>
              <a:t>вида</a:t>
            </a:r>
            <a:r>
              <a:rPr lang="ru-RU" dirty="0" smtClean="0">
                <a:solidFill>
                  <a:srgbClr val="FF0000"/>
                </a:solidFill>
              </a:rPr>
              <a:t> универсальных учебных действий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i="1" dirty="0" smtClean="0"/>
              <a:t>Личностные</a:t>
            </a:r>
            <a:r>
              <a:rPr lang="ru-RU" dirty="0" smtClean="0"/>
              <a:t>: самоопределение и </a:t>
            </a:r>
            <a:r>
              <a:rPr lang="ru-RU" dirty="0" err="1" smtClean="0"/>
              <a:t>смыслообразование</a:t>
            </a:r>
            <a:r>
              <a:rPr lang="ru-RU" dirty="0" smtClean="0"/>
              <a:t>.</a:t>
            </a:r>
          </a:p>
          <a:p>
            <a:r>
              <a:rPr lang="ru-RU" b="1" i="1" dirty="0" smtClean="0"/>
              <a:t>Познавательные</a:t>
            </a:r>
            <a:r>
              <a:rPr lang="ru-RU" dirty="0" smtClean="0"/>
              <a:t>: анализ, синтез, сравнение, обобщение, аналогия, классификация, извлечение необходимой информации из текста учебника, самостоятельное выделение и формулирование познавательной цели, постановка проблемы, выбор наиболее эффективных способов решения задачи.</a:t>
            </a:r>
          </a:p>
          <a:p>
            <a:pPr algn="ctr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5" name="Содержимое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487" y="5101772"/>
            <a:ext cx="1538513" cy="17562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60914" y="5031553"/>
            <a:ext cx="1248229" cy="15198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53830" y="4978401"/>
            <a:ext cx="1190170" cy="16691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1486" y="5050971"/>
            <a:ext cx="1117600" cy="137994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04800" y="2474655"/>
            <a:ext cx="1654629" cy="1981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26400" y="160745"/>
            <a:ext cx="1117600" cy="12192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5771" y="1969038"/>
            <a:ext cx="1248229" cy="1519814"/>
          </a:xfrm>
          <a:prstGeom prst="rect">
            <a:avLst/>
          </a:prstGeom>
        </p:spPr>
      </p:pic>
      <p:pic>
        <p:nvPicPr>
          <p:cNvPr id="8" name="Содержимое 7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05486" y="4064000"/>
            <a:ext cx="1828799" cy="1712685"/>
          </a:xfrm>
          <a:prstGeom prst="rect">
            <a:avLst/>
          </a:prstGeom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62858" y="16399"/>
            <a:ext cx="7474856" cy="1200329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/>
              <a:t>Как проверить достижение новых образовательных результатов?       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4056" y="1364343"/>
            <a:ext cx="696685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Регулятивные</a:t>
            </a:r>
            <a:r>
              <a:rPr lang="ru-RU" sz="2800" dirty="0" smtClean="0"/>
              <a:t>: </a:t>
            </a:r>
            <a:r>
              <a:rPr lang="ru-RU" sz="2800" dirty="0" err="1" smtClean="0"/>
              <a:t>целеполагание</a:t>
            </a:r>
            <a:r>
              <a:rPr lang="ru-RU" sz="2800" dirty="0" smtClean="0"/>
              <a:t>, планирование, прогнозирование, контроль, коррекция, оценка, волевая </a:t>
            </a:r>
            <a:r>
              <a:rPr lang="ru-RU" sz="2800" dirty="0" err="1" smtClean="0"/>
              <a:t>саморегуляция</a:t>
            </a:r>
            <a:r>
              <a:rPr lang="ru-RU" sz="2800" dirty="0" smtClean="0"/>
              <a:t>, способность к мобилизации сил и энергии, к волевому усилию.</a:t>
            </a:r>
          </a:p>
          <a:p>
            <a:r>
              <a:rPr lang="ru-RU" sz="2800" b="1" i="1" dirty="0" smtClean="0"/>
              <a:t>Коммуникативные</a:t>
            </a:r>
            <a:r>
              <a:rPr lang="ru-RU" sz="2800" dirty="0" smtClean="0"/>
              <a:t>: планирование учебного сотрудничества с учителем и сверстниками, выражение и аргументация своих мыслей с достаточной полнотой и точностью, учет разных мнений, разрешение конфликтов.</a:t>
            </a:r>
            <a:endParaRPr lang="ru-RU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8686"/>
            <a:ext cx="7886700" cy="885371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Проектируя урок, необходимо придерживаться следующих правил: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378857"/>
            <a:ext cx="7886700" cy="4310743"/>
          </a:xfrm>
          <a:solidFill>
            <a:schemeClr val="bg2"/>
          </a:solidFill>
        </p:spPr>
        <p:txBody>
          <a:bodyPr>
            <a:normAutofit fontScale="92500"/>
          </a:bodyPr>
          <a:lstStyle/>
          <a:p>
            <a:pPr lvl="0"/>
            <a:r>
              <a:rPr lang="ru-RU" dirty="0" smtClean="0"/>
              <a:t>Конкретно определить тему, цели, тип урока и его место в развороте учебной программы.</a:t>
            </a:r>
          </a:p>
          <a:p>
            <a:pPr lvl="0"/>
            <a:r>
              <a:rPr lang="ru-RU" dirty="0" smtClean="0"/>
              <a:t>Отобрать учебный материал (определить его содержание, объем, установить связь с ранее изученным, систему управлений, дополнительный материал для дифференцированной работы и домашнее задание).</a:t>
            </a:r>
          </a:p>
          <a:p>
            <a:pPr lvl="0"/>
            <a:r>
              <a:rPr lang="ru-RU" dirty="0" smtClean="0"/>
              <a:t>Выбрать наиболее эффективные методы и приемы обучения в данном классе, разнообразные виды деятельности учащихся и учителя на всех этапах урока.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81257" y="1371569"/>
            <a:ext cx="1654629" cy="1981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5771" y="4988009"/>
            <a:ext cx="1248229" cy="1519814"/>
          </a:xfrm>
          <a:prstGeom prst="rect">
            <a:avLst/>
          </a:prstGeom>
        </p:spPr>
      </p:pic>
      <p:pic>
        <p:nvPicPr>
          <p:cNvPr id="7" name="Содержимое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5657" y="5326743"/>
            <a:ext cx="1828799" cy="17126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1258" y="189774"/>
            <a:ext cx="943428" cy="12192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99217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Проектируя урок, необходимо придерживаться следующих правил: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371" y="1825625"/>
            <a:ext cx="8534399" cy="4351338"/>
          </a:xfrm>
        </p:spPr>
        <p:txBody>
          <a:bodyPr/>
          <a:lstStyle/>
          <a:p>
            <a:pPr lvl="0"/>
            <a:r>
              <a:rPr lang="ru-RU" dirty="0" smtClean="0"/>
              <a:t>Определить формы контроля за учебной деятельностью школьников.</a:t>
            </a:r>
          </a:p>
          <a:p>
            <a:pPr lvl="0"/>
            <a:r>
              <a:rPr lang="ru-RU" dirty="0" smtClean="0"/>
              <a:t>Продумать оптимальный темп урока, то есть рассчитать время на каждый его этап.</a:t>
            </a:r>
          </a:p>
          <a:p>
            <a:pPr lvl="0"/>
            <a:r>
              <a:rPr lang="ru-RU" dirty="0" smtClean="0"/>
              <a:t>Продумать форму подведения итогов урока.</a:t>
            </a:r>
          </a:p>
          <a:p>
            <a:pPr lvl="0"/>
            <a:r>
              <a:rPr lang="ru-RU" dirty="0" smtClean="0"/>
              <a:t>Продумать содержание, объем и форму домашнего задания.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5" name="Содержимое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23314" y="4949372"/>
            <a:ext cx="1828799" cy="17126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0743" y="4731657"/>
            <a:ext cx="4804228" cy="16546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26515" y="1458654"/>
            <a:ext cx="2206171" cy="2387632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3796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Вывод: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49" y="1161143"/>
            <a:ext cx="6672037" cy="5015820"/>
          </a:xfrm>
          <a:solidFill>
            <a:schemeClr val="bg2"/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000" dirty="0" smtClean="0"/>
              <a:t>Таким </a:t>
            </a:r>
            <a:r>
              <a:rPr lang="ru-RU" sz="3000" dirty="0" smtClean="0"/>
              <a:t>образом, важнейшей задачей современной системы образования  является не только освоение учащимися конкретных предметных знаний и </a:t>
            </a:r>
            <a:r>
              <a:rPr lang="ru-RU" sz="3000" dirty="0" smtClean="0"/>
              <a:t>умений, но </a:t>
            </a:r>
            <a:r>
              <a:rPr lang="ru-RU" sz="3000" dirty="0" smtClean="0"/>
              <a:t>и формирование совокупности УУД, обеспечивающих умение учиться, способность личности к саморазвитию и самосовершенствованию путем сознательного и активного присвоения нового социального опыта</a:t>
            </a:r>
            <a:r>
              <a:rPr lang="ru-RU" sz="3000" dirty="0" smtClean="0"/>
              <a:t>.</a:t>
            </a:r>
            <a:r>
              <a:rPr lang="ru-RU" sz="3000" dirty="0" smtClean="0"/>
              <a:t> </a:t>
            </a:r>
            <a:endParaRPr lang="ru-RU" sz="3000" dirty="0" smtClean="0"/>
          </a:p>
          <a:p>
            <a:pPr>
              <a:buNone/>
            </a:pPr>
            <a:r>
              <a:rPr lang="ru-RU" sz="3000" dirty="0" smtClean="0"/>
              <a:t> </a:t>
            </a:r>
            <a:r>
              <a:rPr lang="ru-RU" sz="3000" dirty="0" smtClean="0"/>
              <a:t>  В </a:t>
            </a:r>
            <a:r>
              <a:rPr lang="ru-RU" sz="3000" dirty="0" smtClean="0"/>
              <a:t>связи с этим, основная цель, которая стоит перед нами,  учителями математики,  – научить детей самостоятельно добывать знания.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35696" y="1248228"/>
            <a:ext cx="1924050" cy="418011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0733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Вывод: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001486"/>
            <a:ext cx="6657521" cy="5175477"/>
          </a:xfrm>
          <a:solidFill>
            <a:schemeClr val="bg2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Для </a:t>
            </a:r>
            <a:r>
              <a:rPr lang="ru-RU" dirty="0" smtClean="0"/>
              <a:t>этого необходимо создавать образовательную среду обучающихся на основе </a:t>
            </a:r>
            <a:r>
              <a:rPr lang="ru-RU" dirty="0" err="1" smtClean="0"/>
              <a:t>системно-деятельностного</a:t>
            </a:r>
            <a:r>
              <a:rPr lang="ru-RU" dirty="0" smtClean="0"/>
              <a:t> подхода, создавать условия для развития познавательной активности обучающихся через использование в работе инновационных приемов и методов, таких как информационные и телекоммуникационные технологии, методы реализации проблемного обучения, практических работ, опорных схем или карточек-информаторов, метод анализа и синтеза, метод тестирования, использование различных форм ИКТ.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35696" y="754744"/>
            <a:ext cx="1924050" cy="46736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3149988"/>
            <a:ext cx="9144001" cy="837283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6200000">
            <a:off x="4871808" y="2307450"/>
            <a:ext cx="7101640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15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спасибо</a:t>
            </a:r>
            <a:endParaRPr lang="ru-RU" sz="115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053330" y="6356351"/>
            <a:ext cx="462020" cy="365125"/>
          </a:xfrm>
        </p:spPr>
        <p:txBody>
          <a:bodyPr/>
          <a:lstStyle/>
          <a:p>
            <a:fld id="{4E384C8F-2489-4E34-8426-D6CAC85766FE}" type="slidenum">
              <a:rPr lang="ru-RU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pPr/>
              <a:t>18</a:t>
            </a:fld>
            <a:endParaRPr lang="ru-RU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1844" y="2494934"/>
            <a:ext cx="2379973" cy="237997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1401" y="4746172"/>
            <a:ext cx="7951399" cy="200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 smtClean="0"/>
              <a:t>Учитель высшей категории КОУ  ВО «Борисоглебский кадетский корпус» Воронина Ирина Станиславовна</a:t>
            </a:r>
            <a:r>
              <a:rPr lang="ru-RU" sz="6600" b="1" dirty="0" smtClean="0"/>
              <a:t>	</a:t>
            </a:r>
            <a:endParaRPr lang="ru-RU" sz="6600" dirty="0" smtClean="0"/>
          </a:p>
        </p:txBody>
      </p:sp>
    </p:spTree>
    <p:extLst>
      <p:ext uri="{BB962C8B-B14F-4D97-AF65-F5344CB8AC3E}">
        <p14:creationId xmlns:p14="http://schemas.microsoft.com/office/powerpoint/2010/main" xmlns="" val="4391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053330" y="6356351"/>
            <a:ext cx="462020" cy="365125"/>
          </a:xfrm>
        </p:spPr>
        <p:txBody>
          <a:bodyPr/>
          <a:lstStyle/>
          <a:p>
            <a:fld id="{4E384C8F-2489-4E34-8426-D6CAC85766FE}" type="slidenum">
              <a:rPr lang="ru-RU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pPr/>
              <a:t>2</a:t>
            </a:fld>
            <a:endParaRPr lang="ru-RU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31770" y="351704"/>
            <a:ext cx="4528459" cy="1346467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396643" y="-733394"/>
            <a:ext cx="6350713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Нужно, чтобы дети, по возможности,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учились самостоятельно, а учитель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руководил этим самостоятельным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процессом и давал для него материал.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К.Д. Ушинский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741714"/>
            <a:ext cx="8328754" cy="4795136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48342" y="1561625"/>
            <a:ext cx="8026401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Современная жизнь предъявляет к человеку новые требования. Общество нуждается в людях творчески мыслящих, любознательных, активных, умеющих принимать нестандартные решения и брать ответственность за их принятия, а также умеющих осуществлять жизненный выбор.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Обучение больше не заключается в том, что ученик получает от учителя некую информацию и осваивает ее. Сегодня ученик сам строит свое знание.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791450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1" y="351704"/>
            <a:ext cx="9144001" cy="1183791"/>
            <a:chOff x="-1" y="351704"/>
            <a:chExt cx="9144001" cy="1183791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-1" y="351704"/>
              <a:ext cx="9144001" cy="837283"/>
            </a:xfrm>
            <a:prstGeom prst="rect">
              <a:avLst/>
            </a:prstGeom>
            <a:solidFill>
              <a:schemeClr val="lt1">
                <a:alpha val="77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Равнобедренный треугольник 1"/>
            <p:cNvSpPr/>
            <p:nvPr/>
          </p:nvSpPr>
          <p:spPr>
            <a:xfrm rot="10800000">
              <a:off x="484741" y="1188986"/>
              <a:ext cx="1057620" cy="346509"/>
            </a:xfrm>
            <a:prstGeom prst="triangle">
              <a:avLst/>
            </a:prstGeom>
            <a:solidFill>
              <a:schemeClr val="lt1">
                <a:alpha val="77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-99153" y="1535496"/>
            <a:ext cx="8152483" cy="4292809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053330" y="6356351"/>
            <a:ext cx="462020" cy="365125"/>
          </a:xfrm>
        </p:spPr>
        <p:txBody>
          <a:bodyPr/>
          <a:lstStyle/>
          <a:p>
            <a:fld id="{4E384C8F-2489-4E34-8426-D6CAC85766FE}" type="slidenum">
              <a:rPr lang="ru-RU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pPr/>
              <a:t>3</a:t>
            </a:fld>
            <a:endParaRPr lang="ru-RU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" y="449943"/>
            <a:ext cx="875211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Новые федеральные государственные образовательные стандарты второго поколения (ФГОС), отвечая требованиям времени предлагают конкретные инструменты, обеспечивающие: 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FF0000"/>
                </a:solidFill>
              </a:rPr>
              <a:t>изменение </a:t>
            </a:r>
            <a:r>
              <a:rPr lang="ru-RU" sz="3200" dirty="0" smtClean="0">
                <a:solidFill>
                  <a:srgbClr val="FF0000"/>
                </a:solidFill>
              </a:rPr>
              <a:t>метода обучения</a:t>
            </a:r>
            <a:r>
              <a:rPr lang="ru-RU" sz="3200" dirty="0" smtClean="0"/>
              <a:t> (с объяснительного на </a:t>
            </a:r>
            <a:r>
              <a:rPr lang="ru-RU" sz="3200" dirty="0" err="1" smtClean="0"/>
              <a:t>деятельностный</a:t>
            </a:r>
            <a:r>
              <a:rPr lang="ru-RU" sz="3200" dirty="0" smtClean="0"/>
              <a:t>);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FF0000"/>
                </a:solidFill>
              </a:rPr>
              <a:t>изменение </a:t>
            </a:r>
            <a:r>
              <a:rPr lang="ru-RU" sz="3200" dirty="0" smtClean="0">
                <a:solidFill>
                  <a:srgbClr val="FF0000"/>
                </a:solidFill>
              </a:rPr>
              <a:t>оценки результатов обучения </a:t>
            </a:r>
            <a:r>
              <a:rPr lang="ru-RU" sz="3200" dirty="0" smtClean="0"/>
              <a:t>(оценка не только предметных        ЗУН, но и, прежде всего, </a:t>
            </a:r>
            <a:r>
              <a:rPr lang="ru-RU" sz="3200" dirty="0" err="1" smtClean="0"/>
              <a:t>метапредметных</a:t>
            </a:r>
            <a:r>
              <a:rPr lang="ru-RU" sz="3200" dirty="0" smtClean="0"/>
              <a:t> и личностных результатов).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31470289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1" y="351704"/>
            <a:ext cx="9144001" cy="837283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04971" y="449943"/>
            <a:ext cx="71118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Как обучать? </a:t>
            </a:r>
            <a:endParaRPr lang="ru-RU" sz="40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053330" y="6356351"/>
            <a:ext cx="462020" cy="365125"/>
          </a:xfrm>
        </p:spPr>
        <p:txBody>
          <a:bodyPr/>
          <a:lstStyle/>
          <a:p>
            <a:fld id="{4E384C8F-2489-4E34-8426-D6CAC85766FE}" type="slidenum">
              <a:rPr lang="ru-RU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pPr/>
              <a:t>4</a:t>
            </a:fld>
            <a:endParaRPr lang="ru-RU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3201" y="1443840"/>
            <a:ext cx="8273142" cy="526297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dirty="0" smtClean="0"/>
              <a:t>     В </a:t>
            </a:r>
            <a:r>
              <a:rPr lang="ru-RU" sz="2800" dirty="0" smtClean="0"/>
              <a:t>основе дидактической системы </a:t>
            </a:r>
            <a:r>
              <a:rPr lang="ru-RU" sz="2800" dirty="0" err="1" smtClean="0"/>
              <a:t>деятельностного</a:t>
            </a:r>
            <a:r>
              <a:rPr lang="ru-RU" sz="2800" dirty="0" smtClean="0"/>
              <a:t> метода лежат следующие дидактические принципы </a:t>
            </a:r>
            <a:r>
              <a:rPr lang="ru-RU" sz="2800" b="1" dirty="0" smtClean="0"/>
              <a:t>:</a:t>
            </a:r>
            <a:endParaRPr lang="ru-RU" sz="2800" dirty="0" smtClean="0"/>
          </a:p>
          <a:p>
            <a:r>
              <a:rPr lang="ru-RU" sz="2800" i="1" dirty="0" smtClean="0">
                <a:solidFill>
                  <a:srgbClr val="FF0000"/>
                </a:solidFill>
              </a:rPr>
              <a:t>Принцип деятельности.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Ученик, получает знания не в готовом виде, а, добывает их сам, что способствует активному успешному формированию его общекультурных и </a:t>
            </a:r>
            <a:r>
              <a:rPr lang="ru-RU" sz="2800" dirty="0" err="1" smtClean="0"/>
              <a:t>деятельностных</a:t>
            </a:r>
            <a:r>
              <a:rPr lang="ru-RU" sz="2800" dirty="0" smtClean="0"/>
              <a:t> способностей, </a:t>
            </a:r>
            <a:r>
              <a:rPr lang="ru-RU" sz="2800" dirty="0" err="1" smtClean="0"/>
              <a:t>общеучебных</a:t>
            </a:r>
            <a:r>
              <a:rPr lang="ru-RU" sz="2800" dirty="0" smtClean="0"/>
              <a:t> умений.</a:t>
            </a:r>
          </a:p>
          <a:p>
            <a:r>
              <a:rPr lang="ru-RU" sz="2800" i="1" dirty="0" smtClean="0">
                <a:solidFill>
                  <a:srgbClr val="FF0000"/>
                </a:solidFill>
              </a:rPr>
              <a:t>Принцип непрерывности.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Преемственность между всеми ступенями и этапами обучения на уровне технологии и методик с учетом возрастных психологических особенностей развития детей.</a:t>
            </a:r>
            <a:endParaRPr lang="ru-RU" sz="2800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79657" y="1509486"/>
            <a:ext cx="1264590" cy="12627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43730" y="160745"/>
            <a:ext cx="1219200" cy="12192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03519" y="4601029"/>
            <a:ext cx="1428750" cy="225697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57086" y="0"/>
            <a:ext cx="2329430" cy="195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475232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85370" y="537028"/>
            <a:ext cx="7692573" cy="526297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Принцип </a:t>
            </a:r>
            <a:r>
              <a:rPr lang="ru-RU" sz="2400" i="1" dirty="0" smtClean="0">
                <a:solidFill>
                  <a:srgbClr val="FF0000"/>
                </a:solidFill>
              </a:rPr>
              <a:t>целостности</a:t>
            </a:r>
            <a:r>
              <a:rPr lang="ru-RU" sz="2400" i="1" dirty="0" smtClean="0"/>
              <a:t>.</a:t>
            </a:r>
            <a:r>
              <a:rPr lang="ru-RU" sz="2400" dirty="0" smtClean="0"/>
              <a:t> Предполагает формирование у учащихся обобщенного системного представления о мире (природе, обществе, самом себе, </a:t>
            </a:r>
            <a:r>
              <a:rPr lang="ru-RU" sz="2400" dirty="0" err="1" smtClean="0"/>
              <a:t>социокультурном</a:t>
            </a:r>
            <a:r>
              <a:rPr lang="ru-RU" sz="2400" dirty="0" smtClean="0"/>
              <a:t> мире).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Принцип минимакса.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Школа должна предложить ученику возможность освоения содержания образования на максимальном для него уровне и обеспечить при этом его усвоение на уровне социально безопасного минимума (государственного стандарта).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Принцип психологической комфортности.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Предполагает снятие всех </a:t>
            </a:r>
            <a:r>
              <a:rPr lang="ru-RU" sz="2400" dirty="0" err="1" smtClean="0"/>
              <a:t>стрессообразующих</a:t>
            </a:r>
            <a:r>
              <a:rPr lang="ru-RU" sz="2400" dirty="0" smtClean="0"/>
              <a:t> факторов учебного процесса, создание в школе доброжелательной атмосферы, ориентированной на реализацию идей сотрудничества, развитие диалоговых форм общения.</a:t>
            </a:r>
            <a:endParaRPr lang="ru-RU" sz="2400" dirty="0"/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04799" y="1161144"/>
            <a:ext cx="1538513" cy="17562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2514" y="2931885"/>
            <a:ext cx="1001486" cy="1320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53830" y="4978401"/>
            <a:ext cx="1190170" cy="16691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713" y="3265715"/>
            <a:ext cx="899887" cy="1117599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972457" y="54722"/>
            <a:ext cx="7112000" cy="6709529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Принцип вариативности.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Предполагает формирование у учащихся способностей к систематическому перебору вариантов и адекватному принятию решений в ситуациях выбора.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Принцип творчества.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Ориентация на творческое начало в образовательном процессе, создание условий для приобретения учащимся собственного опыта творческой деятельности.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04800" y="2474655"/>
            <a:ext cx="1654629" cy="1981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26400" y="160745"/>
            <a:ext cx="1117600" cy="12192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5771" y="1969038"/>
            <a:ext cx="1248229" cy="1519814"/>
          </a:xfrm>
          <a:prstGeom prst="rect">
            <a:avLst/>
          </a:prstGeom>
        </p:spPr>
      </p:pic>
      <p:pic>
        <p:nvPicPr>
          <p:cNvPr id="8" name="Содержимое 7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05486" y="4064000"/>
            <a:ext cx="1828799" cy="171268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7029" y="290286"/>
            <a:ext cx="8374742" cy="637097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 помощью чего учить</a:t>
            </a:r>
            <a:r>
              <a:rPr lang="ru-RU" sz="2400" b="1" dirty="0" smtClean="0"/>
              <a:t>?</a:t>
            </a:r>
          </a:p>
          <a:p>
            <a:pPr algn="ctr"/>
            <a:r>
              <a:rPr lang="ru-RU" dirty="0" smtClean="0"/>
              <a:t> </a:t>
            </a:r>
            <a:r>
              <a:rPr lang="ru-RU" sz="2400" dirty="0" smtClean="0"/>
              <a:t>Уроки </a:t>
            </a:r>
            <a:r>
              <a:rPr lang="ru-RU" sz="2400" dirty="0" err="1" smtClean="0"/>
              <a:t>деятельностной</a:t>
            </a:r>
            <a:r>
              <a:rPr lang="ru-RU" sz="2400" dirty="0" smtClean="0"/>
              <a:t> направленности по </a:t>
            </a:r>
            <a:r>
              <a:rPr lang="ru-RU" sz="2400" dirty="0" err="1" smtClean="0"/>
              <a:t>целеполаганию</a:t>
            </a:r>
            <a:r>
              <a:rPr lang="ru-RU" sz="2400" dirty="0" smtClean="0"/>
              <a:t> распределены в четыре группы </a:t>
            </a:r>
            <a:r>
              <a:rPr lang="ru-RU" sz="2400" b="1" dirty="0" smtClean="0"/>
              <a:t>:</a:t>
            </a:r>
            <a:endParaRPr lang="ru-RU" sz="2400" dirty="0" smtClean="0"/>
          </a:p>
          <a:p>
            <a:r>
              <a:rPr lang="ru-RU" sz="2400" dirty="0" smtClean="0"/>
              <a:t>1. </a:t>
            </a:r>
            <a:r>
              <a:rPr lang="ru-RU" sz="2400" i="1" dirty="0" smtClean="0">
                <a:solidFill>
                  <a:srgbClr val="FF0000"/>
                </a:solidFill>
              </a:rPr>
              <a:t>Урок открытия нового знания.</a:t>
            </a:r>
          </a:p>
          <a:p>
            <a:pPr algn="ctr"/>
            <a:r>
              <a:rPr lang="ru-RU" sz="2400" dirty="0" err="1" smtClean="0"/>
              <a:t>Деятельностная</a:t>
            </a:r>
            <a:r>
              <a:rPr lang="ru-RU" sz="2400" dirty="0" smtClean="0"/>
              <a:t> цель: формирование у учащихся способностей к самостоятельному построению новых способов действия на основе метода рефлексивной самоорганизации.</a:t>
            </a:r>
          </a:p>
          <a:p>
            <a:pPr algn="ctr"/>
            <a:r>
              <a:rPr lang="ru-RU" sz="2400" dirty="0" smtClean="0"/>
              <a:t>Образовательная цель: расширение понятийной базы по учебному предмету за счет включения в нее новых элементов.</a:t>
            </a:r>
          </a:p>
          <a:p>
            <a:r>
              <a:rPr lang="ru-RU" sz="2400" dirty="0" smtClean="0"/>
              <a:t>2</a:t>
            </a:r>
            <a:r>
              <a:rPr lang="ru-RU" sz="2400" i="1" dirty="0" smtClean="0">
                <a:solidFill>
                  <a:srgbClr val="FF0000"/>
                </a:solidFill>
              </a:rPr>
              <a:t>. Урок рефлексии.</a:t>
            </a:r>
          </a:p>
          <a:p>
            <a:pPr algn="ctr"/>
            <a:r>
              <a:rPr lang="ru-RU" sz="2400" dirty="0" err="1" smtClean="0"/>
              <a:t>Деятельностная</a:t>
            </a:r>
            <a:r>
              <a:rPr lang="ru-RU" sz="2400" dirty="0" smtClean="0"/>
              <a:t> цель: формирование у учащихся способностей к самостоятельному выявлению и исправлению своих ошибок на основе рефлексии коррекционно-контрольного типа.</a:t>
            </a:r>
          </a:p>
          <a:p>
            <a:pPr algn="ctr"/>
            <a:r>
              <a:rPr lang="ru-RU" sz="2400" dirty="0" smtClean="0"/>
              <a:t>Образовательная цель: коррекция и тренинг изученных способов действий - понятий, алгоритмов.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86856"/>
            <a:ext cx="1277257" cy="14514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13600" y="1074057"/>
            <a:ext cx="1930400" cy="8273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29600" y="5177816"/>
            <a:ext cx="914400" cy="1228251"/>
          </a:xfrm>
          <a:prstGeom prst="rect">
            <a:avLst/>
          </a:prstGeom>
        </p:spPr>
      </p:pic>
      <p:pic>
        <p:nvPicPr>
          <p:cNvPr id="9" name="Содержимое 8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31657"/>
            <a:ext cx="1088571" cy="2126343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522514"/>
            <a:ext cx="7886700" cy="5654449"/>
          </a:xfrm>
          <a:solidFill>
            <a:schemeClr val="bg2"/>
          </a:solidFill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С помощью чего учить?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ru-RU" i="1" dirty="0" smtClean="0">
                <a:solidFill>
                  <a:srgbClr val="FF0000"/>
                </a:solidFill>
              </a:rPr>
              <a:t>Урок </a:t>
            </a:r>
            <a:r>
              <a:rPr lang="ru-RU" i="1" dirty="0" smtClean="0">
                <a:solidFill>
                  <a:srgbClr val="FF0000"/>
                </a:solidFill>
              </a:rPr>
              <a:t>общеметодологической направленности </a:t>
            </a:r>
            <a:r>
              <a:rPr lang="ru-RU" dirty="0" smtClean="0"/>
              <a:t>(обобщения и систематизации знаний).</a:t>
            </a:r>
          </a:p>
          <a:p>
            <a:pPr algn="ctr"/>
            <a:r>
              <a:rPr lang="ru-RU" dirty="0" err="1" smtClean="0"/>
              <a:t>Деятельностная</a:t>
            </a:r>
            <a:r>
              <a:rPr lang="ru-RU" dirty="0" smtClean="0"/>
              <a:t> цель: формирование у учащихся способностей к обобщению, структурированию и систематизации изучаемого предметного содержания.</a:t>
            </a:r>
          </a:p>
          <a:p>
            <a:pPr algn="ctr"/>
            <a:r>
              <a:rPr lang="ru-RU" dirty="0" smtClean="0"/>
              <a:t>Образовательная цель: систематизация учебного материала и выявление логики развития содержательно-методических линий курсов.</a:t>
            </a:r>
          </a:p>
          <a:p>
            <a:pPr>
              <a:buNone/>
            </a:pPr>
            <a:r>
              <a:rPr lang="ru-RU" dirty="0" smtClean="0"/>
              <a:t>4. </a:t>
            </a:r>
            <a:r>
              <a:rPr lang="ru-RU" i="1" dirty="0" smtClean="0">
                <a:solidFill>
                  <a:srgbClr val="FF0000"/>
                </a:solidFill>
              </a:rPr>
              <a:t>Урок развивающего контроля.</a:t>
            </a:r>
          </a:p>
          <a:p>
            <a:pPr algn="ctr"/>
            <a:r>
              <a:rPr lang="ru-RU" dirty="0" err="1" smtClean="0"/>
              <a:t>Деятельностная</a:t>
            </a:r>
            <a:r>
              <a:rPr lang="ru-RU" dirty="0" smtClean="0"/>
              <a:t> цель: формирование у учащихся способностей к осуществлению контрольной функции</a:t>
            </a:r>
            <a:r>
              <a:rPr lang="ru-RU" dirty="0" smtClean="0"/>
              <a:t>.</a:t>
            </a:r>
            <a:r>
              <a:rPr lang="ru-RU" dirty="0" smtClean="0"/>
              <a:t> </a:t>
            </a:r>
            <a:endParaRPr lang="ru-RU" dirty="0" smtClean="0"/>
          </a:p>
          <a:p>
            <a:pPr algn="ctr"/>
            <a:r>
              <a:rPr lang="ru-RU" dirty="0" smtClean="0"/>
              <a:t>Образовательная </a:t>
            </a:r>
            <a:r>
              <a:rPr lang="ru-RU" dirty="0" smtClean="0"/>
              <a:t>цель: контроль и самоконтроль изученных понятий и алгоритмов.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84C8F-2489-4E34-8426-D6CAC85766FE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86856"/>
            <a:ext cx="1045029" cy="14514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5771" y="1"/>
            <a:ext cx="1248228" cy="1524000"/>
          </a:xfrm>
          <a:prstGeom prst="rect">
            <a:avLst/>
          </a:prstGeom>
        </p:spPr>
      </p:pic>
      <p:pic>
        <p:nvPicPr>
          <p:cNvPr id="7" name="Содержимое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3947887"/>
            <a:ext cx="1146629" cy="29101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36114" y="2957131"/>
            <a:ext cx="1233715" cy="13971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7200" y="5471886"/>
            <a:ext cx="2336799" cy="124959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1" y="351704"/>
            <a:ext cx="9144001" cy="837283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19486" y="453891"/>
            <a:ext cx="7895600" cy="120032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Структура урока по технологии </a:t>
            </a:r>
            <a:r>
              <a:rPr lang="ru-RU" sz="3600" dirty="0" err="1" smtClean="0"/>
              <a:t>деятельностного</a:t>
            </a:r>
            <a:r>
              <a:rPr lang="ru-RU" sz="3600" dirty="0" smtClean="0"/>
              <a:t> метода. </a:t>
            </a:r>
            <a:endParaRPr lang="ru-RU" sz="3600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053330" y="6356351"/>
            <a:ext cx="462020" cy="365125"/>
          </a:xfrm>
        </p:spPr>
        <p:txBody>
          <a:bodyPr/>
          <a:lstStyle/>
          <a:p>
            <a:fld id="{4E384C8F-2489-4E34-8426-D6CAC85766FE}" type="slidenum">
              <a:rPr lang="ru-RU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pPr/>
              <a:t>9</a:t>
            </a:fld>
            <a:endParaRPr lang="ru-RU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71542" y="112330"/>
            <a:ext cx="972457" cy="122825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1772" y="0"/>
            <a:ext cx="1727200" cy="166914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7622" y="1857829"/>
            <a:ext cx="8199349" cy="4388734"/>
          </a:xfrm>
          <a:prstGeom prst="rect">
            <a:avLst/>
          </a:prstGeom>
          <a:solidFill>
            <a:schemeClr val="lt1">
              <a:alpha val="77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/>
              <a:t>1</a:t>
            </a:r>
            <a:r>
              <a:rPr lang="ru-RU" sz="2400" dirty="0" smtClean="0"/>
              <a:t>. Мотивация к учебной деятельности.</a:t>
            </a:r>
          </a:p>
          <a:p>
            <a:r>
              <a:rPr lang="ru-RU" sz="2400" dirty="0" smtClean="0"/>
              <a:t>2. Актуализация и фиксирование индивидуального затруднения в пробном действии.</a:t>
            </a:r>
          </a:p>
          <a:p>
            <a:r>
              <a:rPr lang="ru-RU" sz="2400" dirty="0" smtClean="0"/>
              <a:t>3. Выявление места и причины затруднения.</a:t>
            </a:r>
          </a:p>
          <a:p>
            <a:r>
              <a:rPr lang="ru-RU" sz="2400" dirty="0" smtClean="0"/>
              <a:t>4. Построение проекта выхода из затруднения.</a:t>
            </a:r>
          </a:p>
          <a:p>
            <a:r>
              <a:rPr lang="ru-RU" sz="2400" dirty="0" smtClean="0"/>
              <a:t>5. Реализация построенного проекта. </a:t>
            </a:r>
          </a:p>
          <a:p>
            <a:r>
              <a:rPr lang="ru-RU" sz="2400" dirty="0" smtClean="0"/>
              <a:t>6. Первичное закрепление с проговариванием во внешней речи.</a:t>
            </a:r>
          </a:p>
          <a:p>
            <a:r>
              <a:rPr lang="ru-RU" sz="2400" dirty="0" smtClean="0"/>
              <a:t>7. Самостоятельная работа с самопроверкой по эталону.</a:t>
            </a:r>
          </a:p>
          <a:p>
            <a:r>
              <a:rPr lang="ru-RU" sz="2400" dirty="0" smtClean="0"/>
              <a:t>8. Включение в систему знаний и повторение.</a:t>
            </a:r>
          </a:p>
          <a:p>
            <a:r>
              <a:rPr lang="ru-RU" sz="2400" dirty="0" smtClean="0"/>
              <a:t>9. Рефлексия учебной деятельности на уроке.</a:t>
            </a:r>
            <a:endParaRPr lang="ru-RU" sz="2400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53943" y="2162629"/>
            <a:ext cx="2090057" cy="201748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7257" y="5326743"/>
            <a:ext cx="2583542" cy="139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564124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</TotalTime>
  <Words>1144</Words>
  <Application>Microsoft Office PowerPoint</Application>
  <PresentationFormat>Экран (4:3)</PresentationFormat>
  <Paragraphs>109</Paragraphs>
  <Slides>18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Есть два принципиально разных способа выдвижения и проверки гипотезы на уроке:  - учащиеся совершенно самостоятельно выдвигают или проверяют гипотезу; - учитель в диалоге побуждает учеников к выдвижению или проверке гипотезы.  </vt:lpstr>
      <vt:lpstr>Как проверить достижение новых образовательных результатов?         </vt:lpstr>
      <vt:lpstr>Слайд 13</vt:lpstr>
      <vt:lpstr>Проектируя урок, необходимо придерживаться следующих правил:  </vt:lpstr>
      <vt:lpstr>Проектируя урок, необходимо придерживаться следующих правил: </vt:lpstr>
      <vt:lpstr>Вывод: </vt:lpstr>
      <vt:lpstr>Вывод:</vt:lpstr>
      <vt:lpstr>Слайд 18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База Шарташская</dc:creator>
  <cp:lastModifiedBy>User</cp:lastModifiedBy>
  <cp:revision>21</cp:revision>
  <dcterms:created xsi:type="dcterms:W3CDTF">2014-09-10T04:53:24Z</dcterms:created>
  <dcterms:modified xsi:type="dcterms:W3CDTF">2017-01-15T10:21:21Z</dcterms:modified>
</cp:coreProperties>
</file>