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6" r:id="rId3"/>
    <p:sldId id="285" r:id="rId4"/>
    <p:sldId id="287" r:id="rId5"/>
    <p:sldId id="261" r:id="rId6"/>
    <p:sldId id="262" r:id="rId7"/>
    <p:sldId id="263" r:id="rId8"/>
    <p:sldId id="265" r:id="rId9"/>
    <p:sldId id="266" r:id="rId10"/>
    <p:sldId id="267" r:id="rId11"/>
    <p:sldId id="288" r:id="rId12"/>
    <p:sldId id="290" r:id="rId13"/>
    <p:sldId id="291" r:id="rId14"/>
    <p:sldId id="272" r:id="rId15"/>
    <p:sldId id="273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642F-FF6F-4F0A-9974-EAD69F9E585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674867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642F-FF6F-4F0A-9974-EAD69F9E585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561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642F-FF6F-4F0A-9974-EAD69F9E585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3896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642F-FF6F-4F0A-9974-EAD69F9E585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255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642F-FF6F-4F0A-9974-EAD69F9E585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4934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642F-FF6F-4F0A-9974-EAD69F9E585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354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642F-FF6F-4F0A-9974-EAD69F9E585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659274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642F-FF6F-4F0A-9974-EAD69F9E585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716607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642F-FF6F-4F0A-9974-EAD69F9E585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35628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642F-FF6F-4F0A-9974-EAD69F9E585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559443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642F-FF6F-4F0A-9974-EAD69F9E585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58838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642F-FF6F-4F0A-9974-EAD69F9E585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439830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642F-FF6F-4F0A-9974-EAD69F9E585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496714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642F-FF6F-4F0A-9974-EAD69F9E585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582535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642F-FF6F-4F0A-9974-EAD69F9E585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441946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642F-FF6F-4F0A-9974-EAD69F9E585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996777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4642F-FF6F-4F0A-9974-EAD69F9E585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2DE6DEC-F233-4A90-8E82-411146816D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646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ransition>
    <p:pull dir="ru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7"/>
            <a:ext cx="8064896" cy="2448271"/>
          </a:xfrm>
        </p:spPr>
        <p:txBody>
          <a:bodyPr>
            <a:prstTxWarp prst="textInflateBottom">
              <a:avLst/>
            </a:prstTxWarp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Презентация программы </a:t>
            </a: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«От рождения до школы»</a:t>
            </a:r>
            <a:b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издание 6 – е дополненное и исправленное</a:t>
            </a:r>
            <a:b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3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8" name="Picture 4" descr="https://avatars.mds.yandex.net/get-zen_doc/51081/pub_5afae28c1410c30992ccd125_5afae3633c50f7143d328688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6373410" cy="42510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Прямоугольник 5"/>
          <p:cNvSpPr/>
          <p:nvPr/>
        </p:nvSpPr>
        <p:spPr>
          <a:xfrm>
            <a:off x="2286000" y="6093296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Старший  воспитатель </a:t>
            </a:r>
          </a:p>
          <a:p>
            <a:pPr algn="ct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№93 г. Миасс</a:t>
            </a:r>
            <a:b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Младенческий и ранний возраст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 (0- до 2 лет)</a:t>
            </a:r>
            <a:endParaRPr lang="ru-RU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799"/>
            <a:ext cx="8085584" cy="446449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Структура разделов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Возрастные особенности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развития детей;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Задачи воспитания и обучения;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жизни и воспитания;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Воспитание  и обучение в играх-занятиях;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https://img-fotki.yandex.ru/get/5502/ladyo2004.34/0_4c56e_7b40d80b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4559" y="3470203"/>
            <a:ext cx="2596257" cy="2941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5.infourok.ru/uploads/ex/0535/000e709c-9bee8667/hello_html_731a42b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401509"/>
            <a:ext cx="2783359" cy="2087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7170020" cy="121442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образовательной деятельности с детьми 2-7 лет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928803"/>
            <a:ext cx="8229600" cy="4092486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400" dirty="0" smtClean="0"/>
              <a:t>Возрастные особенности развития детей;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/>
              <a:t>Задачи воспитания и обучения;</a:t>
            </a:r>
            <a:endParaRPr lang="ru-RU" sz="2400" dirty="0"/>
          </a:p>
          <a:p>
            <a:pPr algn="just">
              <a:buFont typeface="Wingdings" pitchFamily="2" charset="2"/>
              <a:buChar char="§"/>
            </a:pPr>
            <a:r>
              <a:rPr lang="ru-RU" sz="2400" dirty="0"/>
              <a:t>Физическое развитие,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err="1" smtClean="0"/>
              <a:t>Социально‐коммуникативное</a:t>
            </a:r>
            <a:r>
              <a:rPr lang="ru-RU" sz="2400" dirty="0" smtClean="0"/>
              <a:t> </a:t>
            </a:r>
            <a:r>
              <a:rPr lang="ru-RU" sz="2400" dirty="0"/>
              <a:t>развитие,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/>
              <a:t>Познавательное развитие,</a:t>
            </a:r>
            <a:endParaRPr lang="ru-RU" sz="2400" dirty="0"/>
          </a:p>
          <a:p>
            <a:pPr algn="just">
              <a:buFont typeface="Wingdings" pitchFamily="2" charset="2"/>
              <a:buChar char="§"/>
            </a:pPr>
            <a:r>
              <a:rPr lang="ru-RU" sz="2400" dirty="0" err="1"/>
              <a:t>Художественно‐эстетическое</a:t>
            </a:r>
            <a:r>
              <a:rPr lang="ru-RU" sz="2400" dirty="0"/>
              <a:t> развитие</a:t>
            </a:r>
            <a:r>
              <a:rPr lang="ru-RU" sz="2400" dirty="0" smtClean="0"/>
              <a:t>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/>
              <a:t>Речевое развитие.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/>
              <a:t>Ожидаемые образовательные результаты программы</a:t>
            </a:r>
            <a:endParaRPr lang="ru-RU" sz="24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31038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2000" b="1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психолого‐педагогической</a:t>
            </a:r>
            <a:r>
              <a:rPr lang="ru-RU" sz="2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работы по образовательным </a:t>
            </a:r>
            <a:r>
              <a:rPr lang="ru-RU" sz="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областям</a:t>
            </a:r>
            <a:r>
              <a:rPr lang="ru-RU" sz="2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Направление «Речевое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развитие»</a:t>
            </a:r>
          </a:p>
          <a:p>
            <a:pPr lvl="1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«Развитие речи»,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«Приобщение к художественной литературе»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Направление 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Познавательное развитие».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«ФЭМП»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«Развитие познавательно- исследовательской деятельности»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«Конструктивно- модельная деятельность»</a:t>
            </a:r>
          </a:p>
          <a:p>
            <a:pPr lvl="1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«Ознакомление с окружающим миром»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Направление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Художественно‐эстетическое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развитие».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«Театрализованные игры» «Приобщение к искусству»</a:t>
            </a:r>
          </a:p>
          <a:p>
            <a:pPr lvl="1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«Прикладное творчество»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«Изобразительная деятельность»  «Музыка»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Направление «Физическое  развитие».</a:t>
            </a:r>
          </a:p>
          <a:p>
            <a:pPr lvl="1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«Формирование начальных представлений о ЗОЖ»    </a:t>
            </a:r>
          </a:p>
          <a:p>
            <a:pPr lvl="1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«Физическая культура» 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Picture 2" descr="https://img-fotki.yandex.ru/get/5502/ladyo2004.34/0_4c56e_7b40d80b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636912"/>
            <a:ext cx="3226728" cy="377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31038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2000" b="1" spc="50" dirty="0" err="1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психолого‐педагогической</a:t>
            </a:r>
            <a:r>
              <a:rPr lang="ru-RU" sz="2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работы по образовательным </a:t>
            </a:r>
            <a:r>
              <a:rPr lang="ru-RU" sz="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областям</a:t>
            </a:r>
            <a:r>
              <a:rPr lang="ru-RU" sz="2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Направление «Социально- коммуникативное»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«Формирование первичных ценностных представлений»,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«Развитие коммуникативных способностей»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«Развитие регуляторных способностей»    </a:t>
            </a:r>
          </a:p>
          <a:p>
            <a:pPr lvl="1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«Формирование социальных представлений, умений и навыков» </a:t>
            </a:r>
          </a:p>
          <a:p>
            <a:pPr lvl="1">
              <a:buFont typeface="Wingdings" pitchFamily="2" charset="2"/>
              <a:buChar char="ü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/>
          </a:p>
        </p:txBody>
      </p:sp>
      <p:pic>
        <p:nvPicPr>
          <p:cNvPr id="4" name="Picture 2" descr="https://img-fotki.yandex.ru/get/5502/ladyo2004.34/0_4c56e_7b40d80b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636912"/>
            <a:ext cx="3226728" cy="377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</a:t>
            </a:r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родителями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52686"/>
            <a:ext cx="8229600" cy="28575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/>
              <a:t>Авторы Программы, признавая ценность семьи как уникального института воспитания и необходимость развития ответственных и плодотворных отношений с семьями воспитанников, выделяют в Программе работу с родителями в отдельный раздел, в котором эта работа рассматривается по образовательным отраслям.</a:t>
            </a:r>
          </a:p>
        </p:txBody>
      </p:sp>
      <p:pic>
        <p:nvPicPr>
          <p:cNvPr id="10242" name="Picture 2" descr="http://tim-detsad20.ru/wp-content/uploads/2019/08/9396066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0336" y="3573016"/>
            <a:ext cx="3995663" cy="28868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формы взаимодействия с семьей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2578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dirty="0" smtClean="0"/>
              <a:t>Знакомство </a:t>
            </a:r>
            <a:r>
              <a:rPr lang="ru-RU" sz="1800" dirty="0"/>
              <a:t>с семьей: встречи-знакомства, посещение </a:t>
            </a:r>
            <a:r>
              <a:rPr lang="ru-RU" sz="1800" dirty="0" smtClean="0"/>
              <a:t>семей, анкетирование семей.</a:t>
            </a:r>
          </a:p>
          <a:p>
            <a:pPr algn="just">
              <a:buNone/>
            </a:pPr>
            <a:r>
              <a:rPr lang="ru-RU" sz="1800" dirty="0" smtClean="0"/>
              <a:t>Информирование </a:t>
            </a:r>
            <a:r>
              <a:rPr lang="ru-RU" sz="1800" dirty="0"/>
              <a:t>родителей о ходе образовательного процесса: дни открытых дверей, индивидуальные и групповые консультации, родительские собрания, оформление информационных стендов, организация выставок детского творчества, приглашение родителей на детские концерты и праздники, создание памяток, </a:t>
            </a:r>
            <a:r>
              <a:rPr lang="ru-RU" sz="1800" dirty="0" err="1"/>
              <a:t>интернет-журналов</a:t>
            </a:r>
            <a:r>
              <a:rPr lang="ru-RU" sz="1800" dirty="0"/>
              <a:t>, переписка по электронной почте</a:t>
            </a:r>
            <a:r>
              <a:rPr lang="ru-RU" sz="1800" dirty="0" smtClean="0"/>
              <a:t>.</a:t>
            </a:r>
          </a:p>
          <a:p>
            <a:pPr algn="just">
              <a:buNone/>
            </a:pPr>
            <a:r>
              <a:rPr lang="ru-RU" sz="1800" dirty="0" smtClean="0"/>
              <a:t> </a:t>
            </a:r>
            <a:r>
              <a:rPr lang="ru-RU" sz="1800" dirty="0"/>
              <a:t>Образование родителей: организация «материнской/отцовской школы», «</a:t>
            </a:r>
            <a:r>
              <a:rPr lang="ru-RU" sz="1800" dirty="0" err="1"/>
              <a:t>школы</a:t>
            </a:r>
            <a:r>
              <a:rPr lang="ru-RU" sz="1800" dirty="0"/>
              <a:t> для родителей» (лекции, семинары, семинары-практикумы), проведение мастер-классов, тренингов, создание библиотеки (</a:t>
            </a:r>
            <a:r>
              <a:rPr lang="ru-RU" sz="1800" dirty="0" err="1"/>
              <a:t>медиатеки</a:t>
            </a:r>
            <a:r>
              <a:rPr lang="ru-RU" sz="1800" dirty="0" smtClean="0"/>
              <a:t>).</a:t>
            </a:r>
          </a:p>
          <a:p>
            <a:pPr algn="just">
              <a:buNone/>
            </a:pPr>
            <a:r>
              <a:rPr lang="ru-RU" sz="1800" dirty="0" smtClean="0"/>
              <a:t>Совместная </a:t>
            </a:r>
            <a:r>
              <a:rPr lang="ru-RU" sz="1800" dirty="0"/>
              <a:t>деятельность: привлечение родителей к организации вечеров музыки и поэзии, гостиных, конкурсов, концертов семейного воскресного абонемента, маршрутов выходного дня (в театр, музей, библиотеку и пр.), семейных объединений (клуб, студия, секция), семейных праздников, прогулок, экскурсий, семейного театра, к участию в детской исследовательской и проектной деятельности.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692696"/>
            <a:ext cx="6347714" cy="5348667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7c2cf7fb5e5b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700808"/>
            <a:ext cx="4191008" cy="4276138"/>
          </a:xfrm>
          <a:prstGeom prst="rect">
            <a:avLst/>
          </a:prstGeo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Программа «От рождения до школы»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(6- е издание)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2160590"/>
            <a:ext cx="7562801" cy="388077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Разработана в соответствии с Федеральным государственным образовательным стандартом дошкольного образования (ФГОС ДО) и доработана с учетом майских указов Президента ( Указ Президента Российской Федерации от  07.05.2018г. № 204 «О национальных целях и стратегических задачах развития РФ на период до 2024 года»)</a:t>
            </a:r>
            <a:endParaRPr lang="ru-RU" sz="2400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2408597/0a5f828d-8398-4616-8ded-5826ca1360ce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365104"/>
            <a:ext cx="4111286" cy="2262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00013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1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Руководители авторского коллектива: </a:t>
            </a:r>
            <a:r>
              <a:rPr lang="ru-RU" sz="31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программы </a:t>
            </a:r>
            <a:r>
              <a:rPr lang="ru-RU" sz="31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«от рождения до школы»</a:t>
            </a:r>
            <a:r>
              <a:rPr lang="ru-RU" b="1" spc="50" dirty="0" smtClean="0">
                <a:ln w="1143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293" y="1548812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Веракса Николай Евгеньевич - доктор психологических наук,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профессор, почетный профессор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Гётеборгского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университета.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Комарова Тамара Семеновна, доктор педагогических наук, профессор, заслуженный деятель науки РФ,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академик Международной академии наук педагогического образования.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Э. М. Дорофеева.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115212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Главная  цель </a:t>
            </a:r>
            <a:r>
              <a:rPr lang="ru-RU" sz="2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Программы</a:t>
            </a:r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772816"/>
            <a:ext cx="6347714" cy="4268547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«Воспитание гармонично развитой и социально ответственной личности на основе духовно- нравственных ценностей народов РФ, исторических и национально- культурных традиций»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zen_doc/51081/pub_5afae28c1410c30992ccd125_5afae3633c50f7143d328688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6567" y="4462671"/>
            <a:ext cx="4363843" cy="24041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1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Программы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669979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пояснительная записка;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жизни и воспитания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детей;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содержательная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часть по возрастным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группам;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итоговые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результаты освоения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Программы;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мониторинга достижения детьми планируемых результатов освоения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программы;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родителями;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коррекционная работа;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рекомендации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составлению перечня пособий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 6 - том издании в каждой возрастной группе добавлен раздел «Ожидаемые образовательные результаты освоения программы».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pbs.twimg.com/media/D04SMlrWsAAvnp8.jpg:lar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653136"/>
            <a:ext cx="3089406" cy="20465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</a:t>
            </a:r>
            <a:b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6696744" cy="46805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пояснительной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записке инновационного издания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раскрываются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Основные научные концепции Программы «От рождения до школы»;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Цели и задачи реализации Программы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Ожидаемые образовательные результаты (целевые ориентиры)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85736"/>
            <a:ext cx="8229600" cy="1143000"/>
          </a:xfrm>
        </p:spPr>
        <p:txBody>
          <a:bodyPr>
            <a:prstTxWarp prst="textWave4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err="1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КонцепцииПрограммы</a:t>
            </a:r>
            <a:r>
              <a:rPr lang="ru-RU" sz="3200" b="1" spc="5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: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</a:b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42873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Зона ближайшего развития.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культуросообразности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подход.</a:t>
            </a:r>
          </a:p>
          <a:p>
            <a:pPr algn="just">
              <a:buFont typeface="Wingdings" pitchFamily="2" charset="2"/>
              <a:buChar char="q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Периодизация развития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Амплификация детского развития.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Принцип развивающего обучения.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Создание пространства детской реализации.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жизнедеятельности детей</a:t>
            </a:r>
            <a:endParaRPr lang="ru-RU" sz="2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5"/>
            <a:ext cx="7128792" cy="2736305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Режим дня;</a:t>
            </a:r>
          </a:p>
          <a:p>
            <a:pPr>
              <a:buFont typeface="Wingdings" pitchFamily="2" charset="2"/>
              <a:buChar char="§"/>
            </a:pP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Предметно‐развивающая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образовательная среда;</a:t>
            </a:r>
          </a:p>
          <a:p>
            <a:pPr>
              <a:buFont typeface="Wingdings" pitchFamily="2" charset="2"/>
              <a:buChar char="§"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Интеграция образовательных областей;</a:t>
            </a:r>
          </a:p>
          <a:p>
            <a:pPr>
              <a:buFont typeface="Wingdings" pitchFamily="2" charset="2"/>
              <a:buChar char="§"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Формы работы с детьми;</a:t>
            </a:r>
          </a:p>
          <a:p>
            <a:pPr>
              <a:buFont typeface="Wingdings" pitchFamily="2" charset="2"/>
              <a:buChar char="§"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Проектирование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воспитательно‐образовательного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процесса.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http://dou1-usolie.ru/wp-content/uploads/2019/04/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9877" y="3645024"/>
            <a:ext cx="4638547" cy="2891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c.pics.livejournal.com/nushakul/68241782/2120/2120_9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9929" y="2564904"/>
            <a:ext cx="3268452" cy="3743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490"/>
            <a:ext cx="889248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Содержательная часть Программы: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6984776" cy="5327504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Содержательная часть Программы изложена по возрастным группам: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Младенческая группа (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от рождения до года);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Первая 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группа детей раннего возраста (от 1 года до 2 лет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Вторая группа раннего возраста ( 2-3 лет)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Младшая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группа (от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4 года);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Средняя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группа (от 4 до 5 лет);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Старшая группа (от 5 до 6 лет);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Подготовительная к школе группа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от 6 до 7 лет).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420</TotalTime>
  <Words>765</Words>
  <Application>Microsoft Office PowerPoint</Application>
  <PresentationFormat>Экран (4:3)</PresentationFormat>
  <Paragraphs>99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Times New Roman</vt:lpstr>
      <vt:lpstr>Trebuchet MS</vt:lpstr>
      <vt:lpstr>Wingdings</vt:lpstr>
      <vt:lpstr>Wingdings 3</vt:lpstr>
      <vt:lpstr>Аспект</vt:lpstr>
      <vt:lpstr> Презентация программы «От рождения до школы» издание 6 – е дополненное и исправленное </vt:lpstr>
      <vt:lpstr>Программа «От рождения до школы»  (6- е издание)</vt:lpstr>
      <vt:lpstr>Руководители авторского коллектива: программы «от рождения до школы» </vt:lpstr>
      <vt:lpstr>Главная  цель Программы:  </vt:lpstr>
      <vt:lpstr>Структура Программы </vt:lpstr>
      <vt:lpstr> Пояснительная записка  </vt:lpstr>
      <vt:lpstr>КонцепцииПрограммы : </vt:lpstr>
      <vt:lpstr>Организация жизнедеятельности детей</vt:lpstr>
      <vt:lpstr>Содержательная часть Программы: </vt:lpstr>
      <vt:lpstr>Младенческий и ранний возраст от (0- до 2 лет)</vt:lpstr>
      <vt:lpstr>Содержание образовательной деятельности с детьми 2-7 лет </vt:lpstr>
      <vt:lpstr>Содержание психолого‐педагогической работы по образовательным областям </vt:lpstr>
      <vt:lpstr>Содержание психолого‐педагогической работы по образовательным областям </vt:lpstr>
      <vt:lpstr>Работа с родителями </vt:lpstr>
      <vt:lpstr>Основные формы взаимодействия с семьей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«ОТ РОЖДЕНИЯ ДО ШКОЛЫ»</dc:title>
  <dc:creator>Владелец</dc:creator>
  <cp:lastModifiedBy>admin</cp:lastModifiedBy>
  <cp:revision>47</cp:revision>
  <dcterms:created xsi:type="dcterms:W3CDTF">2014-05-19T17:45:20Z</dcterms:created>
  <dcterms:modified xsi:type="dcterms:W3CDTF">2022-05-11T05:44:20Z</dcterms:modified>
</cp:coreProperties>
</file>