
<file path=[Content_Types].xml><?xml version="1.0" encoding="utf-8"?>
<Types xmlns="http://schemas.openxmlformats.org/package/2006/content-types">
  <Default ContentType="image/png" Extension="png"/>
  <Default ContentType="image/jpeg" Extension="jfif"/>
  <Default ContentType="image/jpeg" Extension="jpeg"/>
  <Default ContentType="application/vnd.openxmlformats-package.relationships+xml" Extension="rels"/>
  <Default ContentType="application/xml" Extension="xml"/>
  <Default ContentType="image/vnd.ms-photo" Extension="wdp"/>
  <Default ContentType="image/gif" Extension="gif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7"/>
  </p:notesMasterIdLst>
  <p:sldIdLst>
    <p:sldId id="285" r:id="rId2"/>
    <p:sldId id="310" r:id="rId3"/>
    <p:sldId id="282" r:id="rId4"/>
    <p:sldId id="307" r:id="rId5"/>
    <p:sldId id="308" r:id="rId6"/>
    <p:sldId id="309" r:id="rId7"/>
    <p:sldId id="280" r:id="rId8"/>
    <p:sldId id="284" r:id="rId9"/>
    <p:sldId id="306" r:id="rId10"/>
    <p:sldId id="291" r:id="rId11"/>
    <p:sldId id="296" r:id="rId12"/>
    <p:sldId id="301" r:id="rId13"/>
    <p:sldId id="295" r:id="rId14"/>
    <p:sldId id="273" r:id="rId15"/>
    <p:sldId id="279" r:id="rId16"/>
    <p:sldId id="297" r:id="rId17"/>
    <p:sldId id="267" r:id="rId18"/>
    <p:sldId id="302" r:id="rId19"/>
    <p:sldId id="305" r:id="rId20"/>
    <p:sldId id="294" r:id="rId21"/>
    <p:sldId id="278" r:id="rId22"/>
    <p:sldId id="275" r:id="rId23"/>
    <p:sldId id="263" r:id="rId24"/>
    <p:sldId id="274" r:id="rId25"/>
    <p:sldId id="260" r:id="rId26"/>
    <p:sldId id="264" r:id="rId27"/>
    <p:sldId id="270" r:id="rId28"/>
    <p:sldId id="256" r:id="rId29"/>
    <p:sldId id="276" r:id="rId30"/>
    <p:sldId id="265" r:id="rId31"/>
    <p:sldId id="292" r:id="rId32"/>
    <p:sldId id="272" r:id="rId33"/>
    <p:sldId id="293" r:id="rId34"/>
    <p:sldId id="283" r:id="rId35"/>
    <p:sldId id="281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887" autoAdjust="0"/>
    <p:restoredTop sz="71886" autoAdjust="0"/>
  </p:normalViewPr>
  <p:slideViewPr>
    <p:cSldViewPr>
      <p:cViewPr varScale="1">
        <p:scale>
          <a:sx n="103" d="100"/>
          <a:sy n="103" d="100"/>
        </p:scale>
        <p:origin x="108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88"/>
    </p:cViewPr>
  </p:sorterViewPr>
  <p:notesViewPr>
    <p:cSldViewPr>
      <p:cViewPr varScale="1">
        <p:scale>
          <a:sx n="56" d="100"/>
          <a:sy n="56" d="100"/>
        </p:scale>
        <p:origin x="-177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9C85A7-242A-4711-AA5F-579584A5D8B2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60F433-6784-4F30-A152-3B268CDDD5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814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60F433-6784-4F30-A152-3B268CDDD531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00493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60F433-6784-4F30-A152-3B268CDDD531}" type="slidenum">
              <a:rPr lang="ru-RU" smtClean="0"/>
              <a:pPr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795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image" Target="../media/image53.jpg"/><Relationship Id="rId7" Type="http://schemas.openxmlformats.org/officeDocument/2006/relationships/image" Target="../media/image5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7" Type="http://schemas.openxmlformats.org/officeDocument/2006/relationships/image" Target="../media/image67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6.jpeg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jpeg"/><Relationship Id="rId3" Type="http://schemas.openxmlformats.org/officeDocument/2006/relationships/image" Target="../media/image1.jpeg"/><Relationship Id="rId7" Type="http://schemas.microsoft.com/office/2007/relationships/hdphoto" Target="../media/hdphoto2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9.jpeg"/><Relationship Id="rId5" Type="http://schemas.microsoft.com/office/2007/relationships/hdphoto" Target="../media/hdphoto1.wdp"/><Relationship Id="rId4" Type="http://schemas.openxmlformats.org/officeDocument/2006/relationships/image" Target="../media/image68.jpeg"/><Relationship Id="rId9" Type="http://schemas.microsoft.com/office/2007/relationships/hdphoto" Target="../media/hdphoto3.wdp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7" Type="http://schemas.openxmlformats.org/officeDocument/2006/relationships/image" Target="../media/image75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4.jpeg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25.xml.rels><?xml version="1.0" encoding="UTF-8" standalone="yes" ?><Relationships xmlns="http://schemas.openxmlformats.org/package/2006/relationships"><Relationship Id="rId3" Target="../media/image76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Relationship Id="rId6" Target="../media/image79.jpeg" Type="http://schemas.openxmlformats.org/officeDocument/2006/relationships/image"/><Relationship Id="rId5" Target="../media/image78.jpeg" Type="http://schemas.openxmlformats.org/officeDocument/2006/relationships/image"/><Relationship Id="rId4" Target="../media/image77.jpeg" Type="http://schemas.openxmlformats.org/officeDocument/2006/relationships/image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jpeg"/><Relationship Id="rId3" Type="http://schemas.openxmlformats.org/officeDocument/2006/relationships/image" Target="../media/image80.jpeg"/><Relationship Id="rId7" Type="http://schemas.openxmlformats.org/officeDocument/2006/relationships/image" Target="../media/image8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5.wdp"/><Relationship Id="rId5" Type="http://schemas.openxmlformats.org/officeDocument/2006/relationships/image" Target="../media/image81.jpeg"/><Relationship Id="rId4" Type="http://schemas.microsoft.com/office/2007/relationships/hdphoto" Target="../media/hdphoto4.wdp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jpeg"/><Relationship Id="rId13" Type="http://schemas.openxmlformats.org/officeDocument/2006/relationships/image" Target="../media/image91.jpeg"/><Relationship Id="rId3" Type="http://schemas.openxmlformats.org/officeDocument/2006/relationships/image" Target="../media/image1.jpeg"/><Relationship Id="rId7" Type="http://schemas.microsoft.com/office/2007/relationships/hdphoto" Target="../media/hdphoto7.wdp"/><Relationship Id="rId12" Type="http://schemas.openxmlformats.org/officeDocument/2006/relationships/image" Target="../media/image9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5.jpeg"/><Relationship Id="rId11" Type="http://schemas.openxmlformats.org/officeDocument/2006/relationships/image" Target="../media/image89.jpeg"/><Relationship Id="rId5" Type="http://schemas.microsoft.com/office/2007/relationships/hdphoto" Target="../media/hdphoto6.wdp"/><Relationship Id="rId10" Type="http://schemas.openxmlformats.org/officeDocument/2006/relationships/image" Target="../media/image88.jpeg"/><Relationship Id="rId4" Type="http://schemas.openxmlformats.org/officeDocument/2006/relationships/image" Target="../media/image84.jpeg"/><Relationship Id="rId9" Type="http://schemas.openxmlformats.org/officeDocument/2006/relationships/image" Target="../media/image87.jpeg"/><Relationship Id="rId14" Type="http://schemas.openxmlformats.org/officeDocument/2006/relationships/image" Target="../media/image9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5.jpeg"/><Relationship Id="rId4" Type="http://schemas.openxmlformats.org/officeDocument/2006/relationships/image" Target="../media/image9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 ?><Relationships xmlns="http://schemas.openxmlformats.org/package/2006/relationships"><Relationship Id="rId8" Target="../media/image100.jpeg" Type="http://schemas.openxmlformats.org/officeDocument/2006/relationships/image"/><Relationship Id="rId3" Target="../media/image96.jpeg" Type="http://schemas.openxmlformats.org/officeDocument/2006/relationships/image"/><Relationship Id="rId7" Target="../media/image99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Relationship Id="rId6" Target="../media/image98.jpeg" Type="http://schemas.openxmlformats.org/officeDocument/2006/relationships/image"/><Relationship Id="rId5" Target="../media/image97.jpeg" Type="http://schemas.openxmlformats.org/officeDocument/2006/relationships/image"/><Relationship Id="rId4" Target="../media/hdphoto8.wdp" Type="http://schemas.microsoft.com/office/2007/relationships/hdphoto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3.jpg"/><Relationship Id="rId4" Type="http://schemas.openxmlformats.org/officeDocument/2006/relationships/image" Target="../media/image102.jp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jpeg"/><Relationship Id="rId3" Type="http://schemas.openxmlformats.org/officeDocument/2006/relationships/image" Target="../media/image104.jpeg"/><Relationship Id="rId7" Type="http://schemas.openxmlformats.org/officeDocument/2006/relationships/image" Target="../media/image108.jf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7.jpeg"/><Relationship Id="rId5" Type="http://schemas.openxmlformats.org/officeDocument/2006/relationships/image" Target="../media/image106.jpeg"/><Relationship Id="rId4" Type="http://schemas.openxmlformats.org/officeDocument/2006/relationships/image" Target="../media/image105.jpe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jpeg"/><Relationship Id="rId3" Type="http://schemas.openxmlformats.org/officeDocument/2006/relationships/image" Target="../media/image110.jpeg"/><Relationship Id="rId7" Type="http://schemas.openxmlformats.org/officeDocument/2006/relationships/image" Target="../media/image1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3.jpeg"/><Relationship Id="rId5" Type="http://schemas.openxmlformats.org/officeDocument/2006/relationships/image" Target="../media/image112.jpeg"/><Relationship Id="rId4" Type="http://schemas.openxmlformats.org/officeDocument/2006/relationships/image" Target="../media/image111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7" Target="../media/image6.gif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Relationship Id="rId6" Target="../media/image5.gif" Type="http://schemas.openxmlformats.org/officeDocument/2006/relationships/image"/><Relationship Id="rId5" Target="../media/image4.gif" Type="http://schemas.openxmlformats.org/officeDocument/2006/relationships/image"/><Relationship Id="rId4" Target="../media/image3.gif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Relationship Id="rId5" Target="../media/image8.jpeg" Type="http://schemas.openxmlformats.org/officeDocument/2006/relationships/image"/><Relationship Id="rId4" Target="../media/image7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4" y="0"/>
            <a:ext cx="9144000" cy="6858000"/>
          </a:xfrm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95536" y="404664"/>
            <a:ext cx="8301306" cy="5976664"/>
          </a:xfrm>
        </p:spPr>
        <p:txBody>
          <a:bodyPr>
            <a:normAutofit fontScale="92500" lnSpcReduction="10000"/>
          </a:bodyPr>
          <a:lstStyle/>
          <a:p>
            <a:pPr algn="ctr">
              <a:defRPr/>
            </a:pPr>
            <a:r>
              <a:rPr lang="ru-RU" sz="15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Муниципальное бюджетное дошкольное образовательное учреждение «Детский сад № 15 «Ромашка» общеразвивающего вида с приоритетным осуществлением деятельности по физическому направлению развития детей</a:t>
            </a:r>
            <a:r>
              <a:rPr lang="ru-RU" sz="1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»</a:t>
            </a:r>
            <a:endParaRPr lang="en-US" sz="1500" b="1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>
              <a:defRPr/>
            </a:pPr>
            <a:endParaRPr lang="en-US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>
              <a:defRPr/>
            </a:pPr>
            <a:endParaRPr lang="ru-RU" sz="2400" b="1" dirty="0" smtClean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>
              <a:defRPr/>
            </a:pPr>
            <a:endParaRPr lang="ru-RU" sz="2400" b="1" dirty="0" smtClean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>
              <a:defRPr/>
            </a:pPr>
            <a:endParaRPr lang="ru-RU" sz="2400" b="1" dirty="0" smtClean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>
              <a:defRPr/>
            </a:pPr>
            <a:r>
              <a:rPr lang="ru-RU" sz="24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«Развитие речи у  старших дошкольников через нетрадиционные методы развития мелкой моторики рук» </a:t>
            </a:r>
            <a:endParaRPr lang="ru-RU" b="1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>
              <a:defRPr/>
            </a:pPr>
            <a:endParaRPr lang="ru-RU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>
              <a:defRPr/>
            </a:pPr>
            <a:endParaRPr lang="ru-RU" b="1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>
              <a:defRPr/>
            </a:pPr>
            <a:endParaRPr lang="ru-RU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r">
              <a:defRPr/>
            </a:pP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Подготовили воспитатели: Агеева С.В., Андрюшина Л.М., </a:t>
            </a:r>
            <a:endParaRPr lang="en-US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>
              <a:defRPr/>
            </a:pP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учитель – логопед: </a:t>
            </a:r>
            <a:r>
              <a:rPr lang="ru-RU" sz="20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Стрелковская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О.Н.</a:t>
            </a:r>
          </a:p>
          <a:p>
            <a:pPr algn="ctr">
              <a:defRPr/>
            </a:pPr>
            <a:endParaRPr lang="ru-RU" b="1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>
              <a:defRPr/>
            </a:pPr>
            <a:endParaRPr lang="ru-RU" b="1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>
              <a:defRPr/>
            </a:pP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Шарыпово 2022г.</a:t>
            </a:r>
            <a:endParaRPr lang="en-US" b="1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8709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4" y="17627"/>
            <a:ext cx="9144000" cy="6858000"/>
          </a:xfrm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835696" y="404664"/>
            <a:ext cx="6624736" cy="936104"/>
          </a:xfrm>
        </p:spPr>
        <p:txBody>
          <a:bodyPr>
            <a:normAutofit/>
          </a:bodyPr>
          <a:lstStyle/>
          <a:p>
            <a:pPr algn="ctr"/>
            <a:r>
              <a:rPr lang="ru-RU" sz="2400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Физминутки</a:t>
            </a:r>
            <a:r>
              <a:rPr lang="ru-RU" sz="2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пальчиковые гимнастики с проговариванием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470011" y="1162227"/>
            <a:ext cx="5270341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Что там чудится в тумане? (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Дети вытягивают руки вперёд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Волны плещут в океане. (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Дети машут руками, изображая волны)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Это мачты кораблей. (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Дети вытягивают руки вверх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Пусть плывут сюда скорей! (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Дети приветственно машут руками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***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 берегу гуляем,</a:t>
            </a:r>
          </a:p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Мореходов поджидаем, (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Ходьба на месте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Ищем ракушки в 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кулачки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Чтоб побольше их собрать, —песке (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Наклоны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 сжимаем в кулаке. (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Дети сжимают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Надо чаще приседать. </a:t>
            </a:r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(Приседания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3731344"/>
            <a:ext cx="53285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3356992"/>
            <a:ext cx="4166578" cy="13785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«Фрукты»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Этот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пальчик -  апельсин, он, конечно, не один.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Этот пальчик – слива, вкусная, красивая.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Этот пальчик -  абрикос, высоко на ветке рос.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Этот пальчик -  груша, просит: «Ну-ка, скушай!»</a:t>
            </a: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Этот пальчик – ананас. Фрукт для вас и для нас.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851920" y="4218353"/>
            <a:ext cx="213006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Чистоговорка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отстукивается на ложках каждый слог)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Был бык –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тупогуб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тупогубенький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бычок.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 быка бела губа была тупа.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837" y="4735497"/>
            <a:ext cx="2202756" cy="163934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977" y="4700007"/>
            <a:ext cx="2243932" cy="165618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686" y="1063701"/>
            <a:ext cx="1754176" cy="223753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5005" y="2220413"/>
            <a:ext cx="1642427" cy="2189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354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9" cy="6736522"/>
          </a:xfrm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691680" y="116632"/>
            <a:ext cx="5492994" cy="1080119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i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Самомассаж рук с проговариванием</a:t>
            </a:r>
            <a:r>
              <a:rPr lang="ru-RU" sz="2800" b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800" b="1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5097" y="3427033"/>
            <a:ext cx="3860099" cy="2666263"/>
          </a:xfrm>
          <a:prstGeom prst="round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5508" y="272474"/>
            <a:ext cx="2410521" cy="3037114"/>
          </a:xfrm>
          <a:prstGeom prst="roundRect">
            <a:avLst/>
          </a:prstGeom>
        </p:spPr>
      </p:pic>
      <p:pic>
        <p:nvPicPr>
          <p:cNvPr id="6" name="Picture 8" descr="https://i.mycdn.me/i?r=AyH4iRPQ2q0otWIFepML2LxRlMWR6h5SE6Tm9QHabFS0AQ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9670" y="1484784"/>
            <a:ext cx="3316055" cy="4768779"/>
          </a:xfrm>
          <a:prstGeom prst="rect">
            <a:avLst/>
          </a:prstGeom>
          <a:noFill/>
        </p:spPr>
      </p:pic>
      <p:pic>
        <p:nvPicPr>
          <p:cNvPr id="9" name="Picture 4" descr="Картинки по запросу &quot;фото су джок&quot;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30333" y="1340768"/>
            <a:ext cx="1725960" cy="17259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31752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 noGrp="1"/>
          </p:cNvPicPr>
          <p:nvPr>
            <p:ph idx="13" sz="quarter"/>
          </p:nvPr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572" y="-30869"/>
            <a:ext cx="9144000" cy="688886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404664"/>
            <a:ext cx="6326088" cy="576064"/>
          </a:xfrm>
          <a:effectLst/>
        </p:spPr>
        <p:txBody>
          <a:bodyPr/>
          <a:lstStyle/>
          <a:p>
            <a:pPr algn="ctr" indent="0" marL="0">
              <a:buNone/>
            </a:pPr>
            <a:r>
              <a:rPr dirty="0" lang="ru-RU" smtClean="0" sz="4000">
                <a:solidFill>
                  <a:schemeClr val="accent6"/>
                </a:solidFill>
              </a:rPr>
              <a:t> </a:t>
            </a:r>
            <a:r>
              <a:rPr dirty="0" err="1" i="1" lang="ru-RU" smtClean="0" sz="4000">
                <a:solidFill>
                  <a:schemeClr val="accent6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Акватерапия</a:t>
            </a:r>
            <a:r>
              <a:rPr dirty="0" lang="ru-RU" smtClean="0" sz="4000">
                <a:solidFill>
                  <a:schemeClr val="accent6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/>
            </a:r>
            <a:br>
              <a:rPr dirty="0" lang="ru-RU" smtClean="0" sz="4000">
                <a:solidFill>
                  <a:schemeClr val="accent6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Профилактика </a:t>
            </a:r>
            <a:r>
              <a:rPr dirty="0" lang="ru-RU" sz="2400">
                <a:latin charset="0" pitchFamily="18" typeface="Times New Roman"/>
                <a:cs charset="0" pitchFamily="18" typeface="Times New Roman"/>
              </a:rPr>
              <a:t>оптической </a:t>
            </a:r>
            <a:r>
              <a:rPr dirty="0" err="1" lang="ru-RU" sz="2400">
                <a:latin charset="0" pitchFamily="18" typeface="Times New Roman"/>
                <a:cs charset="0" pitchFamily="18" typeface="Times New Roman"/>
              </a:rPr>
              <a:t>дисграфии</a:t>
            </a:r>
            <a:r>
              <a:rPr dirty="0" lang="ru-RU" sz="2400">
                <a:latin charset="0" pitchFamily="18" typeface="Times New Roman"/>
                <a:cs charset="0" pitchFamily="18" typeface="Times New Roman"/>
              </a:rPr>
              <a:t>.</a:t>
            </a:r>
            <a:br>
              <a:rPr dirty="0" lang="ru-RU" sz="2400">
                <a:latin charset="0" pitchFamily="18" typeface="Times New Roman"/>
                <a:cs charset="0" pitchFamily="18" typeface="Times New Roman"/>
              </a:rPr>
            </a:br>
            <a:r>
              <a:rPr dirty="0" lang="ru-RU" smtClean="0" sz="2400">
                <a:latin charset="0" pitchFamily="18" typeface="Times New Roman"/>
                <a:cs charset="0" pitchFamily="18" typeface="Times New Roman"/>
              </a:rPr>
              <a:t> </a:t>
            </a:r>
            <a:r>
              <a:rPr dirty="0" lang="ru-RU" sz="4000">
                <a:solidFill>
                  <a:schemeClr val="accent6"/>
                </a:solidFill>
              </a:rPr>
              <a:t/>
            </a:r>
            <a:br>
              <a:rPr dirty="0" lang="ru-RU" sz="4000">
                <a:solidFill>
                  <a:schemeClr val="accent6"/>
                </a:solidFill>
              </a:rPr>
            </a:br>
            <a:r>
              <a:rPr dirty="0" i="1" lang="ru-RU" smtClean="0" sz="3200">
                <a:solidFill>
                  <a:schemeClr val="accent6"/>
                </a:solidFill>
              </a:rPr>
              <a:t> </a:t>
            </a:r>
            <a:endParaRPr dirty="0" i="1" lang="ru-RU" sz="3200">
              <a:solidFill>
                <a:schemeClr val="accent6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1326706"/>
            <a:ext cx="65882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chemeClr val="accent6"/>
              </a:buClr>
            </a:pPr>
            <a:r>
              <a:rPr dirty="0" lang="ru-RU" sz="2800">
                <a:latin charset="0" panose="02020603050405020304" pitchFamily="18" typeface="Times New Roman"/>
                <a:cs charset="0" panose="02020603050405020304" pitchFamily="18" typeface="Times New Roman"/>
              </a:rPr>
              <a:t> </a:t>
            </a:r>
          </a:p>
        </p:txBody>
      </p:sp>
      <p:pic>
        <p:nvPicPr>
          <p:cNvPr descr="C:\Users\Forester\Desktop\игры сл\20191103_130616.jpg" id="5" name="Picture 2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253651" y="1994173"/>
            <a:ext cx="2880320" cy="1879540"/>
          </a:xfrm>
          <a:prstGeom prst="rect">
            <a:avLst/>
          </a:prstGeom>
          <a:noFill/>
        </p:spPr>
      </p:pic>
      <p:pic>
        <p:nvPicPr>
          <p:cNvPr descr="C:\Users\Forester\Desktop\флтл обуч.гр\20200219_103315.jpg" id="6" name="Picture 3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 rot="10800000">
            <a:off x="6036565" y="4120261"/>
            <a:ext cx="2460109" cy="2252067"/>
          </a:xfrm>
          <a:prstGeom prst="rect">
            <a:avLst/>
          </a:prstGeom>
          <a:noFill/>
        </p:spPr>
      </p:pic>
      <p:pic>
        <p:nvPicPr>
          <p:cNvPr descr="C:\Users\Forester\Desktop\фото игры\20171115_104843.jpg" id="7" name="Picture 1"/>
          <p:cNvPicPr>
            <a:picLocks noChangeArrowheads="1" noChangeAspect="1"/>
          </p:cNvPicPr>
          <p:nvPr/>
        </p:nvPicPr>
        <p:blipFill>
          <a:blip cstate="print" r:embed="rId5"/>
          <a:srcRect/>
          <a:stretch>
            <a:fillRect/>
          </a:stretch>
        </p:blipFill>
        <p:spPr>
          <a:xfrm>
            <a:off x="253651" y="4060413"/>
            <a:ext cx="2880320" cy="2371764"/>
          </a:xfrm>
          <a:prstGeom prst="rect">
            <a:avLst/>
          </a:prstGeom>
          <a:noFill/>
        </p:spPr>
      </p:pic>
      <p:pic>
        <p:nvPicPr>
          <p:cNvPr descr="C:\Users\Forester\Desktop\флтл обуч.гр\20200221_103800.jpg" id="8" name="Picture 3"/>
          <p:cNvPicPr>
            <a:picLocks noChangeArrowheads="1" noChangeAspect="1"/>
          </p:cNvPicPr>
          <p:nvPr/>
        </p:nvPicPr>
        <p:blipFill rotWithShape="1">
          <a:blip cstate="print" r:embed="rId6"/>
          <a:srcRect b="-20703" l="-3202" r="59"/>
          <a:stretch/>
        </p:blipFill>
        <p:spPr bwMode="auto">
          <a:xfrm>
            <a:off x="6036566" y="1772816"/>
            <a:ext cx="2412508" cy="2777520"/>
          </a:xfrm>
          <a:prstGeom prst="rect">
            <a:avLst/>
          </a:prstGeom>
          <a:noFill/>
        </p:spPr>
      </p:pic>
      <p:pic>
        <p:nvPicPr>
          <p:cNvPr descr="20171115_105814" id="9" name="Picture 5"/>
          <p:cNvPicPr>
            <a:picLocks noChangeArrowheads="1" noChangeAspect="1"/>
          </p:cNvPicPr>
          <p:nvPr/>
        </p:nvPicPr>
        <p:blipFill>
          <a:blip cstate="print" r:embed="rId7"/>
          <a:srcRect/>
          <a:stretch>
            <a:fillRect/>
          </a:stretch>
        </p:blipFill>
        <p:spPr bwMode="auto">
          <a:xfrm>
            <a:off x="3424708" y="2933943"/>
            <a:ext cx="2227412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7123414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7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in">
                                      <p:cBhvr>
                                        <p:cTn dur="2000" id="12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">
                      <p:stCondLst>
                        <p:cond delay="indefinite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fill="hold" id="15" nodeType="clickEffect" presetClass="entr" presetID="8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amond(in)" transition="in">
                                      <p:cBhvr>
                                        <p:cTn dur="2000" id="17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 noGrp="1"/>
          </p:cNvPicPr>
          <p:nvPr>
            <p:ph idx="4294967295" sz="quarter"/>
          </p:nvPr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5092"/>
            <a:ext cx="9144000" cy="6894004"/>
          </a:xfrm>
        </p:spPr>
      </p:pic>
      <p:sp>
        <p:nvSpPr>
          <p:cNvPr id="5" name="Подзаголовок 4"/>
          <p:cNvSpPr>
            <a:spLocks noGrp="1"/>
          </p:cNvSpPr>
          <p:nvPr>
            <p:ph idx="1" type="subTitle"/>
          </p:nvPr>
        </p:nvSpPr>
        <p:spPr>
          <a:xfrm>
            <a:off x="2210426" y="404664"/>
            <a:ext cx="5169885" cy="867352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dirty="0" lang="ru-RU" smtClean="0"/>
              <a:t> </a:t>
            </a:r>
          </a:p>
          <a:p>
            <a:pPr algn="ctr"/>
            <a:r>
              <a:rPr b="1" dirty="0" lang="ru-RU" sz="2800">
                <a:solidFill>
                  <a:schemeClr val="accent6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	</a:t>
            </a:r>
            <a:r>
              <a:rPr b="1" dirty="0" i="1" lang="ru-RU" smtClean="0" sz="8600">
                <a:solidFill>
                  <a:schemeClr val="accent6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Работа  зубочистками и канцелярскими иголками</a:t>
            </a:r>
            <a:r>
              <a:rPr b="1" dirty="0" i="1" lang="ru-RU" smtClean="0" sz="8600"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endParaRPr b="1" dirty="0" i="1" lang="ru-RU" sz="86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ctr"/>
            <a:endParaRPr b="1" dirty="0" lang="ru-RU" smtClean="0" sz="28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67" r="12"/>
          <a:stretch/>
        </p:blipFill>
        <p:spPr>
          <a:xfrm rot="10800000">
            <a:off x="870482" y="1626848"/>
            <a:ext cx="2809924" cy="243861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" r="39"/>
          <a:stretch/>
        </p:blipFill>
        <p:spPr>
          <a:xfrm rot="5400000">
            <a:off x="6175275" y="3913959"/>
            <a:ext cx="2105920" cy="272018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1404795"/>
            <a:ext cx="2317983" cy="272678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5" r="36"/>
          <a:stretch/>
        </p:blipFill>
        <p:spPr>
          <a:xfrm>
            <a:off x="940829" y="4221088"/>
            <a:ext cx="2669231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904599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5" y="0"/>
            <a:ext cx="9144000" cy="6908570"/>
          </a:xfrm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051720" y="404664"/>
            <a:ext cx="5132954" cy="4320480"/>
          </a:xfrm>
        </p:spPr>
        <p:txBody>
          <a:bodyPr/>
          <a:lstStyle/>
          <a:p>
            <a:pPr algn="ctr"/>
            <a:r>
              <a:rPr lang="ru-RU" sz="2800" b="1" i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i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упражнения для </a:t>
            </a:r>
            <a:r>
              <a:rPr lang="ru-RU" sz="3200" b="1" i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изучения и усвоения </a:t>
            </a:r>
            <a:r>
              <a:rPr lang="ru-RU" sz="3200" b="1" i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букв»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/>
          </a:p>
        </p:txBody>
      </p:sp>
      <p:pic>
        <p:nvPicPr>
          <p:cNvPr id="7" name="Picture 3" descr="E:\Новая папка\IMG_45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3816" y="4243606"/>
            <a:ext cx="2355807" cy="2132856"/>
          </a:xfrm>
          <a:prstGeom prst="rect">
            <a:avLst/>
          </a:prstGeom>
          <a:noFill/>
        </p:spPr>
      </p:pic>
      <p:pic>
        <p:nvPicPr>
          <p:cNvPr id="8" name="Picture 5" descr="E:\Новая папка\IMG_459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63177" y="1884600"/>
            <a:ext cx="3456384" cy="2114854"/>
          </a:xfrm>
          <a:prstGeom prst="rect">
            <a:avLst/>
          </a:prstGeom>
          <a:noFill/>
        </p:spPr>
      </p:pic>
      <p:pic>
        <p:nvPicPr>
          <p:cNvPr id="10" name="Picture 4" descr="E:\Новая папка\IMG_459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6907275" y="2185771"/>
            <a:ext cx="2011582" cy="1458732"/>
          </a:xfrm>
          <a:prstGeom prst="rect">
            <a:avLst/>
          </a:prstGeom>
          <a:noFill/>
        </p:spPr>
      </p:pic>
      <p:pic>
        <p:nvPicPr>
          <p:cNvPr id="11" name="Picture 2" descr="C:\Users\Ромашка\Desktop\IMG_48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35385" y="4612191"/>
            <a:ext cx="3168352" cy="1772816"/>
          </a:xfrm>
          <a:prstGeom prst="rect">
            <a:avLst/>
          </a:prstGeom>
          <a:noFill/>
        </p:spPr>
      </p:pic>
      <p:pic>
        <p:nvPicPr>
          <p:cNvPr id="12" name="Picture 2" descr="E:\Новая папка\IMG_449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400000">
            <a:off x="499450" y="1862929"/>
            <a:ext cx="2127157" cy="19888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106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 noGrp="1"/>
          </p:cNvPicPr>
          <p:nvPr>
            <p:ph idx="4294967295" sz="quarter"/>
          </p:nvPr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624"/>
            <a:ext cx="9143999" cy="6813376"/>
          </a:xfrm>
        </p:spPr>
      </p:pic>
      <p:sp>
        <p:nvSpPr>
          <p:cNvPr id="5" name="Подзаголовок 4"/>
          <p:cNvSpPr>
            <a:spLocks noGrp="1"/>
          </p:cNvSpPr>
          <p:nvPr>
            <p:ph idx="1" type="subTitle"/>
          </p:nvPr>
        </p:nvSpPr>
        <p:spPr>
          <a:xfrm>
            <a:off x="2195736" y="548680"/>
            <a:ext cx="5832648" cy="789703"/>
          </a:xfrm>
        </p:spPr>
        <p:txBody>
          <a:bodyPr>
            <a:noAutofit/>
          </a:bodyPr>
          <a:lstStyle/>
          <a:p>
            <a:pPr algn="ctr"/>
            <a:r>
              <a:rPr b="1" dirty="0" i="1" lang="ru-RU" smtClean="0" sz="3200">
                <a:solidFill>
                  <a:schemeClr val="accent6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Звуковой анализ слова</a:t>
            </a:r>
            <a:endParaRPr b="1" dirty="0" i="1" lang="ru-RU" smtClean="0" sz="2400">
              <a:solidFill>
                <a:schemeClr val="accent6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>
              <a:spcBef>
                <a:spcPts val="0"/>
              </a:spcBef>
            </a:pPr>
            <a:endParaRPr b="1" dirty="0" lang="ru-RU" sz="2400" u="sng">
              <a:solidFill>
                <a:schemeClr val="tx1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ctr"/>
            <a:r>
              <a:rPr b="1" dirty="0" lang="ru-RU" smtClean="0" sz="3200">
                <a:solidFill>
                  <a:schemeClr val="tx1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endParaRPr b="1" dirty="0" lang="ru-RU" sz="3200">
              <a:solidFill>
                <a:schemeClr val="tx1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3506" y="3933056"/>
            <a:ext cx="3066049" cy="229953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9629" y="3852730"/>
            <a:ext cx="2188275" cy="252788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1325864"/>
            <a:ext cx="2086057" cy="239736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74" y="2790006"/>
            <a:ext cx="2091358" cy="256083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cstate="print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" r="-43"/>
          <a:stretch/>
        </p:blipFill>
        <p:spPr>
          <a:xfrm>
            <a:off x="2993062" y="1335397"/>
            <a:ext cx="1954969" cy="2125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205092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624"/>
            <a:ext cx="9108504" cy="6813376"/>
          </a:xfrm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067294" y="260648"/>
            <a:ext cx="6590004" cy="6000748"/>
          </a:xfrm>
        </p:spPr>
        <p:txBody>
          <a:bodyPr/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algn="ctr"/>
            <a:r>
              <a:rPr lang="ru-RU" sz="2400" b="1" i="1" u="sng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Слоговой анализ слова: </a:t>
            </a: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 descr="C:\Users\Forester\Desktop\игры сл\20191030_1816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21269" y="4029870"/>
            <a:ext cx="2910543" cy="2291369"/>
          </a:xfrm>
          <a:prstGeom prst="rect">
            <a:avLst/>
          </a:prstGeom>
          <a:noFill/>
        </p:spPr>
      </p:pic>
      <p:pic>
        <p:nvPicPr>
          <p:cNvPr id="9" name="Picture 1" descr="C:\Users\Forester\Desktop\игры сл\20191028_1050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1406998"/>
            <a:ext cx="2284581" cy="2346038"/>
          </a:xfrm>
          <a:prstGeom prst="rect">
            <a:avLst/>
          </a:prstGeom>
          <a:noFill/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5893" y="1242624"/>
            <a:ext cx="2592288" cy="267478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9376" y="3861048"/>
            <a:ext cx="3280255" cy="2460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324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 noGrp="1"/>
          </p:cNvPicPr>
          <p:nvPr>
            <p:ph idx="4294967295" sz="quarter"/>
          </p:nvPr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74"/>
            <a:ext cx="9124535" cy="6896117"/>
          </a:xfrm>
        </p:spPr>
      </p:pic>
      <p:sp>
        <p:nvSpPr>
          <p:cNvPr id="6" name="Подзаголовок 5"/>
          <p:cNvSpPr>
            <a:spLocks noGrp="1"/>
          </p:cNvSpPr>
          <p:nvPr>
            <p:ph idx="1" type="subTitle"/>
          </p:nvPr>
        </p:nvSpPr>
        <p:spPr>
          <a:xfrm>
            <a:off x="1691680" y="332657"/>
            <a:ext cx="6912768" cy="864096"/>
          </a:xfrm>
        </p:spPr>
        <p:txBody>
          <a:bodyPr>
            <a:noAutofit/>
          </a:bodyPr>
          <a:lstStyle/>
          <a:p>
            <a:pPr algn="r"/>
            <a:r>
              <a:rPr dirty="0" lang="ru-RU" smtClean="0" sz="2800"/>
              <a:t> </a:t>
            </a:r>
            <a:endParaRPr dirty="0" lang="ru-RU" sz="4400"/>
          </a:p>
        </p:txBody>
      </p:sp>
      <p:pic>
        <p:nvPicPr>
          <p:cNvPr descr="G:\фото разобрать 24.02.20\SAM_7618.JPG" id="11" name="Picture 2"/>
          <p:cNvPicPr>
            <a:picLocks noChangeArrowheads="1" noChangeAspect="1"/>
          </p:cNvPicPr>
          <p:nvPr/>
        </p:nvPicPr>
        <p:blipFill>
          <a:blip cstate="print" r:embed="rId3"/>
          <a:srcRect b="-4"/>
          <a:stretch>
            <a:fillRect/>
          </a:stretch>
        </p:blipFill>
        <p:spPr bwMode="auto">
          <a:xfrm>
            <a:off x="3694525" y="4380544"/>
            <a:ext cx="2512331" cy="161728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012160" y="3068960"/>
            <a:ext cx="15121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dirty="0" lang="ru-RU"/>
          </a:p>
        </p:txBody>
      </p:sp>
      <p:pic>
        <p:nvPicPr>
          <p:cNvPr descr="G:\фото разобрать 24.02.20\SAM_7612.JPG" id="12" name="Picture 3"/>
          <p:cNvPicPr>
            <a:picLocks noChangeArrowheads="1" noChangeAspect="1"/>
          </p:cNvPicPr>
          <p:nvPr/>
        </p:nvPicPr>
        <p:blipFill>
          <a:blip cstate="print" r:embed="rId4"/>
          <a:srcRect b="-26" r="-32"/>
          <a:stretch>
            <a:fillRect/>
          </a:stretch>
        </p:blipFill>
        <p:spPr bwMode="auto">
          <a:xfrm>
            <a:off x="579221" y="4335838"/>
            <a:ext cx="2552619" cy="1586067"/>
          </a:xfrm>
          <a:prstGeom prst="rect">
            <a:avLst/>
          </a:prstGeom>
          <a:noFill/>
        </p:spPr>
      </p:pic>
      <p:pic>
        <p:nvPicPr>
          <p:cNvPr descr="C:\Users\Forester\Desktop\флтл обуч.гр\20200219_085952.jpg" id="13" name="Picture 3"/>
          <p:cNvPicPr>
            <a:picLocks noChangeArrowheads="1" noChangeAspect="1"/>
          </p:cNvPicPr>
          <p:nvPr/>
        </p:nvPicPr>
        <p:blipFill rotWithShape="1">
          <a:blip cstate="print" r:embed="rId5"/>
          <a:srcRect b="-71" r="-3830"/>
          <a:stretch/>
        </p:blipFill>
        <p:spPr bwMode="auto">
          <a:xfrm>
            <a:off x="625488" y="1700807"/>
            <a:ext cx="2652093" cy="2016225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1115615" y="1916832"/>
            <a:ext cx="208823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b="1" dirty="0" lang="ru-RU">
                <a:cs charset="0" pitchFamily="34" typeface="Trebuchet MS"/>
              </a:rPr>
              <a:t>«</a:t>
            </a:r>
            <a:r>
              <a:rPr b="1" dirty="0" lang="ru-RU">
                <a:latin charset="0" pitchFamily="18" typeface="Times New Roman"/>
                <a:cs charset="0" pitchFamily="18" typeface="Times New Roman"/>
              </a:rPr>
              <a:t>Соедини картинку с буквой»</a:t>
            </a:r>
            <a:r>
              <a:rPr dirty="0" lang="ru-RU">
                <a:latin charset="0" pitchFamily="18" typeface="Times New Roman"/>
                <a:cs charset="0" pitchFamily="18" typeface="Times New Roman"/>
              </a:rPr>
              <a:t> </a:t>
            </a:r>
            <a:endParaRPr dirty="0" lang="ru-RU"/>
          </a:p>
        </p:txBody>
      </p:sp>
      <p:pic>
        <p:nvPicPr>
          <p:cNvPr descr="C:\Users\Forester\Desktop\флтл обуч.гр\20200219_085746.jpg" id="15" name="Picture 4"/>
          <p:cNvPicPr>
            <a:picLocks noChangeArrowheads="1" noChangeAspect="1"/>
          </p:cNvPicPr>
          <p:nvPr/>
        </p:nvPicPr>
        <p:blipFill>
          <a:blip cstate="print" r:embed="rId6"/>
          <a:srcRect/>
          <a:stretch>
            <a:fillRect/>
          </a:stretch>
        </p:blipFill>
        <p:spPr bwMode="auto">
          <a:xfrm>
            <a:off x="3799117" y="1729471"/>
            <a:ext cx="2233880" cy="2016224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6372200" y="3982996"/>
            <a:ext cx="720080" cy="1534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dirty="0" lang="ru-RU"/>
          </a:p>
        </p:txBody>
      </p:sp>
      <p:sp>
        <p:nvSpPr>
          <p:cNvPr id="17" name="Прямоугольник 16"/>
          <p:cNvSpPr/>
          <p:nvPr/>
        </p:nvSpPr>
        <p:spPr>
          <a:xfrm flipV="1">
            <a:off x="6012160" y="3613666"/>
            <a:ext cx="13681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dirty="0"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4716016" y="4620824"/>
            <a:ext cx="15121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b="1" dirty="0" lang="ru-RU">
                <a:latin charset="0" pitchFamily="18" typeface="Times New Roman"/>
                <a:cs charset="0" pitchFamily="18" typeface="Times New Roman"/>
              </a:rPr>
              <a:t>«Какая это буква?»</a:t>
            </a:r>
            <a:endParaRPr dirty="0"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211961" y="2132856"/>
            <a:ext cx="15121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b="1" dirty="0" lang="ru-RU">
                <a:cs charset="0" pitchFamily="34" typeface="Trebuchet MS"/>
              </a:rPr>
              <a:t>«</a:t>
            </a:r>
            <a:r>
              <a:rPr b="1" dirty="0" lang="ru-RU">
                <a:latin charset="0" pitchFamily="18" typeface="Times New Roman"/>
                <a:cs charset="0" pitchFamily="18" typeface="Times New Roman"/>
              </a:rPr>
              <a:t>Прочитай </a:t>
            </a:r>
            <a:r>
              <a:rPr b="1" dirty="0" lang="ru-RU" smtClean="0">
                <a:latin charset="0" pitchFamily="18" typeface="Times New Roman"/>
                <a:cs charset="0" pitchFamily="18" typeface="Times New Roman"/>
              </a:rPr>
              <a:t>слог</a:t>
            </a:r>
            <a:r>
              <a:rPr b="1" dirty="0" lang="ru-RU">
                <a:latin charset="0" pitchFamily="18" typeface="Times New Roman"/>
                <a:cs charset="0" pitchFamily="18" typeface="Times New Roman"/>
              </a:rPr>
              <a:t>»</a:t>
            </a:r>
            <a:r>
              <a:rPr dirty="0" lang="ru-RU">
                <a:latin charset="0" pitchFamily="18" typeface="Times New Roman"/>
                <a:cs charset="0" pitchFamily="18" typeface="Times New Roman"/>
              </a:rPr>
              <a:t> </a:t>
            </a:r>
            <a:endParaRPr dirty="0"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1475656" y="4697681"/>
            <a:ext cx="17281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b="1" dirty="0" lang="ru-RU" smtClean="0">
                <a:latin charset="0" pitchFamily="18" typeface="Times New Roman"/>
                <a:cs charset="0" pitchFamily="18" typeface="Times New Roman"/>
              </a:rPr>
              <a:t>Найди нужную картинку»</a:t>
            </a:r>
            <a:r>
              <a:rPr dirty="0" lang="ru-RU" smtClean="0">
                <a:latin charset="0" pitchFamily="18" typeface="Times New Roman"/>
                <a:cs charset="0" pitchFamily="18" typeface="Times New Roman"/>
              </a:rPr>
              <a:t> </a:t>
            </a:r>
            <a:endParaRPr dirty="0"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1208460" y="260648"/>
            <a:ext cx="73959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dirty="0" lang="ru-RU" smtClean="0" sz="2400"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Развитие мелкой моторики через самодельные дидактические игры </a:t>
            </a:r>
            <a:endParaRPr dirty="0" lang="ru-RU" sz="2400">
              <a:solidFill>
                <a:srgbClr val="FF000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cstate="print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7" y="839053"/>
            <a:ext cx="2125098" cy="2504595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cstate="print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6" r="-29" t="-266"/>
          <a:stretch/>
        </p:blipFill>
        <p:spPr>
          <a:xfrm>
            <a:off x="6372200" y="3786512"/>
            <a:ext cx="2228798" cy="268471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 flipH="1">
            <a:off x="6732240" y="1413529"/>
            <a:ext cx="17281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b="1" dirty="0" lang="ru-RU">
                <a:latin charset="0" pitchFamily="18" typeface="Times New Roman"/>
                <a:cs charset="0" pitchFamily="18" typeface="Times New Roman"/>
              </a:rPr>
              <a:t> </a:t>
            </a:r>
            <a:r>
              <a:rPr b="1" dirty="0" lang="ru-RU" smtClean="0">
                <a:latin charset="0" pitchFamily="18" typeface="Times New Roman"/>
                <a:cs charset="0" pitchFamily="18" typeface="Times New Roman"/>
              </a:rPr>
              <a:t>«Предлоги»</a:t>
            </a:r>
            <a:endParaRPr dirty="0"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554533" y="3262284"/>
            <a:ext cx="18338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 smtClean="0">
                <a:latin charset="0" pitchFamily="18" typeface="Times New Roman"/>
                <a:cs charset="0" pitchFamily="18" typeface="Times New Roman"/>
              </a:rPr>
              <a:t>«Забавный фетр»</a:t>
            </a:r>
            <a:endParaRPr dirty="0" lang="ru-RU"/>
          </a:p>
        </p:txBody>
      </p:sp>
    </p:spTree>
    <p:extLst>
      <p:ext uri="{BB962C8B-B14F-4D97-AF65-F5344CB8AC3E}">
        <p14:creationId xmlns:p14="http://schemas.microsoft.com/office/powerpoint/2010/main" val="602239273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7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2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">
                      <p:stCondLst>
                        <p:cond delay="indefinite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fill="hold" id="1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7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8">
                      <p:stCondLst>
                        <p:cond delay="indefinite"/>
                      </p:stCondLst>
                      <p:childTnLst>
                        <p:par>
                          <p:cTn fill="hold" id="19">
                            <p:stCondLst>
                              <p:cond delay="0"/>
                            </p:stCondLst>
                            <p:childTnLst>
                              <p:par>
                                <p:cTn fill="hold" id="20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22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 noGrp="1"/>
          </p:cNvPicPr>
          <p:nvPr>
            <p:ph idx="13" sz="quarter"/>
          </p:nvPr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188640"/>
            <a:ext cx="9217024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404664"/>
            <a:ext cx="6326088" cy="576064"/>
          </a:xfrm>
          <a:effectLst/>
        </p:spPr>
        <p:txBody>
          <a:bodyPr/>
          <a:lstStyle/>
          <a:p>
            <a:pPr algn="ctr" indent="0" marL="0">
              <a:buNone/>
            </a:pPr>
            <a:r>
              <a:rPr dirty="0" lang="ru-RU" smtClean="0" sz="4000">
                <a:solidFill>
                  <a:schemeClr val="accent6"/>
                </a:solidFill>
              </a:rPr>
              <a:t>Забавные паутинки:</a:t>
            </a:r>
            <a:r>
              <a:rPr dirty="0" lang="ru-RU" sz="4000">
                <a:solidFill>
                  <a:schemeClr val="accent6"/>
                </a:solidFill>
              </a:rPr>
              <a:t/>
            </a:r>
            <a:br>
              <a:rPr dirty="0" lang="ru-RU" sz="4000">
                <a:solidFill>
                  <a:schemeClr val="accent6"/>
                </a:solidFill>
              </a:rPr>
            </a:br>
            <a:r>
              <a:rPr dirty="0" i="1" lang="ru-RU" smtClean="0" sz="3200">
                <a:solidFill>
                  <a:schemeClr val="accent6"/>
                </a:solidFill>
              </a:rPr>
              <a:t> </a:t>
            </a:r>
            <a:endParaRPr dirty="0" i="1" lang="ru-RU" sz="3200">
              <a:solidFill>
                <a:schemeClr val="accent6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1326706"/>
            <a:ext cx="65882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chemeClr val="accent6"/>
              </a:buClr>
            </a:pPr>
            <a:r>
              <a:rPr dirty="0" lang="ru-RU" sz="2800">
                <a:latin charset="0" panose="02020603050405020304" pitchFamily="18" typeface="Times New Roman"/>
                <a:cs charset="0" panose="02020603050405020304" pitchFamily="18" typeface="Times New Roman"/>
              </a:rPr>
              <a:t> </a:t>
            </a:r>
          </a:p>
        </p:txBody>
      </p:sp>
      <p:pic>
        <p:nvPicPr>
          <p:cNvPr descr="D:\Новая папка\Фото 2015-2016гг\разное май 2016\SAM_0053.JPG" id="8" name="Picture 2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3631839" y="3811272"/>
            <a:ext cx="2448272" cy="2832126"/>
          </a:xfrm>
          <a:prstGeom prst="rect">
            <a:avLst/>
          </a:prstGeom>
          <a:noFill/>
        </p:spPr>
      </p:pic>
      <p:pic>
        <p:nvPicPr>
          <p:cNvPr descr="G:\фото разобрать 24.02.20\SAM_7526.JPG" id="9" name="Picture 3"/>
          <p:cNvPicPr>
            <a:picLocks noChangeArrowheads="1" noChangeAspect="1"/>
          </p:cNvPicPr>
          <p:nvPr/>
        </p:nvPicPr>
        <p:blipFill>
          <a:blip cstate="print" r:embed="rId4"/>
          <a:srcRect b="-78"/>
          <a:stretch>
            <a:fillRect/>
          </a:stretch>
        </p:blipFill>
        <p:spPr bwMode="auto">
          <a:xfrm>
            <a:off x="6241844" y="1494446"/>
            <a:ext cx="2440179" cy="2462791"/>
          </a:xfrm>
          <a:prstGeom prst="rect">
            <a:avLst/>
          </a:prstGeom>
          <a:noFill/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904" y="2118794"/>
            <a:ext cx="2861583" cy="3649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257434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heckerboard(across)" transition="in">
                                      <p:cBhvr>
                                        <p:cTn dur="500" id="7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heckerboard(across)" transition="in">
                                      <p:cBhvr>
                                        <p:cTn dur="500" id="12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08503" cy="695739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404664"/>
            <a:ext cx="6326088" cy="576064"/>
          </a:xfrm>
          <a:effectLst/>
        </p:spPr>
        <p:txBody>
          <a:bodyPr/>
          <a:lstStyle/>
          <a:p>
            <a:pPr marL="0" indent="0" algn="ctr">
              <a:buNone/>
            </a:pPr>
            <a:r>
              <a:rPr lang="ru-RU" sz="40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Камешки…</a:t>
            </a:r>
            <a:r>
              <a:rPr lang="ru-RU" sz="4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 smtClean="0">
                <a:solidFill>
                  <a:schemeClr val="accent6"/>
                </a:solidFill>
              </a:rPr>
              <a:t> </a:t>
            </a:r>
            <a:endParaRPr lang="ru-RU" sz="3200" i="1" dirty="0">
              <a:solidFill>
                <a:schemeClr val="accent6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1326706"/>
            <a:ext cx="65882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chemeClr val="accent6"/>
              </a:buClr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636" y="3715369"/>
            <a:ext cx="2409008" cy="2664295"/>
          </a:xfrm>
          <a:prstGeom prst="round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087" y="3715369"/>
            <a:ext cx="2952327" cy="2665958"/>
          </a:xfrm>
          <a:prstGeom prst="round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5439" y="3715371"/>
            <a:ext cx="2427907" cy="2685430"/>
          </a:xfrm>
          <a:prstGeom prst="round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2171" y="1176489"/>
            <a:ext cx="3124160" cy="2343120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336199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4" y="0"/>
            <a:ext cx="9144000" cy="6858000"/>
          </a:xfrm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619672" y="404664"/>
            <a:ext cx="6264696" cy="4176464"/>
          </a:xfrm>
        </p:spPr>
        <p:txBody>
          <a:bodyPr>
            <a:normAutofit/>
          </a:bodyPr>
          <a:lstStyle/>
          <a:p>
            <a:pPr algn="ctr">
              <a:defRPr/>
            </a:pPr>
            <a:endParaRPr lang="ru-RU" b="1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>
              <a:defRPr/>
            </a:pP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>
              <a:defRPr/>
            </a:pPr>
            <a:endParaRPr lang="ru-RU" b="1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«Чем 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больше мастерства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детской руке, тем умнее 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ребенок».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i="1" dirty="0"/>
              <a:t> 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А. Сухомлинский</a:t>
            </a:r>
            <a:endParaRPr lang="ru-RU" sz="3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b="1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>
              <a:defRPr/>
            </a:pP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>
              <a:defRPr/>
            </a:pPr>
            <a:endParaRPr lang="ru-RU" b="1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>
              <a:defRPr/>
            </a:pP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>
              <a:defRPr/>
            </a:pPr>
            <a:endParaRPr lang="ru-RU" b="1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>
              <a:defRPr/>
            </a:pP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>
              <a:defRPr/>
            </a:pPr>
            <a:endParaRPr lang="ru-RU" b="1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>
              <a:defRPr/>
            </a:pP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>
              <a:defRPr/>
            </a:pPr>
            <a:endParaRPr lang="ru-RU" b="1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>
              <a:defRPr/>
            </a:pP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>
              <a:defRPr/>
            </a:pPr>
            <a:endParaRPr lang="ru-RU" b="1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>
              <a:defRPr/>
            </a:pP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>
              <a:defRPr/>
            </a:pPr>
            <a:endParaRPr lang="ru-RU" b="1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>
              <a:defRPr/>
            </a:pP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>
              <a:defRPr/>
            </a:pPr>
            <a:endParaRPr lang="ru-RU" b="1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>
              <a:defRPr/>
            </a:pP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>
              <a:defRPr/>
            </a:pPr>
            <a:endParaRPr lang="en-US" b="1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7232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idx="1" type="subTitle"/>
          </p:nvPr>
        </p:nvSpPr>
        <p:spPr>
          <a:xfrm>
            <a:off x="1907704" y="-171400"/>
            <a:ext cx="6590004" cy="5688632"/>
          </a:xfrm>
        </p:spPr>
        <p:txBody>
          <a:bodyPr/>
          <a:lstStyle/>
          <a:p>
            <a:r>
              <a:rPr b="1" dirty="0" lang="ru-RU" smtClean="0" sz="2000">
                <a:latin charset="0" panose="02020603050405020304" pitchFamily="18" typeface="Times New Roman"/>
                <a:cs charset="0" panose="02020603050405020304" pitchFamily="18" typeface="Times New Roman"/>
              </a:rPr>
              <a:t>	</a:t>
            </a:r>
          </a:p>
          <a:p>
            <a:endParaRPr b="1" dirty="0" lang="ru-RU" sz="240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endParaRPr dirty="0" lang="ru-RU"/>
          </a:p>
        </p:txBody>
      </p:sp>
      <p:pic>
        <p:nvPicPr>
          <p:cNvPr id="8" name="Объект 3"/>
          <p:cNvPicPr>
            <a:picLocks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738" y="0"/>
            <a:ext cx="9144001" cy="679905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" r="27"/>
          <a:stretch/>
        </p:blipFill>
        <p:spPr>
          <a:xfrm>
            <a:off x="3745943" y="4114089"/>
            <a:ext cx="2065108" cy="2123628"/>
          </a:xfrm>
          <a:prstGeom prst="round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" r="-91"/>
          <a:stretch/>
        </p:blipFill>
        <p:spPr>
          <a:xfrm>
            <a:off x="6556501" y="1065981"/>
            <a:ext cx="1834454" cy="2313820"/>
          </a:xfrm>
          <a:prstGeom prst="round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66" r="-44"/>
          <a:stretch/>
        </p:blipFill>
        <p:spPr>
          <a:xfrm>
            <a:off x="971601" y="1591497"/>
            <a:ext cx="2067704" cy="2099666"/>
          </a:xfrm>
          <a:prstGeom prst="round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3949994"/>
            <a:ext cx="1800200" cy="2174181"/>
          </a:xfrm>
          <a:prstGeom prst="round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cstate="print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062" y="3981302"/>
            <a:ext cx="2109819" cy="2256415"/>
          </a:xfrm>
          <a:prstGeom prst="round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051720" y="116632"/>
            <a:ext cx="43980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i="1" lang="ru-RU" sz="2400" u="sng">
                <a:solidFill>
                  <a:schemeClr val="accent6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Рисование обеими </a:t>
            </a:r>
            <a:r>
              <a:rPr b="1" dirty="0" i="1" lang="ru-RU" smtClean="0" sz="2400" u="sng">
                <a:solidFill>
                  <a:schemeClr val="accent6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руками –</a:t>
            </a:r>
            <a:r>
              <a:rPr b="1" dirty="0" lang="ru-RU" smtClean="0" sz="2000">
                <a:latin charset="0" panose="02020603050405020304" pitchFamily="18" typeface="Times New Roman"/>
                <a:cs charset="0" panose="02020603050405020304" pitchFamily="18" typeface="Times New Roman"/>
              </a:rPr>
              <a:t>способствует развитию мелкой моторики рук и всех психических процессов у воспитанников</a:t>
            </a:r>
            <a:endParaRPr b="1" dirty="0" lang="ru-RU" sz="20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cstate="print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" r="-8"/>
          <a:stretch/>
        </p:blipFill>
        <p:spPr>
          <a:xfrm>
            <a:off x="3510011" y="1667668"/>
            <a:ext cx="2155824" cy="2294747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1948389605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2" y="-262069"/>
            <a:ext cx="9323512" cy="7101408"/>
          </a:xfrm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95536" y="188640"/>
            <a:ext cx="8064896" cy="6264696"/>
          </a:xfrm>
        </p:spPr>
        <p:txBody>
          <a:bodyPr>
            <a:normAutofit/>
          </a:bodyPr>
          <a:lstStyle/>
          <a:p>
            <a:pPr algn="ctr"/>
            <a:r>
              <a:rPr lang="ru-RU" sz="3000" b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000" b="1" i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пальцами и ладонями</a:t>
            </a:r>
            <a:r>
              <a:rPr lang="ru-RU" sz="3000" b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Ценность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рисования пальцами и ладонями 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заключается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свободе от двигательных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ограничений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09" y="1924938"/>
            <a:ext cx="3513968" cy="2242809"/>
          </a:xfrm>
          <a:prstGeom prst="bracketPair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334" y="1697389"/>
            <a:ext cx="3537800" cy="2257331"/>
          </a:xfrm>
          <a:prstGeom prst="bracketPair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1331" y="4060716"/>
            <a:ext cx="3357805" cy="2331654"/>
          </a:xfrm>
          <a:prstGeom prst="bracketPair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284532"/>
            <a:ext cx="3384375" cy="2285589"/>
          </a:xfrm>
          <a:prstGeom prst="bracketPair">
            <a:avLst/>
          </a:prstGeom>
        </p:spPr>
      </p:pic>
    </p:spTree>
    <p:extLst>
      <p:ext uri="{BB962C8B-B14F-4D97-AF65-F5344CB8AC3E}">
        <p14:creationId xmlns:p14="http://schemas.microsoft.com/office/powerpoint/2010/main" val="2318413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 noGrp="1"/>
          </p:cNvPicPr>
          <p:nvPr>
            <p:ph idx="4294967295" sz="quarter"/>
          </p:nvPr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8724"/>
            <a:ext cx="9144000" cy="7074023"/>
          </a:xfrm>
        </p:spPr>
      </p:pic>
      <p:sp>
        <p:nvSpPr>
          <p:cNvPr id="5" name="Подзаголовок 4"/>
          <p:cNvSpPr>
            <a:spLocks noGrp="1"/>
          </p:cNvSpPr>
          <p:nvPr>
            <p:ph idx="1" type="subTitle"/>
          </p:nvPr>
        </p:nvSpPr>
        <p:spPr>
          <a:xfrm>
            <a:off x="2051720" y="404664"/>
            <a:ext cx="6552728" cy="1414101"/>
          </a:xfrm>
        </p:spPr>
        <p:txBody>
          <a:bodyPr>
            <a:noAutofit/>
          </a:bodyPr>
          <a:lstStyle/>
          <a:p>
            <a:pPr algn="ctr"/>
            <a:r>
              <a:rPr b="1" dirty="0" lang="ru-RU" smtClean="0" sz="2400"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Рисование предметами окружающего пространства:  мятой бумагой, зубной щёткой, губкой, ватной палочкой.</a:t>
            </a:r>
            <a:endParaRPr b="1" dirty="0" lang="ru-RU" sz="2400">
              <a:solidFill>
                <a:srgbClr val="FF000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2698" l="-21" r="21"/>
          <a:stretch/>
        </p:blipFill>
        <p:spPr>
          <a:xfrm>
            <a:off x="3527883" y="2088144"/>
            <a:ext cx="2736304" cy="1944214"/>
          </a:xfrm>
          <a:prstGeom prst="round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761" r="-1231"/>
          <a:stretch/>
        </p:blipFill>
        <p:spPr>
          <a:xfrm>
            <a:off x="539552" y="2088144"/>
            <a:ext cx="2652332" cy="1764197"/>
          </a:xfrm>
          <a:prstGeom prst="bracketPair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325" y="1998783"/>
            <a:ext cx="1944217" cy="1853558"/>
          </a:xfrm>
          <a:prstGeom prst="bracketPair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987650"/>
            <a:ext cx="3816424" cy="2532817"/>
          </a:xfrm>
          <a:prstGeom prst="bracketPair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cstate="print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" l="-1" r="67"/>
          <a:stretch/>
        </p:blipFill>
        <p:spPr>
          <a:xfrm>
            <a:off x="5464937" y="4032358"/>
            <a:ext cx="2270497" cy="2552468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1886720029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1" y="-352305"/>
            <a:ext cx="9539535" cy="7235080"/>
          </a:xfrm>
          <a:prstGeom prst="rect">
            <a:avLst/>
          </a:prstGeom>
        </p:spPr>
      </p:pic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835696" y="0"/>
            <a:ext cx="6624736" cy="2564903"/>
          </a:xfrm>
        </p:spPr>
        <p:txBody>
          <a:bodyPr>
            <a:normAutofit fontScale="92500"/>
          </a:bodyPr>
          <a:lstStyle/>
          <a:p>
            <a:pPr algn="ctr"/>
            <a:r>
              <a:rPr lang="ru-RU" sz="3600" b="1" i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«Рисование на снегу и песке»</a:t>
            </a:r>
          </a:p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Рисование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снегу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песке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даёт детям полную раскрепащённость и свободу действий  в изображении рисунков, т.к. нет ограничений в формате, в положении рисунка, боязни испачкаться или сделать, что –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 будь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 так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 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b="1" i="1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34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2708919"/>
            <a:ext cx="2756266" cy="359312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2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705017"/>
            <a:ext cx="2736304" cy="359702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18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2701835"/>
            <a:ext cx="2630687" cy="359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80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 noGrp="1"/>
          </p:cNvPicPr>
          <p:nvPr>
            <p:ph idx="4294967295" sz="quarter"/>
          </p:nvPr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1497" y="-61687"/>
            <a:ext cx="9312315" cy="6935311"/>
          </a:xfrm>
        </p:spPr>
      </p:pic>
      <p:sp>
        <p:nvSpPr>
          <p:cNvPr id="5" name="Подзаголовок 4"/>
          <p:cNvSpPr>
            <a:spLocks noGrp="1"/>
          </p:cNvSpPr>
          <p:nvPr>
            <p:ph idx="1" type="subTitle"/>
          </p:nvPr>
        </p:nvSpPr>
        <p:spPr>
          <a:xfrm>
            <a:off x="2051720" y="260648"/>
            <a:ext cx="5132954" cy="648073"/>
          </a:xfrm>
        </p:spPr>
        <p:txBody>
          <a:bodyPr>
            <a:noAutofit/>
          </a:bodyPr>
          <a:lstStyle/>
          <a:p>
            <a:pPr algn="ctr"/>
            <a:r>
              <a:rPr b="1" dirty="0" lang="ru-RU" smtClean="0" sz="3600">
                <a:solidFill>
                  <a:schemeClr val="accent6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«</a:t>
            </a:r>
            <a:r>
              <a:rPr b="1" dirty="0" err="1" lang="ru-RU" smtClean="0" sz="3600">
                <a:solidFill>
                  <a:schemeClr val="accent6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Пластилинография</a:t>
            </a:r>
            <a:r>
              <a:rPr b="1" dirty="0" lang="ru-RU" smtClean="0" sz="3600">
                <a:solidFill>
                  <a:schemeClr val="accent6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»</a:t>
            </a:r>
            <a:endParaRPr b="1" dirty="0" lang="ru-RU" sz="3600">
              <a:solidFill>
                <a:schemeClr val="accent6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27" l="-1105" r="60"/>
          <a:stretch/>
        </p:blipFill>
        <p:spPr>
          <a:xfrm>
            <a:off x="3249481" y="4797152"/>
            <a:ext cx="2410360" cy="187220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81" y="2357504"/>
            <a:ext cx="2707704" cy="230425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6033" y="3079458"/>
            <a:ext cx="2496870" cy="2930168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547664" y="908721"/>
            <a:ext cx="66967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b="1" dirty="0" lang="ru-RU">
                <a:latin charset="0" panose="02020603050405020304" pitchFamily="18" typeface="Times New Roman"/>
                <a:cs charset="0" panose="02020603050405020304" pitchFamily="18" typeface="Times New Roman"/>
              </a:rPr>
              <a:t> - трудоёмкое занятие, которое требует от детей усидчивости и терпеливости. Данная техника укрепляет мышцы мелкой моторики,   подготавливает руку к письму и способствует разнообразию сенсорного опыта.</a:t>
            </a:r>
            <a:endParaRPr dirty="0"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100" y="2504735"/>
            <a:ext cx="2038194" cy="215702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cstate="print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" r="-40"/>
          <a:stretch/>
        </p:blipFill>
        <p:spPr>
          <a:xfrm>
            <a:off x="178999" y="4740258"/>
            <a:ext cx="3007101" cy="2057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601555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 noGrp="1"/>
          </p:cNvPicPr>
          <p:nvPr>
            <p:ph idx="4294967295" sz="quarter"/>
          </p:nvPr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98" y="-44147"/>
            <a:ext cx="9144000" cy="6858001"/>
          </a:xfrm>
        </p:spPr>
      </p:pic>
      <p:sp>
        <p:nvSpPr>
          <p:cNvPr id="5" name="Подзаголовок 4"/>
          <p:cNvSpPr>
            <a:spLocks noGrp="1"/>
          </p:cNvSpPr>
          <p:nvPr>
            <p:ph idx="1" type="subTitle"/>
          </p:nvPr>
        </p:nvSpPr>
        <p:spPr>
          <a:xfrm>
            <a:off x="1907704" y="539668"/>
            <a:ext cx="6480720" cy="882119"/>
          </a:xfrm>
        </p:spPr>
        <p:txBody>
          <a:bodyPr>
            <a:normAutofit/>
          </a:bodyPr>
          <a:lstStyle/>
          <a:p>
            <a:pPr algn="ctr"/>
            <a:r>
              <a:rPr b="1" dirty="0" i="1" lang="ru-RU" smtClean="0" sz="2800">
                <a:solidFill>
                  <a:srgbClr val="FF0000"/>
                </a:solidFill>
                <a:latin charset="0" pitchFamily="18" typeface="Times New Roman"/>
                <a:cs charset="0" pitchFamily="18" typeface="Times New Roman"/>
              </a:rPr>
              <a:t>«Солёное тесто»</a:t>
            </a:r>
            <a:endParaRPr dirty="0" lang="ru-RU" sz="2800"/>
          </a:p>
        </p:txBody>
      </p:sp>
      <p:pic>
        <p:nvPicPr>
          <p:cNvPr id="6" name="Picture 2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1475656" y="1311267"/>
            <a:ext cx="2999828" cy="2598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/>
          <p:cNvPicPr>
            <a:picLocks noChangeArrowheads="1" noChangeAspect="1"/>
          </p:cNvPicPr>
          <p:nvPr/>
        </p:nvPicPr>
        <p:blipFill>
          <a:blip cstate="print" r:embed="rId4"/>
          <a:srcRect r="113"/>
          <a:stretch>
            <a:fillRect/>
          </a:stretch>
        </p:blipFill>
        <p:spPr bwMode="auto">
          <a:xfrm>
            <a:off x="5081209" y="1242318"/>
            <a:ext cx="3163199" cy="2698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rrowheads="1" noChangeAspect="1"/>
          </p:cNvPicPr>
          <p:nvPr/>
        </p:nvPicPr>
        <p:blipFill>
          <a:blip cstate="print" r:embed="rId5"/>
          <a:srcRect r="7"/>
          <a:stretch>
            <a:fillRect/>
          </a:stretch>
        </p:blipFill>
        <p:spPr bwMode="auto">
          <a:xfrm rot="10800000">
            <a:off x="5081209" y="4077070"/>
            <a:ext cx="3307213" cy="2510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E:\ИГРОВЫЕ ТЕХНОЛОГИИ\фото\DSCN5353.JPG" id="10" name="Picture 2"/>
          <p:cNvPicPr>
            <a:picLocks noChangeArrowheads="1" noChangeAspect="1"/>
          </p:cNvPicPr>
          <p:nvPr/>
        </p:nvPicPr>
        <p:blipFill>
          <a:blip cstate="print" r:embed="rId6"/>
          <a:srcRect/>
          <a:stretch>
            <a:fillRect/>
          </a:stretch>
        </p:blipFill>
        <p:spPr bwMode="auto">
          <a:xfrm>
            <a:off x="1458855" y="4136604"/>
            <a:ext cx="3010341" cy="225801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16203552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heckerboard(across)" transition="in">
                                      <p:cBhvr>
                                        <p:cTn dur="500" id="7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heckerboard(across)" transition="in">
                                      <p:cBhvr>
                                        <p:cTn dur="500" id="12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">
                      <p:stCondLst>
                        <p:cond delay="indefinite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fill="hold" id="15" nodeType="click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heckerboard(across)" transition="in">
                                      <p:cBhvr>
                                        <p:cTn dur="500" id="17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8">
                      <p:stCondLst>
                        <p:cond delay="indefinite"/>
                      </p:stCondLst>
                      <p:childTnLst>
                        <p:par>
                          <p:cTn fill="hold" id="19">
                            <p:stCondLst>
                              <p:cond delay="0"/>
                            </p:stCondLst>
                            <p:childTnLst>
                              <p:par>
                                <p:cTn fill="hold" id="20" nodeType="clickEffect" presetClass="entr" presetID="5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heckerboard(across)" transition="in">
                                      <p:cBhvr>
                                        <p:cTn dur="500" id="22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6" y="-315416"/>
            <a:ext cx="9611544" cy="734481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052736"/>
            <a:ext cx="7190184" cy="540060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accent6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</a:t>
            </a:r>
            <a:r>
              <a:rPr lang="ru-RU" sz="3200" i="1" dirty="0" smtClean="0">
                <a:solidFill>
                  <a:schemeClr val="accent6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Работа с бросовым материалом                 </a:t>
            </a:r>
            <a:r>
              <a:rPr lang="ru-RU" sz="24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4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     </a:t>
            </a:r>
            <a:br>
              <a:rPr lang="ru-RU" sz="24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Сухие 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листья приносят детям много радости, они натуральны, приятно пахнут, невесомы, хрупки и шершавы на ощупь.</a:t>
            </a:r>
            <a:b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Также 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можно создавать изображения с помощью мелких сыпучих материалов и продуктов: круп (манки, </a:t>
            </a:r>
            <a:r>
              <a:rPr lang="ru-RU" sz="2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гречка и др.)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  </a:t>
            </a:r>
            <a:r>
              <a:rPr lang="ru-RU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effectLst/>
              </a:rPr>
              <a:t> </a:t>
            </a:r>
            <a:br>
              <a:rPr lang="ru-RU" sz="2800" dirty="0">
                <a:effectLst/>
              </a:rPr>
            </a:br>
            <a:r>
              <a:rPr lang="ru-RU" dirty="0">
                <a:effectLst/>
              </a:rPr>
              <a:t> </a:t>
            </a:r>
            <a:br>
              <a:rPr lang="ru-RU" dirty="0"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2971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 noGrp="1"/>
          </p:cNvPicPr>
          <p:nvPr>
            <p:ph idx="13" sz="quarter"/>
          </p:nvPr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73406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116632"/>
            <a:ext cx="6542112" cy="576064"/>
          </a:xfrm>
        </p:spPr>
        <p:txBody>
          <a:bodyPr/>
          <a:lstStyle/>
          <a:p>
            <a:pPr algn="ctr" indent="0" marL="0">
              <a:buNone/>
            </a:pPr>
            <a:r>
              <a:rPr dirty="0" i="1" lang="ru-RU" smtClean="0" sz="3600">
                <a:solidFill>
                  <a:schemeClr val="accent6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«Рисование листьями»</a:t>
            </a:r>
            <a:endParaRPr dirty="0" i="1" lang="ru-RU" sz="3600">
              <a:solidFill>
                <a:schemeClr val="accent6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cstate="print"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4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3717032"/>
            <a:ext cx="3240360" cy="249421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cstate="print"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-9456" r="-2273"/>
          <a:stretch/>
        </p:blipFill>
        <p:spPr>
          <a:xfrm>
            <a:off x="5318439" y="1503960"/>
            <a:ext cx="3240360" cy="169025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cstate="print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3751099"/>
            <a:ext cx="3528391" cy="249421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cstate="print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949" y="836712"/>
            <a:ext cx="2961289" cy="2770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163823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2560" y="-102740"/>
            <a:ext cx="9372507" cy="697917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475656" y="332657"/>
            <a:ext cx="7031335" cy="864096"/>
          </a:xfrm>
        </p:spPr>
        <p:txBody>
          <a:bodyPr/>
          <a:lstStyle/>
          <a:p>
            <a:pPr algn="ctr" indent="0" marL="182880">
              <a:buNone/>
            </a:pPr>
            <a:r>
              <a:rPr dirty="0" i="1" lang="ru-RU" smtClean="0" sz="3600">
                <a:solidFill>
                  <a:schemeClr val="accent6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«</a:t>
            </a:r>
            <a:r>
              <a:rPr dirty="0" err="1" i="1" lang="ru-RU" smtClean="0" sz="3600">
                <a:solidFill>
                  <a:schemeClr val="accent6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Крупотерапия</a:t>
            </a:r>
            <a:r>
              <a:rPr dirty="0" i="1" lang="ru-RU" smtClean="0" sz="3600">
                <a:solidFill>
                  <a:schemeClr val="accent6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»</a:t>
            </a:r>
            <a:endParaRPr dirty="0" i="1" lang="ru-RU" sz="3600">
              <a:solidFill>
                <a:schemeClr val="accent6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cstate="print"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3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45" y="1557791"/>
            <a:ext cx="1704535" cy="1865705"/>
          </a:xfrm>
          <a:prstGeom prst="bracketPair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cstate="print"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1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"/>
          <a:stretch/>
        </p:blipFill>
        <p:spPr>
          <a:xfrm>
            <a:off x="104447" y="5153961"/>
            <a:ext cx="1944216" cy="1283398"/>
          </a:xfrm>
          <a:prstGeom prst="bracketPair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cstate="print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5994" y="1342054"/>
            <a:ext cx="2119831" cy="2297181"/>
          </a:xfrm>
          <a:prstGeom prst="roundRect">
            <a:avLst/>
          </a:prstGeom>
        </p:spPr>
      </p:pic>
      <p:pic>
        <p:nvPicPr>
          <p:cNvPr descr="D:\Новая папка\Фото 2015-2016гг\разное май 2016\SAM_0024.JPG" id="15" name="Рисунок 14"/>
          <p:cNvPicPr/>
          <p:nvPr/>
        </p:nvPicPr>
        <p:blipFill>
          <a:blip cstate="print" r:embed="rId9"/>
          <a:srcRect b="51" r="-50"/>
          <a:stretch>
            <a:fillRect/>
          </a:stretch>
        </p:blipFill>
        <p:spPr bwMode="auto">
          <a:xfrm>
            <a:off x="2609520" y="4730606"/>
            <a:ext cx="1485642" cy="157334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Users\Forester\Desktop\флтл обуч.гр\20200219_090713.jpg" id="14" name="Picture 7"/>
          <p:cNvPicPr>
            <a:picLocks noChangeArrowheads="1" noChangeAspect="1"/>
          </p:cNvPicPr>
          <p:nvPr/>
        </p:nvPicPr>
        <p:blipFill rotWithShape="1">
          <a:blip cstate="print" r:embed="rId10"/>
          <a:srcRect b="-16031" r="-885"/>
          <a:stretch/>
        </p:blipFill>
        <p:spPr bwMode="auto">
          <a:xfrm>
            <a:off x="-45646" y="3717468"/>
            <a:ext cx="2264473" cy="1387492"/>
          </a:xfrm>
          <a:prstGeom prst="roundRect">
            <a:avLst/>
          </a:prstGeom>
          <a:noFill/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cstate="print"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9825" y="1858913"/>
            <a:ext cx="1742736" cy="2105390"/>
          </a:xfrm>
          <a:prstGeom prst="round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cstate="print"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2315" y="3818607"/>
            <a:ext cx="1993101" cy="2670709"/>
          </a:xfrm>
          <a:prstGeom prst="round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cstate="print"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0412" y="4158126"/>
            <a:ext cx="1584230" cy="2048507"/>
          </a:xfrm>
          <a:prstGeom prst="round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cstate="print"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0385" y="1425247"/>
            <a:ext cx="1772770" cy="2513296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1819637002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1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4)" transition="in">
                                      <p:cBhvr>
                                        <p:cTn dur="2000" id="7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ntr" presetID="21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4)" transition="in">
                                      <p:cBhvr>
                                        <p:cTn dur="2000" id="12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 noGrp="1"/>
          </p:cNvPicPr>
          <p:nvPr>
            <p:ph idx="4294967295" sz="quarter"/>
          </p:nvPr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4424" y="-46653"/>
            <a:ext cx="9181121" cy="6858000"/>
          </a:xfrm>
        </p:spPr>
      </p:pic>
      <p:sp>
        <p:nvSpPr>
          <p:cNvPr id="5" name="Подзаголовок 4"/>
          <p:cNvSpPr>
            <a:spLocks noGrp="1"/>
          </p:cNvSpPr>
          <p:nvPr>
            <p:ph idx="1" type="subTitle"/>
          </p:nvPr>
        </p:nvSpPr>
        <p:spPr>
          <a:xfrm>
            <a:off x="1691679" y="332656"/>
            <a:ext cx="7056785" cy="2520280"/>
          </a:xfrm>
        </p:spPr>
        <p:txBody>
          <a:bodyPr>
            <a:normAutofit/>
          </a:bodyPr>
          <a:lstStyle/>
          <a:p>
            <a:pPr algn="ctr"/>
            <a:r>
              <a:rPr b="1" dirty="0" lang="ru-RU" smtClean="0" sz="2800"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«Аппликация из ваты и перьев»</a:t>
            </a:r>
          </a:p>
          <a:p>
            <a:pPr algn="just"/>
            <a:r>
              <a:rPr b="1" dirty="0" lang="ru-RU" smtClean="0" sz="2400">
                <a:latin charset="0" panose="02020603050405020304" pitchFamily="18" typeface="Times New Roman"/>
                <a:cs charset="0" panose="02020603050405020304" pitchFamily="18" typeface="Times New Roman"/>
              </a:rPr>
              <a:t>	Работа </a:t>
            </a:r>
            <a:r>
              <a:rPr b="1"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с ватой и перьями доставляет  воспитанникам большое  удовольствие, т.к. они на ощупь мягкие, воздушные, </a:t>
            </a:r>
            <a:r>
              <a:rPr b="1" dirty="0" lang="ru-RU" smtClean="0" sz="2400">
                <a:latin charset="0" panose="02020603050405020304" pitchFamily="18" typeface="Times New Roman"/>
                <a:cs charset="0" panose="02020603050405020304" pitchFamily="18" typeface="Times New Roman"/>
              </a:rPr>
              <a:t> позволяют </a:t>
            </a:r>
            <a:r>
              <a:rPr b="1" dirty="0" lang="ru-RU" sz="2400">
                <a:latin charset="0" panose="02020603050405020304" pitchFamily="18" typeface="Times New Roman"/>
                <a:cs charset="0" panose="02020603050405020304" pitchFamily="18" typeface="Times New Roman"/>
              </a:rPr>
              <a:t>непринуждённо развивать мелкую моторику рук.</a:t>
            </a:r>
          </a:p>
          <a:p>
            <a:pPr algn="ctr"/>
            <a:endParaRPr b="1" dirty="0" lang="ru-RU" smtClean="0" sz="2000">
              <a:solidFill>
                <a:srgbClr val="FF000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endParaRPr b="1" dirty="0" lang="ru-RU" smtClean="0" sz="2400">
              <a:solidFill>
                <a:schemeClr val="tx1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just"/>
            <a:endParaRPr b="1" dirty="0" lang="ru-RU" sz="2400">
              <a:solidFill>
                <a:schemeClr val="tx1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962" y="2503489"/>
            <a:ext cx="2802534" cy="2701002"/>
          </a:xfrm>
          <a:prstGeom prst="bracketPair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527" y="2484219"/>
            <a:ext cx="2276985" cy="2443949"/>
          </a:xfrm>
          <a:prstGeom prst="bracketPair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597" r="-51"/>
          <a:stretch/>
        </p:blipFill>
        <p:spPr>
          <a:xfrm rot="16200000">
            <a:off x="2953633" y="3078772"/>
            <a:ext cx="2735207" cy="3506739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2861666516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4" y="0"/>
            <a:ext cx="9144000" cy="6858000"/>
          </a:xfrm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691680" y="404664"/>
            <a:ext cx="6912768" cy="597666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Актуальность:</a:t>
            </a: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Работая в группе компенсирующей направленности для детей с ТНР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особый акцент уделяем развитию речи. Хорошо развитая мелкая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моторика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здесь очень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важна, поскольку через неё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развивается речь и 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такие высшие свойства сознания, как: внимание, мышление, координация, наблюдательность, воображение, зрительная и двигательная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память. 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развития мелкой моторики  рук у детей все средства хороши - </a:t>
            </a:r>
            <a:r>
              <a:rPr lang="ru-RU" sz="26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нетрадиционные методы – </a:t>
            </a:r>
            <a:r>
              <a:rPr lang="ru-RU" sz="2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исключение. </a:t>
            </a:r>
            <a:endParaRPr lang="ru-RU" sz="2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67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175780"/>
            <a:ext cx="9144000" cy="6858000"/>
          </a:xfrm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907704" y="404664"/>
            <a:ext cx="5328592" cy="1097352"/>
          </a:xfrm>
        </p:spPr>
        <p:txBody>
          <a:bodyPr>
            <a:normAutofit fontScale="85000" lnSpcReduction="20000"/>
          </a:bodyPr>
          <a:lstStyle/>
          <a:p>
            <a:pPr algn="ctr"/>
            <a:endParaRPr lang="ru-RU" dirty="0" smtClean="0"/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Ниткография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52" y="3604780"/>
            <a:ext cx="2660895" cy="2759383"/>
          </a:xfrm>
          <a:prstGeom prst="bracketPair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263330" y="3617307"/>
            <a:ext cx="2761356" cy="2736304"/>
          </a:xfrm>
          <a:prstGeom prst="bracketPair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850" y="3503641"/>
            <a:ext cx="2697398" cy="2860522"/>
          </a:xfrm>
          <a:prstGeom prst="bracketPair">
            <a:avLst/>
          </a:prstGeom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92080" y="1502016"/>
            <a:ext cx="340042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71600" y="1502016"/>
            <a:ext cx="31527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9425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252" y="1"/>
            <a:ext cx="9164252" cy="7123108"/>
          </a:xfrm>
          <a:prstGeom prst="rect">
            <a:avLst/>
          </a:prstGeom>
        </p:spPr>
      </p:pic>
      <p:sp>
        <p:nvSpPr>
          <p:cNvPr id="6" name="Подзаголовок 5"/>
          <p:cNvSpPr>
            <a:spLocks noGrp="1"/>
          </p:cNvSpPr>
          <p:nvPr>
            <p:ph idx="1" type="subTitle"/>
          </p:nvPr>
        </p:nvSpPr>
        <p:spPr>
          <a:xfrm>
            <a:off x="2411760" y="260648"/>
            <a:ext cx="5637010" cy="1098143"/>
          </a:xfrm>
        </p:spPr>
        <p:txBody>
          <a:bodyPr>
            <a:normAutofit/>
          </a:bodyPr>
          <a:lstStyle/>
          <a:p>
            <a:pPr algn="ctr"/>
            <a:r>
              <a:rPr b="1" dirty="0" i="1" lang="ru-RU" smtClean="0" sz="3200">
                <a:solidFill>
                  <a:schemeClr val="accent6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«экспериментирование</a:t>
            </a:r>
            <a:r>
              <a:rPr b="1" dirty="0" lang="ru-RU" smtClean="0" sz="3200">
                <a:solidFill>
                  <a:schemeClr val="accent6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»</a:t>
            </a:r>
            <a:endParaRPr b="1" dirty="0" lang="ru-RU" sz="3200">
              <a:solidFill>
                <a:schemeClr val="accent6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" r="28"/>
          <a:stretch/>
        </p:blipFill>
        <p:spPr>
          <a:xfrm>
            <a:off x="3376725" y="2996527"/>
            <a:ext cx="2789073" cy="34563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004" y="1772816"/>
            <a:ext cx="2520666" cy="336088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4" l="-448" r="37" t="-9095"/>
          <a:stretch/>
        </p:blipFill>
        <p:spPr>
          <a:xfrm>
            <a:off x="6308699" y="1124743"/>
            <a:ext cx="2692400" cy="3743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430187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 noGrp="1"/>
          </p:cNvPicPr>
          <p:nvPr>
            <p:ph idx="4294967295" sz="quarter"/>
          </p:nvPr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82" y="2839"/>
            <a:ext cx="9145840" cy="6957392"/>
          </a:xfrm>
        </p:spPr>
      </p:pic>
      <p:sp>
        <p:nvSpPr>
          <p:cNvPr id="5" name="Подзаголовок 4"/>
          <p:cNvSpPr>
            <a:spLocks noGrp="1"/>
          </p:cNvSpPr>
          <p:nvPr>
            <p:ph idx="1" type="subTitle"/>
          </p:nvPr>
        </p:nvSpPr>
        <p:spPr>
          <a:xfrm>
            <a:off x="1907704" y="188640"/>
            <a:ext cx="5904656" cy="1131137"/>
          </a:xfrm>
        </p:spPr>
        <p:txBody>
          <a:bodyPr>
            <a:noAutofit/>
          </a:bodyPr>
          <a:lstStyle/>
          <a:p>
            <a:pPr algn="ctr"/>
            <a:r>
              <a:rPr b="1" dirty="0" lang="ru-RU" smtClean="0" sz="2400">
                <a:solidFill>
                  <a:schemeClr val="accent6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Работа с бумагой </a:t>
            </a:r>
            <a:r>
              <a:rPr b="1" dirty="0" lang="ru-RU" sz="1800">
                <a:latin charset="0" panose="02020603050405020304" pitchFamily="18" typeface="Times New Roman"/>
                <a:cs charset="0" panose="02020603050405020304" pitchFamily="18" typeface="Times New Roman"/>
              </a:rPr>
              <a:t>Позволяет детям освоить многие операции складывание бумаги, резание ножницами, склеивание, скатывание, скручивание, обрывание, </a:t>
            </a:r>
            <a:r>
              <a:rPr b="1" dirty="0" err="1" lang="ru-RU" sz="1800">
                <a:latin charset="0" panose="02020603050405020304" pitchFamily="18" typeface="Times New Roman"/>
                <a:cs charset="0" panose="02020603050405020304" pitchFamily="18" typeface="Times New Roman"/>
              </a:rPr>
              <a:t>сминание</a:t>
            </a:r>
            <a:r>
              <a:rPr b="1" dirty="0" lang="ru-RU" sz="1800">
                <a:latin charset="0" panose="02020603050405020304" pitchFamily="18" typeface="Times New Roman"/>
                <a:cs charset="0" panose="02020603050405020304" pitchFamily="18" typeface="Times New Roman"/>
              </a:rPr>
              <a:t>, </a:t>
            </a:r>
            <a:r>
              <a:rPr b="1" dirty="0" lang="ru-RU" smtClean="0" sz="1800">
                <a:latin charset="0" panose="02020603050405020304" pitchFamily="18" typeface="Times New Roman"/>
                <a:cs charset="0" panose="02020603050405020304" pitchFamily="18" typeface="Times New Roman"/>
              </a:rPr>
              <a:t>торцевание</a:t>
            </a:r>
            <a:endParaRPr b="1" dirty="0" lang="ru-RU" sz="18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326398"/>
            <a:ext cx="2405353" cy="232520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567" y="1483054"/>
            <a:ext cx="2222065" cy="25571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9" y="1574662"/>
            <a:ext cx="2199112" cy="259348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154238" y="4306211"/>
            <a:ext cx="2428467" cy="232924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cstate="print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31" r="-14"/>
          <a:stretch/>
        </p:blipFill>
        <p:spPr>
          <a:xfrm>
            <a:off x="2584865" y="1569591"/>
            <a:ext cx="3478709" cy="250699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cstate="print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" l="-2800" r="-20401"/>
          <a:stretch/>
        </p:blipFill>
        <p:spPr>
          <a:xfrm>
            <a:off x="6372201" y="4256601"/>
            <a:ext cx="2766392" cy="2326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826123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3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 noGrp="1"/>
          </p:cNvPicPr>
          <p:nvPr>
            <p:ph idx="13" sz="quarter"/>
          </p:nvPr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4394" y="-25760"/>
            <a:ext cx="9208394" cy="688053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188640"/>
            <a:ext cx="6470104" cy="1368152"/>
          </a:xfrm>
        </p:spPr>
        <p:txBody>
          <a:bodyPr/>
          <a:lstStyle/>
          <a:p>
            <a:pPr algn="ctr" indent="0" marL="0">
              <a:buNone/>
            </a:pPr>
            <a:r>
              <a:rPr dirty="0" i="1" lang="ru-RU" smtClean="0" sz="2800">
                <a:solidFill>
                  <a:schemeClr val="accent6"/>
                </a:solidFill>
                <a:effectLst/>
                <a:latin charset="0" panose="02020603050405020304" pitchFamily="18" typeface="Times New Roman"/>
                <a:cs charset="0" panose="02020603050405020304" pitchFamily="18" typeface="Times New Roman"/>
              </a:rPr>
              <a:t>Конструктивная деятельность – </a:t>
            </a:r>
            <a:r>
              <a:rPr dirty="0" i="1" lang="ru-RU" smtClean="0" sz="1800">
                <a:solidFill>
                  <a:schemeClr val="tx1"/>
                </a:solidFill>
                <a:effectLst/>
                <a:latin charset="0" panose="02020603050405020304" pitchFamily="18" typeface="Times New Roman"/>
                <a:cs charset="0" panose="02020603050405020304" pitchFamily="18" typeface="Times New Roman"/>
              </a:rPr>
              <a:t>развивает мелкую моторику, мыслительную деятельность, речевые способности.</a:t>
            </a:r>
            <a:endParaRPr dirty="0" i="1" lang="ru-RU" sz="1800">
              <a:solidFill>
                <a:schemeClr val="tx1"/>
              </a:solidFill>
              <a:effectLst/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49" y="3925344"/>
            <a:ext cx="2161087" cy="293265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3" y="1746474"/>
            <a:ext cx="2305798" cy="294536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4346919"/>
            <a:ext cx="2632607" cy="225736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21856" y="1875575"/>
            <a:ext cx="1928742" cy="173098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cstate="print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746474"/>
            <a:ext cx="3208671" cy="2406503"/>
          </a:xfrm>
          <a:prstGeom prst="rect">
            <a:avLst/>
          </a:prstGeom>
        </p:spPr>
      </p:pic>
      <p:pic>
        <p:nvPicPr>
          <p:cNvPr descr="G:\фото разобрать 2016\SAM_9973.JPG" id="11" name="Picture 3"/>
          <p:cNvPicPr>
            <a:picLocks noChangeArrowheads="1" noChangeAspect="1"/>
          </p:cNvPicPr>
          <p:nvPr/>
        </p:nvPicPr>
        <p:blipFill rotWithShape="1">
          <a:blip cstate="print" r:embed="rId8"/>
          <a:srcRect b="6" r="78"/>
          <a:stretch/>
        </p:blipFill>
        <p:spPr bwMode="auto">
          <a:xfrm rot="10800000">
            <a:off x="2496854" y="5001947"/>
            <a:ext cx="3231232" cy="149027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7084485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4" y="0"/>
            <a:ext cx="9144000" cy="6858000"/>
          </a:xfrm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187624" y="260648"/>
            <a:ext cx="7488832" cy="6037121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3600" b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endParaRPr lang="ru-RU" sz="3600" b="1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образом,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мелкой моторики рук через нетрадиционные методы способствовало:</a:t>
            </a:r>
          </a:p>
          <a:p>
            <a:pPr marL="342900" lvl="0" indent="-342900" algn="just"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развитию речи; </a:t>
            </a:r>
          </a:p>
          <a:p>
            <a:pPr marL="342900" lvl="0" indent="-342900" algn="just"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всех психических процессов (память, воображение и т.д.);</a:t>
            </a:r>
          </a:p>
          <a:p>
            <a:pPr marL="342900" lvl="0" indent="-342900" algn="just"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формированию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интереса к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изобразительной творческой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Применению детьми нетрадиционных методов в свободной деятельности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000" b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улучшилась:</a:t>
            </a:r>
          </a:p>
          <a:p>
            <a:pPr marL="342900" lvl="0" indent="-342900" algn="just"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речевая и творческая активность для дальнейшего обучения в школе;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воображение, мышление, память;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совершенствуется конструктивное общение и взаимодействие со    сверстниками и взрослыми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ctr"/>
            <a:r>
              <a:rPr lang="ru-RU" b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по данному направлению будет продолжена в 2022 – 2023уч. году</a:t>
            </a:r>
            <a:endParaRPr lang="ru-RU" b="1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§"/>
            </a:pPr>
            <a:endParaRPr lang="ru-RU" sz="2400" b="1" dirty="0" smtClean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791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4" y="0"/>
            <a:ext cx="9144000" cy="6858000"/>
          </a:xfrm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763688" y="404664"/>
            <a:ext cx="6840760" cy="6120680"/>
          </a:xfrm>
        </p:spPr>
        <p:txBody>
          <a:bodyPr>
            <a:normAutofit/>
          </a:bodyPr>
          <a:lstStyle/>
          <a:p>
            <a:pPr lvl="0"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внимание, </a:t>
            </a:r>
          </a:p>
          <a:p>
            <a:pPr lvl="0"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желаю </a:t>
            </a:r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всем </a:t>
            </a:r>
          </a:p>
          <a:p>
            <a:pPr lvl="0" algn="ctr"/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творческих успехов!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bez / VFL.Ru это, фотохостинг без регистрации, и быстрый хостинг изображений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564904"/>
            <a:ext cx="7200800" cy="3868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3090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4" y="0"/>
            <a:ext cx="9144000" cy="6858000"/>
          </a:xfrm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691680" y="404664"/>
            <a:ext cx="6912768" cy="597666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algn="ctr"/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pPr algn="ctr"/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и коррекция речи детей, посещающих ДОУ, через нетрадиционное  развитие мелкой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моторики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рук.</a:t>
            </a:r>
          </a:p>
          <a:p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0821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4" y="0"/>
            <a:ext cx="9144000" cy="6858000"/>
          </a:xfrm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691680" y="404664"/>
            <a:ext cx="6912768" cy="5976664"/>
          </a:xfrm>
        </p:spPr>
        <p:txBody>
          <a:bodyPr>
            <a:normAutofit fontScale="92500"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algn="ctr"/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состояние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мелкой моторики рук у детей старшего дошкольного возраста и развитие  речи, провести анализ полученных данных;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систему, направленную на формирование мелкой моторики у старших дошкольников ;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комплекс упражнений, заданий, разминок, дидактических материалов, способствующих усвоению игровых упражнений по мелкой моторике кистей рук;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родителей с элементами массажа и игровыми упражнениями по развитию мелкой моторики  рук;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мелкую моторику способствующую развитию речи у детей и высших свойств сознания. </a:t>
            </a:r>
          </a:p>
          <a:p>
            <a:pPr algn="ctr"/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923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4" y="0"/>
            <a:ext cx="9144000" cy="6858000"/>
          </a:xfrm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899592" y="260648"/>
            <a:ext cx="7704856" cy="612068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Ожидаемые результаты:</a:t>
            </a: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endParaRPr lang="ru-RU" sz="24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dirty="0" smtClean="0"/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увеличится объём, темп и переключаемость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движений пальцев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рук;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исчезнет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двигательная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неловкость;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научатся свободно выполнять сложные манипуляции 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предметами;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аучатся правильно держать ручку и  карандаш;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улучшится речь, память, мышление, воображение.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воспитанники будут применять нетрадиционные формы развития мелкой моторики рук  в свободной  и творческой деятельности: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273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4" y="0"/>
            <a:ext cx="9144000" cy="6858000"/>
          </a:xfrm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763688" y="404664"/>
            <a:ext cx="6912768" cy="5904656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sz="3200" b="1" i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осуществляется через: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образовательную деятельность;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совместную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взрослых и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детей;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кружковую работу;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самостоятельную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детей;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семьями воспитанников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i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работы: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ндивидуальная;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групповая;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фронтальная;</a:t>
            </a:r>
          </a:p>
          <a:p>
            <a:pPr algn="just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7043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20636"/>
            <a:ext cx="9144000" cy="6762004"/>
          </a:xfrm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907704" y="260648"/>
            <a:ext cx="6408712" cy="797451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Артикуляционная гимнастика </a:t>
            </a:r>
          </a:p>
        </p:txBody>
      </p:sp>
      <p:pic>
        <p:nvPicPr>
          <p:cNvPr id="6" name="Picture 4" descr="Сиротюк А. Л. Нейропсихологическое и психофизиологическое сопровождение обучения - страница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568" y="5016511"/>
            <a:ext cx="2184083" cy="16419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539552" y="1628800"/>
            <a:ext cx="33123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Хоботок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вытягивание сомкнутых губ вперёд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Улыбайся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народ,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Потом губы – вперёд!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И так делаем раз шесть.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Всё! Хвалю! Начало есть!</a:t>
            </a:r>
          </a:p>
        </p:txBody>
      </p:sp>
      <p:pic>
        <p:nvPicPr>
          <p:cNvPr id="7" name="Picture 2" descr="Хоботок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6776" y="1438910"/>
            <a:ext cx="2019300" cy="1647825"/>
          </a:xfrm>
          <a:prstGeom prst="rect">
            <a:avLst/>
          </a:prstGeom>
          <a:noFill/>
        </p:spPr>
      </p:pic>
      <p:pic>
        <p:nvPicPr>
          <p:cNvPr id="8" name="Picture 6" descr="Вкусное варень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2937" y="3470586"/>
            <a:ext cx="2019300" cy="128588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 rot="10800000" flipV="1">
            <a:off x="2482351" y="3314807"/>
            <a:ext cx="25216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Варенье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Губка верхняя в варенье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Ах, неаккуратно ел.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Вот облизывать придётся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Будто нету других дел.</a:t>
            </a:r>
          </a:p>
        </p:txBody>
      </p:sp>
      <p:pic>
        <p:nvPicPr>
          <p:cNvPr id="10" name="Picture 4" descr="Лопаточка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4648081">
            <a:off x="7185395" y="2113681"/>
            <a:ext cx="2233471" cy="629199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5766318" y="1474236"/>
            <a:ext cx="247809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«Лопаточка»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- Рот открыт, широкий расслабленный язык лежит на нижней губе.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Язык широкий покажи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И лопатку подержи.</a:t>
            </a:r>
          </a:p>
        </p:txBody>
      </p:sp>
      <p:pic>
        <p:nvPicPr>
          <p:cNvPr id="13" name="Picture 8" descr="Маляр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60032" y="4595081"/>
            <a:ext cx="1476522" cy="1701365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6336554" y="4077072"/>
            <a:ext cx="248391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МАЛЯР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Язычок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наш – кисточка, нёбо – потолок.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Белит нёбо кисточка за мазком, мазок.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Сделано немало, кисточка устала.</a:t>
            </a:r>
          </a:p>
        </p:txBody>
      </p:sp>
    </p:spTree>
    <p:extLst>
      <p:ext uri="{BB962C8B-B14F-4D97-AF65-F5344CB8AC3E}">
        <p14:creationId xmlns:p14="http://schemas.microsoft.com/office/powerpoint/2010/main" val="4134072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1" y="0"/>
            <a:ext cx="8961140" cy="6858000"/>
          </a:xfrm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907704" y="260648"/>
            <a:ext cx="6696744" cy="1080120"/>
          </a:xfrm>
        </p:spPr>
        <p:txBody>
          <a:bodyPr>
            <a:normAutofit/>
          </a:bodyPr>
          <a:lstStyle/>
          <a:p>
            <a:pPr algn="ctr"/>
            <a:r>
              <a:rPr lang="ru-RU" dirty="0" err="1" smtClean="0">
                <a:solidFill>
                  <a:srgbClr val="FF0000"/>
                </a:solidFill>
              </a:rPr>
              <a:t>Кинезеологические</a:t>
            </a:r>
            <a:r>
              <a:rPr lang="ru-RU" dirty="0" smtClean="0">
                <a:solidFill>
                  <a:srgbClr val="FF0000"/>
                </a:solidFill>
              </a:rPr>
              <a:t> упражнения – </a:t>
            </a:r>
            <a:r>
              <a:rPr lang="ru-RU" dirty="0" smtClean="0">
                <a:solidFill>
                  <a:schemeClr val="tx1"/>
                </a:solidFill>
              </a:rPr>
              <a:t>способствуют улучшению когнитивных процессов</a:t>
            </a:r>
          </a:p>
        </p:txBody>
      </p:sp>
      <p:pic>
        <p:nvPicPr>
          <p:cNvPr id="6" name="Picture 4" descr="Сиротюк А. Л. Нейропсихологическое и психофизиологическое сопровождение обучения - страница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46373" y="1096660"/>
            <a:ext cx="2184083" cy="16419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9" name="Прямоугольник 8"/>
          <p:cNvSpPr/>
          <p:nvPr/>
        </p:nvSpPr>
        <p:spPr>
          <a:xfrm rot="10800000" flipV="1">
            <a:off x="2482351" y="4007302"/>
            <a:ext cx="2521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980728"/>
            <a:ext cx="5400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Кинезеологические упражнения – наука о развитии умственных способностей и физического здоровья через определённые двигательные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упражнения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47262" y="2209506"/>
            <a:ext cx="38701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Упражнения на развитие динамического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праксиса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рук: по образцу, по словесной  инструкции или под счет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(ухо - нос).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417438" y="2818096"/>
            <a:ext cx="411500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Упражнения на развитие  координации рук: выполнение движений   одновременно обеими руками</a:t>
            </a: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     (кулак левой руки – ребро правой руки и т.д.).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3766" y="4191968"/>
            <a:ext cx="3177041" cy="2382781"/>
          </a:xfrm>
          <a:prstGeom prst="round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191" y="3645024"/>
            <a:ext cx="3499524" cy="2624642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352345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2680</TotalTime>
  <Words>599</Words>
  <Application>Microsoft Office PowerPoint</Application>
  <PresentationFormat>Экран (4:3)</PresentationFormat>
  <Paragraphs>162</Paragraphs>
  <Slides>35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41" baseType="lpstr">
      <vt:lpstr>Calibri</vt:lpstr>
      <vt:lpstr>Georgia</vt:lpstr>
      <vt:lpstr>Times New Roman</vt:lpstr>
      <vt:lpstr>Trebuchet MS</vt:lpstr>
      <vt:lpstr>Wingdings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Акватерапия Профилактика оптической дисграфии.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Забавные паутинки:  </vt:lpstr>
      <vt:lpstr>Камешки…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Работа с бросовым материалом                                   Сухие листья приносят детям много радости, они натуральны, приятно пахнут, невесомы, хрупки и шершавы на ощупь.            Также можно создавать изображения с помощью мелких сыпучих материалов и продуктов: круп (манки, гречка и др.)                   </vt:lpstr>
      <vt:lpstr>«Рисование листьями»</vt:lpstr>
      <vt:lpstr>«Крупотерапия»</vt:lpstr>
      <vt:lpstr>Презентация PowerPoint</vt:lpstr>
      <vt:lpstr>Презентация PowerPoint</vt:lpstr>
      <vt:lpstr>Презентация PowerPoint</vt:lpstr>
      <vt:lpstr>Презентация PowerPoint</vt:lpstr>
      <vt:lpstr>Конструктивная деятельность – развивает мелкую моторику, мыслительную деятельность, речевые способности.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USER</cp:lastModifiedBy>
  <cp:revision>254</cp:revision>
  <dcterms:created xsi:type="dcterms:W3CDTF">2017-01-08T17:33:15Z</dcterms:created>
  <dcterms:modified xsi:type="dcterms:W3CDTF">2022-05-11T04:03:52Z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2174684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