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60" r:id="rId6"/>
    <p:sldId id="258" r:id="rId7"/>
    <p:sldId id="259" r:id="rId8"/>
    <p:sldId id="262" r:id="rId9"/>
    <p:sldId id="261" r:id="rId10"/>
    <p:sldId id="263" r:id="rId11"/>
    <p:sldId id="264" r:id="rId12"/>
    <p:sldId id="265" r:id="rId13"/>
    <p:sldId id="271" r:id="rId14"/>
    <p:sldId id="272" r:id="rId15"/>
    <p:sldId id="273" r:id="rId16"/>
    <p:sldId id="274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C00000"/>
                </a:solidFill>
              </a:rPr>
              <a:t>Права человека: </a:t>
            </a:r>
            <a:r>
              <a:rPr lang="ru-RU" sz="4900" b="1" dirty="0" smtClean="0">
                <a:solidFill>
                  <a:srgbClr val="C00000"/>
                </a:solidFill>
              </a:rPr>
              <a:t>понятие, </a:t>
            </a:r>
            <a:r>
              <a:rPr lang="ru-RU" sz="4900" b="1" dirty="0">
                <a:solidFill>
                  <a:srgbClr val="C00000"/>
                </a:solidFill>
              </a:rPr>
              <a:t>сущность, структура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584776" cy="1752600"/>
          </a:xfrm>
        </p:spPr>
        <p:txBody>
          <a:bodyPr>
            <a:normAutofit/>
          </a:bodyPr>
          <a:lstStyle/>
          <a:p>
            <a:r>
              <a:rPr lang="ru-RU" dirty="0"/>
              <a:t>«Свобода состоит в праве делать то, что не вредит другим»</a:t>
            </a:r>
          </a:p>
          <a:p>
            <a:pPr algn="r"/>
            <a:r>
              <a:rPr lang="ru-RU" sz="2200" dirty="0" err="1" smtClean="0"/>
              <a:t>М.Клаудиус</a:t>
            </a:r>
            <a:r>
              <a:rPr lang="ru-RU" sz="2200" dirty="0" smtClean="0"/>
              <a:t> (</a:t>
            </a:r>
            <a:r>
              <a:rPr lang="ru-RU" sz="2200" dirty="0"/>
              <a:t>немецкий поэт</a:t>
            </a:r>
            <a:r>
              <a:rPr lang="ru-RU" sz="2200" dirty="0" smtClean="0"/>
              <a:t>)</a:t>
            </a:r>
            <a:endParaRPr lang="ru-RU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6078939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Д/З §25</a:t>
            </a:r>
          </a:p>
        </p:txBody>
      </p:sp>
    </p:spTree>
    <p:extLst>
      <p:ext uri="{BB962C8B-B14F-4D97-AF65-F5344CB8AC3E}">
        <p14:creationId xmlns:p14="http://schemas.microsoft.com/office/powerpoint/2010/main" val="2985568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Гражданские права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Личные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Фундамент </a:t>
            </a:r>
            <a:r>
              <a:rPr lang="ru-RU" dirty="0" smtClean="0">
                <a:solidFill>
                  <a:srgbClr val="C00000"/>
                </a:solidFill>
              </a:rPr>
              <a:t>правового </a:t>
            </a:r>
            <a:r>
              <a:rPr lang="ru-RU" dirty="0">
                <a:solidFill>
                  <a:srgbClr val="C00000"/>
                </a:solidFill>
              </a:rPr>
              <a:t>статуса человека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Охватывают </a:t>
            </a:r>
            <a:r>
              <a:rPr lang="ru-RU" dirty="0"/>
              <a:t>такие права и свободы, которые необходимы для защиты основополагающих ценностей человека: его жизни, индивидуальной свободы, достоинства, частной жизни. </a:t>
            </a:r>
            <a:endParaRPr lang="ru-RU" dirty="0" smtClean="0"/>
          </a:p>
          <a:p>
            <a:r>
              <a:rPr lang="ru-RU" dirty="0" smtClean="0"/>
              <a:t>Эти </a:t>
            </a:r>
            <a:r>
              <a:rPr lang="ru-RU" dirty="0"/>
              <a:t>права принадлежат человеку с рождения и являются </a:t>
            </a:r>
            <a:r>
              <a:rPr lang="ru-RU" dirty="0">
                <a:solidFill>
                  <a:srgbClr val="C00000"/>
                </a:solidFill>
              </a:rPr>
              <a:t>неотчуждаемыми</a:t>
            </a:r>
            <a:r>
              <a:rPr lang="ru-RU" dirty="0"/>
              <a:t>, т.е. государство обязано признать их и защищать всеми имеющимися средствами.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Процедурные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Гарантируют человеку </a:t>
            </a:r>
            <a:r>
              <a:rPr lang="ru-RU" dirty="0"/>
              <a:t>защиту от нарушения его прав.</a:t>
            </a:r>
          </a:p>
        </p:txBody>
      </p:sp>
    </p:spTree>
    <p:extLst>
      <p:ext uri="{BB962C8B-B14F-4D97-AF65-F5344CB8AC3E}">
        <p14:creationId xmlns:p14="http://schemas.microsoft.com/office/powerpoint/2010/main" val="1822698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Политичские</a:t>
            </a:r>
            <a:r>
              <a:rPr lang="ru-RU" b="1" dirty="0" smtClean="0">
                <a:solidFill>
                  <a:srgbClr val="C00000"/>
                </a:solidFill>
              </a:rPr>
              <a:t> 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Связаны преимущественно </a:t>
            </a:r>
            <a:r>
              <a:rPr lang="ru-RU" dirty="0"/>
              <a:t>с обладание гражданства и предназначены для активного и полноценного </a:t>
            </a:r>
            <a:r>
              <a:rPr lang="ru-RU" dirty="0">
                <a:solidFill>
                  <a:srgbClr val="C00000"/>
                </a:solidFill>
              </a:rPr>
              <a:t>участия граждан в управлении делами общества и государства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Они </a:t>
            </a:r>
            <a:r>
              <a:rPr lang="ru-RU" dirty="0"/>
              <a:t>предоставляются государством и следовательно в отдельных случаях могут быть ограничены.</a:t>
            </a:r>
          </a:p>
        </p:txBody>
      </p:sp>
    </p:spTree>
    <p:extLst>
      <p:ext uri="{BB962C8B-B14F-4D97-AF65-F5344CB8AC3E}">
        <p14:creationId xmlns:p14="http://schemas.microsoft.com/office/powerpoint/2010/main" val="412143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Экономические, социальные, культурные права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Призваны служить </a:t>
            </a:r>
            <a:r>
              <a:rPr lang="ru-RU" dirty="0"/>
              <a:t>удовлетворению различных материальных, духовных и иных жизненных интересов людей. </a:t>
            </a:r>
            <a:endParaRPr lang="ru-RU" dirty="0" smtClean="0"/>
          </a:p>
          <a:p>
            <a:r>
              <a:rPr lang="ru-RU" dirty="0" smtClean="0"/>
              <a:t>Реализация </a:t>
            </a:r>
            <a:r>
              <a:rPr lang="ru-RU" dirty="0"/>
              <a:t>этой группы прав зависит от уровня развития прежде всего экономики, социальной направленности государства. </a:t>
            </a:r>
            <a:endParaRPr lang="ru-RU" dirty="0" smtClean="0"/>
          </a:p>
          <a:p>
            <a:r>
              <a:rPr lang="ru-RU" dirty="0" smtClean="0"/>
              <a:t>Призваны обеспечить </a:t>
            </a:r>
            <a:r>
              <a:rPr lang="ru-RU" dirty="0"/>
              <a:t>человеку достойный </a:t>
            </a:r>
            <a:r>
              <a:rPr lang="ru-RU" dirty="0" smtClean="0"/>
              <a:t>уровень 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662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Экономические права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связаны </a:t>
            </a:r>
            <a:r>
              <a:rPr lang="ru-RU" dirty="0"/>
              <a:t>с обеспечением свободного распоряжения индивидами предметами потребления и основными факторами хозяйственной деятельности. </a:t>
            </a:r>
            <a:endParaRPr lang="ru-RU" dirty="0" smtClean="0"/>
          </a:p>
          <a:p>
            <a:r>
              <a:rPr lang="ru-RU" dirty="0" smtClean="0"/>
              <a:t>До </a:t>
            </a:r>
            <a:r>
              <a:rPr lang="ru-RU" dirty="0"/>
              <a:t>середины 20 века право частной собственности и свободного распоряжения рабочей силой обычно рассматривались как гражданские права.</a:t>
            </a:r>
          </a:p>
        </p:txBody>
      </p:sp>
    </p:spTree>
    <p:extLst>
      <p:ext uri="{BB962C8B-B14F-4D97-AF65-F5344CB8AC3E}">
        <p14:creationId xmlns:p14="http://schemas.microsoft.com/office/powerpoint/2010/main" val="4147670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Социальные 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000" dirty="0">
                <a:solidFill>
                  <a:prstClr val="black"/>
                </a:solidFill>
              </a:rPr>
              <a:t>Призваны обеспечить материальные условия и достойную жизнь каждому человеку. </a:t>
            </a:r>
          </a:p>
          <a:p>
            <a:pPr lvl="0"/>
            <a:r>
              <a:rPr lang="ru-RU" sz="3000" dirty="0">
                <a:solidFill>
                  <a:prstClr val="black"/>
                </a:solidFill>
              </a:rPr>
              <a:t>Требуют от государства и общества целого комплекса матер. благ. </a:t>
            </a:r>
          </a:p>
          <a:p>
            <a:pPr lvl="0"/>
            <a:r>
              <a:rPr lang="ru-RU" sz="3000" dirty="0">
                <a:solidFill>
                  <a:prstClr val="black"/>
                </a:solidFill>
              </a:rPr>
              <a:t>В узком смысле: гарантировать каждому человеку достойные условия существования, минимум соц. благ и услуг необходимых для поддержания оптимальной жизни (право на труд, охрану здоровья, образования и т. д.).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741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Культурные 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должны гарантировать духовное развитие человека, право на образование, доступ к культурным ценностям, свободу на культурные ценности и т. п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035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Экологические </a:t>
            </a:r>
            <a:r>
              <a:rPr lang="ru-RU" b="1" dirty="0">
                <a:solidFill>
                  <a:srgbClr val="C00000"/>
                </a:solidFill>
              </a:rPr>
              <a:t>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Права на </a:t>
            </a:r>
            <a:r>
              <a:rPr lang="ru-RU" dirty="0"/>
              <a:t>благоприятную окружающую среду, достоверную информацию о её состояние и на возмещение ущерба, причинённого человеку или его имуществу экологическими </a:t>
            </a:r>
            <a:r>
              <a:rPr lang="ru-RU" dirty="0" smtClean="0"/>
              <a:t>правонарушениями.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225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Гаранты прав и свобод человека и </a:t>
            </a:r>
            <a:r>
              <a:rPr lang="ru-RU" b="1" dirty="0" smtClean="0">
                <a:solidFill>
                  <a:srgbClr val="C00000"/>
                </a:solidFill>
              </a:rPr>
              <a:t>гражданина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Президент</a:t>
            </a:r>
          </a:p>
          <a:p>
            <a:endParaRPr lang="ru-RU" dirty="0"/>
          </a:p>
          <a:p>
            <a:r>
              <a:rPr lang="ru-RU" dirty="0"/>
              <a:t>Правительство</a:t>
            </a:r>
          </a:p>
          <a:p>
            <a:endParaRPr lang="ru-RU" dirty="0"/>
          </a:p>
          <a:p>
            <a:r>
              <a:rPr lang="ru-RU" dirty="0"/>
              <a:t>Уполномоченный по правам человека</a:t>
            </a:r>
          </a:p>
          <a:p>
            <a:endParaRPr lang="ru-RU" dirty="0"/>
          </a:p>
          <a:p>
            <a:r>
              <a:rPr lang="ru-RU" dirty="0"/>
              <a:t>Правосудие</a:t>
            </a:r>
          </a:p>
          <a:p>
            <a:endParaRPr lang="ru-RU" dirty="0"/>
          </a:p>
          <a:p>
            <a:r>
              <a:rPr lang="ru-RU" dirty="0"/>
              <a:t>Прокуратура</a:t>
            </a:r>
          </a:p>
          <a:p>
            <a:endParaRPr lang="ru-RU" dirty="0"/>
          </a:p>
          <a:p>
            <a:r>
              <a:rPr lang="ru-RU" dirty="0"/>
              <a:t>Адвокатура</a:t>
            </a:r>
          </a:p>
        </p:txBody>
      </p:sp>
    </p:spTree>
    <p:extLst>
      <p:ext uri="{BB962C8B-B14F-4D97-AF65-F5344CB8AC3E}">
        <p14:creationId xmlns:p14="http://schemas.microsoft.com/office/powerpoint/2010/main" val="1329584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Поколения прав </a:t>
            </a:r>
            <a:r>
              <a:rPr lang="ru-RU" b="1" dirty="0" smtClean="0">
                <a:solidFill>
                  <a:srgbClr val="C00000"/>
                </a:solidFill>
              </a:rPr>
              <a:t>человека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Первое поколение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Гражданские и политические права (неактивные, так как для их соблюдения государству не нужно предпринимать активные действия).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Второе поколение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Социальные и экономические права, закрепление которых в конституциях и законах наиболее развитых стран относится к началу ХХ века (мнимые, так как при их реализации приходится ущемлять права первого поколения: например, право граждан на отдых ограничивает свободу предпринимательства).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Третье поколение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Права народов: право народа на самоопределение вплоть до отделения и образования независимого государства, право на достойное существование и право на развитие народа.</a:t>
            </a:r>
          </a:p>
        </p:txBody>
      </p:sp>
    </p:spTree>
    <p:extLst>
      <p:ext uri="{BB962C8B-B14F-4D97-AF65-F5344CB8AC3E}">
        <p14:creationId xmlns:p14="http://schemas.microsoft.com/office/powerpoint/2010/main" val="2495626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Выводы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Права человека — это права, присущие самой природе человека, без которых он не может существовать как </a:t>
            </a:r>
            <a:r>
              <a:rPr lang="ru-RU" dirty="0" err="1"/>
              <a:t>биосоциодуховное</a:t>
            </a:r>
            <a:r>
              <a:rPr lang="ru-RU" dirty="0"/>
              <a:t> существо.</a:t>
            </a:r>
          </a:p>
          <a:p>
            <a:endParaRPr lang="ru-RU" dirty="0"/>
          </a:p>
          <a:p>
            <a:r>
              <a:rPr lang="ru-RU" dirty="0"/>
              <a:t>Права человека принадлежат ему от рождения, в силу законов природы, не зависят от признания их государством: нельзя передать, отобрать или ликвидировать, государство может лишь закрепить, гарантировать их или ограничить.</a:t>
            </a:r>
          </a:p>
          <a:p>
            <a:endParaRPr lang="ru-RU" dirty="0"/>
          </a:p>
          <a:p>
            <a:r>
              <a:rPr lang="ru-RU" dirty="0"/>
              <a:t>Права человека — это формально-определённая, юридически гарантированная мера возможного поведения человека в государственно — организованном 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1069081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План урока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1.Понятие и сущность прав человека.</a:t>
            </a:r>
          </a:p>
          <a:p>
            <a:pPr marL="0" indent="0">
              <a:buNone/>
            </a:pPr>
            <a:r>
              <a:rPr lang="ru-RU" dirty="0" smtClean="0"/>
              <a:t>2.Становление </a:t>
            </a:r>
            <a:r>
              <a:rPr lang="ru-RU" dirty="0"/>
              <a:t>и развитие идей о правах человека.</a:t>
            </a:r>
          </a:p>
          <a:p>
            <a:pPr marL="0" indent="0">
              <a:buNone/>
            </a:pPr>
            <a:r>
              <a:rPr lang="ru-RU" dirty="0" smtClean="0"/>
              <a:t>3.Структура </a:t>
            </a:r>
            <a:r>
              <a:rPr lang="ru-RU" dirty="0"/>
              <a:t>прав человека.</a:t>
            </a:r>
          </a:p>
          <a:p>
            <a:pPr marL="0" indent="0">
              <a:buNone/>
            </a:pPr>
            <a:r>
              <a:rPr lang="ru-RU" dirty="0" smtClean="0"/>
              <a:t>4.Поколения </a:t>
            </a:r>
            <a:r>
              <a:rPr lang="ru-RU" dirty="0"/>
              <a:t>прав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2333148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Права человека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Права человека – это определенные нормативно структурированные свойства и особенности бытия личности, которые выражают ее свободу и являются неотъемлемыми и необходимыми способами и условиями ее жизни, ее взаимоотношений с обществом, государством, другими индивидами.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660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Признаки прав человека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они </a:t>
            </a:r>
            <a:r>
              <a:rPr lang="ru-RU" dirty="0"/>
              <a:t>возникают и развиваются на основе природы человека с учетом </a:t>
            </a:r>
            <a:r>
              <a:rPr lang="ru-RU" dirty="0" smtClean="0"/>
              <a:t>  постоянно </a:t>
            </a:r>
            <a:r>
              <a:rPr lang="ru-RU" dirty="0"/>
              <a:t>изменяющихся условий жизни общества;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складываются </a:t>
            </a:r>
            <a:r>
              <a:rPr lang="ru-RU" dirty="0"/>
              <a:t>объективно и не зависят от государственного признания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принадлежат </a:t>
            </a:r>
            <a:r>
              <a:rPr lang="ru-RU" dirty="0"/>
              <a:t>индивиду от рождения;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имеют </a:t>
            </a:r>
            <a:r>
              <a:rPr lang="ru-RU" dirty="0"/>
              <a:t>неотчуждаемый, неотъемлемый характер (</a:t>
            </a:r>
            <a:r>
              <a:rPr lang="ru-RU" dirty="0" smtClean="0"/>
              <a:t>естественные);</a:t>
            </a:r>
            <a:endParaRPr lang="ru-RU" dirty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являются </a:t>
            </a:r>
            <a:r>
              <a:rPr lang="ru-RU" dirty="0"/>
              <a:t>непосредственно действующими;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признаются </a:t>
            </a:r>
            <a:r>
              <a:rPr lang="ru-RU" dirty="0"/>
              <a:t>высшей социальной ценностью;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выступают </a:t>
            </a:r>
            <a:r>
              <a:rPr lang="ru-RU" dirty="0"/>
              <a:t>необходимой частью права, определенной формой выражения его главного содержания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представляют </a:t>
            </a:r>
            <a:r>
              <a:rPr lang="ru-RU" dirty="0"/>
              <a:t>собой принципы  и нормы взаимоотношений между личностью и государством, обеспечивающие индивиду возможность действовать по своему усмотрению и получать определенные блага;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их </a:t>
            </a:r>
            <a:r>
              <a:rPr lang="ru-RU" dirty="0"/>
              <a:t>признание, соблюдение и защита является обязанностью государства.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834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70485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Становление и развитие идей о правах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Античные времена: «полисы» - государства особого типа, для которых были характерны первичные формы демократии - Афины, Рим.</a:t>
            </a:r>
          </a:p>
          <a:p>
            <a:r>
              <a:rPr lang="ru-RU" dirty="0" smtClean="0"/>
              <a:t>В </a:t>
            </a:r>
            <a:r>
              <a:rPr lang="ru-RU" dirty="0"/>
              <a:t>Древней Греции возникли идеи «естественного права»- Гераклит, </a:t>
            </a:r>
            <a:r>
              <a:rPr lang="ru-RU" dirty="0" err="1"/>
              <a:t>Демокрит</a:t>
            </a:r>
            <a:r>
              <a:rPr lang="ru-RU" dirty="0"/>
              <a:t>, Сократ, </a:t>
            </a:r>
            <a:r>
              <a:rPr lang="ru-RU" dirty="0" err="1"/>
              <a:t>Протогор</a:t>
            </a:r>
            <a:r>
              <a:rPr lang="ru-RU" dirty="0"/>
              <a:t>.</a:t>
            </a:r>
          </a:p>
          <a:p>
            <a:r>
              <a:rPr lang="ru-RU" dirty="0" smtClean="0"/>
              <a:t>Идеи </a:t>
            </a:r>
            <a:r>
              <a:rPr lang="ru-RU" dirty="0"/>
              <a:t>естественного права и прав человека были развиты в Древнем Риме - Сенека, Марк </a:t>
            </a:r>
            <a:r>
              <a:rPr lang="ru-RU" dirty="0" err="1"/>
              <a:t>Аврелий</a:t>
            </a:r>
            <a:r>
              <a:rPr lang="ru-RU" dirty="0"/>
              <a:t>, Цицерон, </a:t>
            </a:r>
            <a:r>
              <a:rPr lang="ru-RU" dirty="0" err="1"/>
              <a:t>Ульпиан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период Средневековья идеи свободы и равенства получили развитие в трудах религиозных мыслителей — Августин, Фома Аквинский и светских — </a:t>
            </a:r>
            <a:r>
              <a:rPr lang="ru-RU" dirty="0" err="1"/>
              <a:t>Марсилий</a:t>
            </a:r>
            <a:r>
              <a:rPr lang="ru-RU" dirty="0"/>
              <a:t> </a:t>
            </a:r>
            <a:r>
              <a:rPr lang="ru-RU" dirty="0" err="1"/>
              <a:t>Падуанский</a:t>
            </a:r>
            <a:r>
              <a:rPr lang="ru-RU" dirty="0"/>
              <a:t>, </a:t>
            </a:r>
            <a:r>
              <a:rPr lang="ru-RU" dirty="0" err="1"/>
              <a:t>Гери</a:t>
            </a:r>
            <a:r>
              <a:rPr lang="ru-RU" dirty="0"/>
              <a:t> </a:t>
            </a:r>
            <a:r>
              <a:rPr lang="ru-RU" dirty="0" err="1" smtClean="0"/>
              <a:t>Брэктон</a:t>
            </a:r>
            <a:r>
              <a:rPr lang="ru-RU" dirty="0" smtClean="0"/>
              <a:t>.</a:t>
            </a:r>
          </a:p>
          <a:p>
            <a:r>
              <a:rPr lang="ru-RU" dirty="0"/>
              <a:t>Во времена господства феодального общества в Англии был принят важнейший исторический документ «Великая хартия вольностей» (1215).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885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Становление и развитие идей о правах 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200" b="1" dirty="0" smtClean="0"/>
              <a:t>В </a:t>
            </a:r>
            <a:r>
              <a:rPr lang="ru-RU" sz="2200" b="1" dirty="0"/>
              <a:t>Новое время в Англии были приняты:</a:t>
            </a:r>
          </a:p>
          <a:p>
            <a:pPr marL="0" indent="0">
              <a:buNone/>
            </a:pPr>
            <a:r>
              <a:rPr lang="ru-RU" sz="2200" dirty="0" smtClean="0"/>
              <a:t>-    «</a:t>
            </a:r>
            <a:r>
              <a:rPr lang="ru-RU" sz="2200" dirty="0"/>
              <a:t>Хабеас корпус акт» (1679);</a:t>
            </a:r>
          </a:p>
          <a:p>
            <a:pPr>
              <a:buFontTx/>
              <a:buChar char="-"/>
            </a:pPr>
            <a:r>
              <a:rPr lang="ru-RU" sz="2200" dirty="0" smtClean="0"/>
              <a:t>«</a:t>
            </a:r>
            <a:r>
              <a:rPr lang="ru-RU" sz="2200" dirty="0"/>
              <a:t>Билль о правах» (1689); </a:t>
            </a:r>
            <a:endParaRPr lang="ru-RU" sz="2200" dirty="0" smtClean="0"/>
          </a:p>
          <a:p>
            <a:pPr>
              <a:buFontTx/>
              <a:buChar char="-"/>
            </a:pPr>
            <a:r>
              <a:rPr lang="ru-RU" sz="2200" dirty="0" smtClean="0"/>
              <a:t>«</a:t>
            </a:r>
            <a:r>
              <a:rPr lang="ru-RU" sz="2200" dirty="0"/>
              <a:t>Акт об устроении» (1701</a:t>
            </a:r>
            <a:r>
              <a:rPr lang="ru-RU" sz="2200" dirty="0" smtClean="0"/>
              <a:t>).</a:t>
            </a:r>
            <a:endParaRPr lang="ru-RU" sz="2200" dirty="0"/>
          </a:p>
          <a:p>
            <a:pPr marL="0" indent="0">
              <a:lnSpc>
                <a:spcPct val="150000"/>
              </a:lnSpc>
              <a:buNone/>
            </a:pPr>
            <a:r>
              <a:rPr lang="ru-RU" sz="2200" b="1" dirty="0" smtClean="0"/>
              <a:t>В </a:t>
            </a:r>
            <a:r>
              <a:rPr lang="ru-RU" sz="2200" b="1" dirty="0"/>
              <a:t>США </a:t>
            </a:r>
            <a:r>
              <a:rPr lang="ru-RU" sz="2200" dirty="0"/>
              <a:t>учения </a:t>
            </a:r>
            <a:r>
              <a:rPr lang="ru-RU" sz="2200" dirty="0" smtClean="0"/>
              <a:t>Т. </a:t>
            </a:r>
            <a:r>
              <a:rPr lang="ru-RU" sz="2200" dirty="0" err="1"/>
              <a:t>Пейна</a:t>
            </a:r>
            <a:r>
              <a:rPr lang="ru-RU" sz="2200" dirty="0"/>
              <a:t> и </a:t>
            </a:r>
            <a:r>
              <a:rPr lang="ru-RU" sz="2200" dirty="0" smtClean="0"/>
              <a:t>Т. </a:t>
            </a:r>
            <a:r>
              <a:rPr lang="ru-RU" sz="2200" dirty="0" err="1"/>
              <a:t>Джефферсона</a:t>
            </a:r>
            <a:r>
              <a:rPr lang="ru-RU" sz="2200" dirty="0"/>
              <a:t> воплотились </a:t>
            </a:r>
            <a:r>
              <a:rPr lang="ru-RU" sz="2200" dirty="0" smtClean="0"/>
              <a:t>в:</a:t>
            </a:r>
          </a:p>
          <a:p>
            <a:pPr marL="0" indent="0">
              <a:buNone/>
            </a:pPr>
            <a:r>
              <a:rPr lang="ru-RU" sz="2200" dirty="0" smtClean="0"/>
              <a:t>- «Декларация прав Вирджинии» (1776);</a:t>
            </a:r>
          </a:p>
          <a:p>
            <a:pPr marL="0" indent="0">
              <a:buNone/>
            </a:pPr>
            <a:r>
              <a:rPr lang="ru-RU" sz="2200" dirty="0" smtClean="0"/>
              <a:t>- </a:t>
            </a:r>
            <a:r>
              <a:rPr lang="ru-RU" sz="2200" dirty="0"/>
              <a:t>«Декларация независимости» (1776);</a:t>
            </a:r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r>
              <a:rPr lang="ru-RU" sz="2200" dirty="0"/>
              <a:t>Идеи естественных и неотчуждаемых прав были развиты в доктринах европейских мыслителей — Ж.-Ж. Руссо, </a:t>
            </a:r>
            <a:r>
              <a:rPr lang="ru-RU" sz="2200" dirty="0" err="1"/>
              <a:t>Г.Гроция</a:t>
            </a:r>
            <a:r>
              <a:rPr lang="ru-RU" sz="2200" dirty="0"/>
              <a:t>, </a:t>
            </a:r>
            <a:r>
              <a:rPr lang="ru-RU" sz="2200" dirty="0" err="1"/>
              <a:t>Дж.Локка</a:t>
            </a:r>
            <a:r>
              <a:rPr lang="ru-RU" sz="2200" dirty="0"/>
              <a:t>, </a:t>
            </a:r>
            <a:r>
              <a:rPr lang="ru-RU" sz="2200" dirty="0" err="1"/>
              <a:t>Ш.Монтескьё</a:t>
            </a:r>
            <a:r>
              <a:rPr lang="ru-RU" sz="2200" dirty="0"/>
              <a:t> и воплотились в значимом историческом правовом акте - «Декларация прав человека и гражданина» (1789).</a:t>
            </a:r>
          </a:p>
        </p:txBody>
      </p:sp>
    </p:spTree>
    <p:extLst>
      <p:ext uri="{BB962C8B-B14F-4D97-AF65-F5344CB8AC3E}">
        <p14:creationId xmlns:p14="http://schemas.microsoft.com/office/powerpoint/2010/main" val="2210616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Становление и развитие идей о правах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В ХХ веке </a:t>
            </a:r>
            <a:r>
              <a:rPr lang="ru-RU" dirty="0"/>
              <a:t>были приняты важнейшие международно-правовые акты по правам человека: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«Всеобщая декларация прав человека» (1948);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«Европейская конвенция о защите прав человека и основных свобод» (1950);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«Международный пакт о гражданских и политических правах» (1966);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«Международный пакт об экономических, социальных и культурных правах» (1966);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«Конвенция о правах ребенка» (1989).</a:t>
            </a:r>
          </a:p>
        </p:txBody>
      </p:sp>
    </p:spTree>
    <p:extLst>
      <p:ext uri="{BB962C8B-B14F-4D97-AF65-F5344CB8AC3E}">
        <p14:creationId xmlns:p14="http://schemas.microsoft.com/office/powerpoint/2010/main" val="422478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Классификация прав человека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961263"/>
              </p:ext>
            </p:extLst>
          </p:nvPr>
        </p:nvGraphicFramePr>
        <p:xfrm>
          <a:off x="457200" y="1600200"/>
          <a:ext cx="82296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672"/>
                <a:gridCol w="2523728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600" b="1" u="sng" dirty="0" smtClean="0"/>
                        <a:t>Гражданские</a:t>
                      </a:r>
                      <a:r>
                        <a:rPr lang="ru-RU" sz="2600" b="1" dirty="0" smtClean="0"/>
                        <a:t> 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ru-RU" sz="2600" b="1" dirty="0" smtClean="0"/>
                        <a:t>Личные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ru-RU" sz="2600" b="1" dirty="0" smtClean="0"/>
                        <a:t>Процессуальные 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b="1" u="sng" dirty="0" smtClean="0"/>
                        <a:t>Политические</a:t>
                      </a:r>
                      <a:r>
                        <a:rPr lang="ru-RU" sz="2600" b="1" dirty="0" smtClean="0"/>
                        <a:t> </a:t>
                      </a:r>
                      <a:endParaRPr lang="ru-RU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b="1" u="sng" dirty="0" smtClean="0"/>
                        <a:t>Социальные</a:t>
                      </a:r>
                      <a:r>
                        <a:rPr lang="ru-RU" sz="2600" b="1" dirty="0" smtClean="0"/>
                        <a:t>,</a:t>
                      </a:r>
                      <a:r>
                        <a:rPr lang="ru-RU" sz="2600" b="1" baseline="0" dirty="0" smtClean="0"/>
                        <a:t> </a:t>
                      </a:r>
                      <a:r>
                        <a:rPr lang="ru-RU" sz="2600" b="1" u="sng" baseline="0" dirty="0" smtClean="0"/>
                        <a:t>экономические</a:t>
                      </a:r>
                      <a:r>
                        <a:rPr lang="ru-RU" sz="2600" b="1" baseline="0" dirty="0" smtClean="0"/>
                        <a:t>, </a:t>
                      </a:r>
                      <a:r>
                        <a:rPr lang="ru-RU" sz="2600" b="1" u="sng" baseline="0" dirty="0" smtClean="0"/>
                        <a:t>культурные</a:t>
                      </a:r>
                      <a:endParaRPr lang="ru-RU" sz="2600" b="1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766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t-4.ru/wp-content/uploads/2018/12/1519906645_pravo-i-urovni-zakonodatelstva-prava-chelove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763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984</Words>
  <Application>Microsoft Office PowerPoint</Application>
  <PresentationFormat>Экран (4:3)</PresentationFormat>
  <Paragraphs>104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Права человека: понятие, сущность, структура </vt:lpstr>
      <vt:lpstr>План урока</vt:lpstr>
      <vt:lpstr>Права человека </vt:lpstr>
      <vt:lpstr>Признаки прав человека</vt:lpstr>
      <vt:lpstr>Становление и развитие идей о правах человека</vt:lpstr>
      <vt:lpstr>Становление и развитие идей о правах человека</vt:lpstr>
      <vt:lpstr>Становление и развитие идей о правах человека</vt:lpstr>
      <vt:lpstr>Классификация прав человека</vt:lpstr>
      <vt:lpstr>Презентация PowerPoint</vt:lpstr>
      <vt:lpstr>Гражданские права</vt:lpstr>
      <vt:lpstr>Политичские права</vt:lpstr>
      <vt:lpstr>Экономические, социальные, культурные права</vt:lpstr>
      <vt:lpstr>Экономические права</vt:lpstr>
      <vt:lpstr>Социальные права</vt:lpstr>
      <vt:lpstr>Культурные права</vt:lpstr>
      <vt:lpstr>Экологические права</vt:lpstr>
      <vt:lpstr>Гаранты прав и свобод человека и гражданина</vt:lpstr>
      <vt:lpstr>Поколения прав человека</vt:lpstr>
      <vt:lpstr>Выводы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культура в первой половине XVIII в.</dc:title>
  <dc:creator>Helen</dc:creator>
  <cp:lastModifiedBy>Helen</cp:lastModifiedBy>
  <cp:revision>22</cp:revision>
  <dcterms:created xsi:type="dcterms:W3CDTF">2019-09-25T18:12:37Z</dcterms:created>
  <dcterms:modified xsi:type="dcterms:W3CDTF">2022-03-08T22:16:09Z</dcterms:modified>
</cp:coreProperties>
</file>