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/>
  <p:notesSz cx="9144000" cy="6858000"/>
  <p:embeddedFontLst>
    <p:embeddedFont>
      <p:font typeface="TQRCIW+TimesNewRomanPS-BoldMT"/>
      <p:regular r:id="rId29"/>
    </p:embeddedFont>
    <p:embeddedFont>
      <p:font typeface="FOLWUK+TrebuchetMS"/>
      <p:regular r:id="rId30"/>
    </p:embeddedFont>
    <p:embeddedFont>
      <p:font typeface="ADTGRT+TimesNewRomanPS-BoldItalicMT"/>
      <p:regular r:id="rId31"/>
    </p:embeddedFont>
    <p:embeddedFont>
      <p:font typeface="SDUJQS+TimesNewRomanPSMT"/>
      <p:regular r:id="rId32"/>
    </p:embeddedFont>
    <p:embeddedFont>
      <p:font typeface="CHDLAB+TrebuchetMS-Bold"/>
      <p:regular r:id="rId33"/>
    </p:embeddedFont>
    <p:embeddedFont>
      <p:font typeface="TTFIJE+ComicSansMS-Bold"/>
      <p:regular r:id="rId34"/>
    </p:embeddedFont>
  </p:embeddedFontLst>
  <p:custDataLst>
    <p:tags r:id="rId28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tags" Target="tags/tag1.xml" /><Relationship Id="rId29" Type="http://schemas.openxmlformats.org/officeDocument/2006/relationships/font" Target="fonts/font1.fntdata" /><Relationship Id="rId3" Type="http://schemas.openxmlformats.org/officeDocument/2006/relationships/slide" Target="slides/slide2.xml" /><Relationship Id="rId30" Type="http://schemas.openxmlformats.org/officeDocument/2006/relationships/font" Target="fonts/font2.fntdata" /><Relationship Id="rId31" Type="http://schemas.openxmlformats.org/officeDocument/2006/relationships/font" Target="fonts/font3.fntdata" /><Relationship Id="rId32" Type="http://schemas.openxmlformats.org/officeDocument/2006/relationships/font" Target="fonts/font4.fntdata" /><Relationship Id="rId33" Type="http://schemas.openxmlformats.org/officeDocument/2006/relationships/font" Target="fonts/font5.fntdata" /><Relationship Id="rId34" Type="http://schemas.openxmlformats.org/officeDocument/2006/relationships/font" Target="fonts/font6.fntdata" /><Relationship Id="rId35" Type="http://schemas.openxmlformats.org/officeDocument/2006/relationships/presProps" Target="presProps.xml" /><Relationship Id="rId36" Type="http://schemas.openxmlformats.org/officeDocument/2006/relationships/viewProps" Target="viewProps.xml" /><Relationship Id="rId37" Type="http://schemas.openxmlformats.org/officeDocument/2006/relationships/theme" Target="theme/theme1.xml" /><Relationship Id="rId38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39746" y="680384"/>
            <a:ext cx="8777108" cy="25662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626"/>
              </a:lnSpc>
              <a:spcBef>
                <a:spcPct val="0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Наш урок мы начинаем,</a:t>
            </a:r>
          </a:p>
          <a:p>
            <a:pPr marL="567456" marR="0">
              <a:lnSpc>
                <a:spcPts val="5626"/>
              </a:lnSpc>
              <a:spcBef>
                <a:spcPts val="853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Я удачи всем желаю!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05549" y="6170491"/>
            <a:ext cx="231390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1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31612" y="532744"/>
            <a:ext cx="1941041" cy="13306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5318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ЗАЛ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«Одежда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01229" y="962181"/>
            <a:ext cx="1242863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ЗАЛ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22496" y="1386184"/>
            <a:ext cx="2754163" cy="13306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первобытных</a:t>
            </a:r>
          </a:p>
          <a:p>
            <a:pPr marL="524085" marR="0">
              <a:lnSpc>
                <a:spcPts val="2917"/>
              </a:lnSpc>
              <a:spcBef>
                <a:spcPts val="492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людей»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78073" y="1388901"/>
            <a:ext cx="3104388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«Тайна тканей»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577022" y="3120393"/>
            <a:ext cx="2172369" cy="1162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51"/>
              </a:lnSpc>
              <a:spcBef>
                <a:spcPct val="0"/>
              </a:spcBef>
              <a:spcAft>
                <a:spcPct val="0"/>
              </a:spcAft>
            </a:pPr>
            <a:r>
              <a:rPr sz="3600" b="1">
                <a:solidFill>
                  <a:srgbClr val="FFFFFF"/>
                </a:solidFill>
                <a:latin typeface="CHDLAB+TrebuchetMS-Bold"/>
                <a:cs typeface="CHDLAB+TrebuchetMS-Bold"/>
              </a:rPr>
              <a:t>МУЗЕЙ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503746" y="4755692"/>
            <a:ext cx="1242863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ЗАЛ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346186" y="4755692"/>
            <a:ext cx="1242863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ЗАЛ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40146" y="5182412"/>
            <a:ext cx="2376423" cy="13306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«Одежда из</a:t>
            </a:r>
          </a:p>
          <a:p>
            <a:pPr marL="34627" marR="0">
              <a:lnSpc>
                <a:spcPts val="2917"/>
              </a:lnSpc>
              <a:spcBef>
                <a:spcPts val="492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прошлого»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35433" y="5182412"/>
            <a:ext cx="2873449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«Современная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52859" y="5609133"/>
            <a:ext cx="1842244" cy="903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17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FFFFFF"/>
                </a:solidFill>
                <a:latin typeface="TQRCIW+TimesNewRomanPS-BoldMT"/>
                <a:cs typeface="TQRCIW+TimesNewRomanPS-BoldMT"/>
              </a:rPr>
              <a:t>одежда»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10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11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1901" y="377736"/>
            <a:ext cx="7128038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Ткань под микроскопом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228152" y="6062555"/>
            <a:ext cx="3031900" cy="7747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solidFill>
                  <a:srgbClr val="000000"/>
                </a:solidFill>
                <a:latin typeface="CHDLAB+TrebuchetMS-Bold"/>
                <a:cs typeface="CHDLAB+TrebuchetMS-Bold"/>
              </a:rPr>
              <a:t>Ткацкая фабрика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21013" y="6236845"/>
            <a:ext cx="776882" cy="7747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solidFill>
                  <a:srgbClr val="FF0000"/>
                </a:solidFill>
                <a:latin typeface="FOLWUK+TrebuchetMS"/>
                <a:cs typeface="FOLWUK+TrebuchetMS"/>
              </a:rPr>
              <a:t>14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870153" y="796380"/>
            <a:ext cx="2633836" cy="209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4962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Лён,</a:t>
            </a:r>
          </a:p>
          <a:p>
            <a:pPr marL="0" marR="0">
              <a:lnSpc>
                <a:spcPts val="4584"/>
              </a:lnSpc>
              <a:spcBef>
                <a:spcPts val="695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хлопок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24790" y="4690485"/>
            <a:ext cx="3458666" cy="209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9525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Шерсть</a:t>
            </a:r>
          </a:p>
          <a:p>
            <a:pPr marL="0" marR="0">
              <a:lnSpc>
                <a:spcPts val="4584"/>
              </a:lnSpc>
              <a:spcBef>
                <a:spcPts val="695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животных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28571" y="558838"/>
            <a:ext cx="5781917" cy="1318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568" marR="0">
              <a:lnSpc>
                <a:spcPts val="2188"/>
              </a:lnSpc>
              <a:spcBef>
                <a:spcPct val="0"/>
              </a:spcBef>
              <a:spcAft>
                <a:spcPct val="0"/>
              </a:spcAft>
            </a:pPr>
            <a:r>
              <a:rPr sz="2100" b="1">
                <a:solidFill>
                  <a:srgbClr val="000000"/>
                </a:solidFill>
                <a:latin typeface="TTFIJE+ComicSansMS-Bold"/>
                <a:cs typeface="TTFIJE+ComicSansMS-Bold"/>
              </a:rPr>
              <a:t>В древние</a:t>
            </a:r>
            <a:r>
              <a:rPr sz="2100" b="1" spc="25">
                <a:solidFill>
                  <a:srgbClr val="000000"/>
                </a:solidFill>
                <a:latin typeface="TTFIJE+ComicSansMS-Bold"/>
                <a:cs typeface="TTFIJE+ComicSansMS-Bold"/>
              </a:rPr>
              <a:t> </a:t>
            </a:r>
            <a:r>
              <a:rPr sz="2100" b="1">
                <a:solidFill>
                  <a:srgbClr val="000000"/>
                </a:solidFill>
                <a:latin typeface="TTFIJE+ComicSansMS-Bold"/>
                <a:cs typeface="TTFIJE+ComicSansMS-Bold"/>
              </a:rPr>
              <a:t>времена нить скручивали</a:t>
            </a:r>
          </a:p>
          <a:p>
            <a:pPr marL="0" marR="0">
              <a:lnSpc>
                <a:spcPts val="2188"/>
              </a:lnSpc>
              <a:spcBef>
                <a:spcPts val="331"/>
              </a:spcBef>
              <a:spcAft>
                <a:spcPct val="0"/>
              </a:spcAft>
            </a:pPr>
            <a:r>
              <a:rPr sz="2100" b="1">
                <a:solidFill>
                  <a:srgbClr val="000000"/>
                </a:solidFill>
                <a:latin typeface="TTFIJE+ComicSansMS-Bold"/>
                <a:cs typeface="TTFIJE+ComicSansMS-Bold"/>
              </a:rPr>
              <a:t>пальцами . Позже появились прялки</a:t>
            </a:r>
          </a:p>
          <a:p>
            <a:pPr marL="1739899" marR="0">
              <a:lnSpc>
                <a:spcPts val="2188"/>
              </a:lnSpc>
              <a:spcBef>
                <a:spcPts val="331"/>
              </a:spcBef>
              <a:spcAft>
                <a:spcPct val="0"/>
              </a:spcAft>
            </a:pPr>
            <a:r>
              <a:rPr sz="2100" b="1">
                <a:solidFill>
                  <a:srgbClr val="000000"/>
                </a:solidFill>
                <a:latin typeface="TTFIJE+ComicSansMS-Bold"/>
                <a:cs typeface="TTFIJE+ComicSansMS-Bold"/>
              </a:rPr>
              <a:t>и веретено.</a:t>
            </a: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17</a:t>
            </a: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14883" y="305728"/>
            <a:ext cx="7539761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Правила работы в группе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4968" y="1068200"/>
            <a:ext cx="8802759" cy="33567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751"/>
              </a:lnSpc>
              <a:spcBef>
                <a:spcPct val="0"/>
              </a:spcBef>
              <a:spcAft>
                <a:spcPct val="0"/>
              </a:spcAft>
            </a:pP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1. Уважай</a:t>
            </a:r>
            <a:r>
              <a:rPr sz="3600" b="1" spc="-287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 </a:t>
            </a: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своего товарища.</a:t>
            </a:r>
          </a:p>
          <a:p>
            <a:pPr marL="0" marR="0">
              <a:lnSpc>
                <a:spcPts val="3751"/>
              </a:lnSpc>
              <a:spcBef>
                <a:spcPts val="518"/>
              </a:spcBef>
              <a:spcAft>
                <a:spcPct val="0"/>
              </a:spcAft>
            </a:pP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2. Умей</a:t>
            </a:r>
            <a:r>
              <a:rPr sz="3600" b="1" spc="-290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 </a:t>
            </a: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каждого выслушать.</a:t>
            </a:r>
          </a:p>
          <a:p>
            <a:pPr marL="0" marR="0">
              <a:lnSpc>
                <a:spcPts val="3751"/>
              </a:lnSpc>
              <a:spcBef>
                <a:spcPts val="518"/>
              </a:spcBef>
              <a:spcAft>
                <a:spcPct val="0"/>
              </a:spcAft>
            </a:pP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3.</a:t>
            </a:r>
            <a:r>
              <a:rPr sz="3600" b="1" spc="900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 </a:t>
            </a: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Не согласен – предлагай!</a:t>
            </a:r>
          </a:p>
          <a:p>
            <a:pPr marL="0" marR="0">
              <a:lnSpc>
                <a:spcPts val="3751"/>
              </a:lnSpc>
              <a:spcBef>
                <a:spcPts val="518"/>
              </a:spcBef>
              <a:spcAft>
                <a:spcPct val="0"/>
              </a:spcAft>
            </a:pP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4ю. Говори</a:t>
            </a:r>
            <a:r>
              <a:rPr sz="3600" b="1" spc="-428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 </a:t>
            </a: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спокойно ясно, только по</a:t>
            </a:r>
          </a:p>
          <a:p>
            <a:pPr marL="0" marR="0">
              <a:lnSpc>
                <a:spcPts val="3751"/>
              </a:lnSpc>
              <a:spcBef>
                <a:spcPts val="518"/>
              </a:spcBef>
              <a:spcAft>
                <a:spcPct val="0"/>
              </a:spcAft>
            </a:pPr>
            <a:r>
              <a:rPr sz="36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делу.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05549" y="6170491"/>
            <a:ext cx="231390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2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624074" y="497551"/>
            <a:ext cx="6116066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Современная одежда</a:t>
            </a:r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24</a:t>
            </a:r>
          </a:p>
        </p:txBody>
      </p: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31316" y="478087"/>
            <a:ext cx="7666580" cy="2496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8151" marR="0">
              <a:lnSpc>
                <a:spcPts val="3334"/>
              </a:lnSpc>
              <a:spcBef>
                <a:spcPct val="0"/>
              </a:spcBef>
              <a:spcAft>
                <a:spcPct val="0"/>
              </a:spcAft>
            </a:pPr>
            <a:r>
              <a:rPr sz="3200" b="1">
                <a:solidFill>
                  <a:srgbClr val="FF0000"/>
                </a:solidFill>
                <a:latin typeface="TQRCIW+TimesNewRomanPS-BoldMT"/>
                <a:cs typeface="TQRCIW+TimesNewRomanPS-BoldMT"/>
              </a:rPr>
              <a:t>Национальная одежда </a:t>
            </a:r>
            <a:r>
              <a:rPr sz="32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– это</a:t>
            </a:r>
          </a:p>
          <a:p>
            <a:pPr marL="53280" marR="0">
              <a:lnSpc>
                <a:spcPts val="3334"/>
              </a:lnSpc>
              <a:spcBef>
                <a:spcPts val="555"/>
              </a:spcBef>
              <a:spcAft>
                <a:spcPct val="0"/>
              </a:spcAft>
            </a:pPr>
            <a:r>
              <a:rPr sz="32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культурное, историческое наследие</a:t>
            </a:r>
          </a:p>
          <a:p>
            <a:pPr marL="0" marR="0">
              <a:lnSpc>
                <a:spcPts val="3334"/>
              </a:lnSpc>
              <a:spcBef>
                <a:spcPts val="505"/>
              </a:spcBef>
              <a:spcAft>
                <a:spcPct val="0"/>
              </a:spcAft>
            </a:pPr>
            <a:r>
              <a:rPr sz="32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каждого народа, которое передаётся</a:t>
            </a:r>
          </a:p>
          <a:p>
            <a:pPr marL="910034" marR="0">
              <a:lnSpc>
                <a:spcPts val="3334"/>
              </a:lnSpc>
              <a:spcBef>
                <a:spcPts val="555"/>
              </a:spcBef>
              <a:spcAft>
                <a:spcPct val="0"/>
              </a:spcAft>
            </a:pPr>
            <a:r>
              <a:rPr sz="32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из поколения в поколение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25</a:t>
            </a:r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939987" y="497551"/>
            <a:ext cx="5465064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Русская пословица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69100" y="1495738"/>
            <a:ext cx="8229771" cy="25662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626"/>
              </a:lnSpc>
              <a:spcBef>
                <a:spcPct val="0"/>
              </a:spcBef>
              <a:spcAft>
                <a:spcPct val="0"/>
              </a:spcAft>
            </a:pPr>
            <a:r>
              <a:rPr sz="5400" b="1">
                <a:solidFill>
                  <a:srgbClr val="7030A0"/>
                </a:solidFill>
                <a:latin typeface="TQRCIW+TimesNewRomanPS-BoldMT"/>
                <a:cs typeface="TQRCIW+TimesNewRomanPS-BoldMT"/>
              </a:rPr>
              <a:t>«Встречают по одёжке,</a:t>
            </a:r>
          </a:p>
          <a:p>
            <a:pPr marL="266525" marR="0">
              <a:lnSpc>
                <a:spcPts val="5626"/>
              </a:lnSpc>
              <a:spcBef>
                <a:spcPts val="853"/>
              </a:spcBef>
              <a:spcAft>
                <a:spcPct val="0"/>
              </a:spcAft>
            </a:pPr>
            <a:r>
              <a:rPr sz="5400" b="1">
                <a:solidFill>
                  <a:srgbClr val="7030A0"/>
                </a:solidFill>
                <a:latin typeface="TQRCIW+TimesNewRomanPS-BoldMT"/>
                <a:cs typeface="TQRCIW+TimesNewRomanPS-BoldMT"/>
              </a:rPr>
              <a:t>а провожают по уму»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45224" y="6170491"/>
            <a:ext cx="291331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26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77435" y="321948"/>
            <a:ext cx="5048864" cy="174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626"/>
              </a:lnSpc>
              <a:spcBef>
                <a:spcPct val="0"/>
              </a:spcBef>
              <a:spcAft>
                <a:spcPct val="0"/>
              </a:spcAft>
            </a:pPr>
            <a:r>
              <a:rPr sz="5400" b="1">
                <a:solidFill>
                  <a:srgbClr val="BC356F"/>
                </a:solidFill>
                <a:latin typeface="TQRCIW+TimesNewRomanPS-BoldMT"/>
                <a:cs typeface="TQRCIW+TimesNewRomanPS-BoldMT"/>
              </a:rPr>
              <a:t>Девиз урока: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5066" y="1431921"/>
            <a:ext cx="8106583" cy="42121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626"/>
              </a:lnSpc>
              <a:spcBef>
                <a:spcPct val="0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Окружающий нас мир</a:t>
            </a:r>
          </a:p>
          <a:p>
            <a:pPr marL="104607" marR="0">
              <a:lnSpc>
                <a:spcPts val="5626"/>
              </a:lnSpc>
              <a:spcBef>
                <a:spcPts val="853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Интересно познавать.</a:t>
            </a:r>
          </a:p>
          <a:p>
            <a:pPr marL="288422" marR="0">
              <a:lnSpc>
                <a:spcPts val="5626"/>
              </a:lnSpc>
              <a:spcBef>
                <a:spcPts val="853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Его тайны и загадки</a:t>
            </a:r>
          </a:p>
          <a:p>
            <a:pPr marL="15633" marR="0">
              <a:lnSpc>
                <a:spcPts val="5626"/>
              </a:lnSpc>
              <a:spcBef>
                <a:spcPts val="853"/>
              </a:spcBef>
              <a:spcAft>
                <a:spcPct val="0"/>
              </a:spcAft>
            </a:pPr>
            <a:r>
              <a:rPr sz="5400" b="1">
                <a:solidFill>
                  <a:srgbClr val="7C240F"/>
                </a:solidFill>
                <a:latin typeface="TQRCIW+TimesNewRomanPS-BoldMT"/>
                <a:cs typeface="TQRCIW+TimesNewRomanPS-BoldMT"/>
              </a:rPr>
              <a:t>Мы готовы разгадать!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805549" y="6170491"/>
            <a:ext cx="231390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3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23341" y="117088"/>
            <a:ext cx="3365093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1-я группа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64346" y="653930"/>
            <a:ext cx="3885864" cy="12677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Рукава длинней чем руки,</a:t>
            </a:r>
          </a:p>
          <a:p>
            <a:pPr marL="0" marR="0">
              <a:lnSpc>
                <a:spcPts val="2500"/>
              </a:lnSpc>
              <a:spcBef>
                <a:spcPts val="138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Значит, вы надели…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378746" y="1639857"/>
            <a:ext cx="3803065" cy="1166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Носит зимой и портной и</a:t>
            </a:r>
          </a:p>
          <a:p>
            <a:pPr marL="0" marR="0">
              <a:lnSpc>
                <a:spcPts val="2500"/>
              </a:lnSpc>
              <a:spcBef>
                <a:spcPts val="58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кондитер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363506" y="2524184"/>
            <a:ext cx="4182645" cy="7747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Теплый, уютный,</a:t>
            </a:r>
            <a:r>
              <a:rPr sz="2400" spc="-108">
                <a:solidFill>
                  <a:srgbClr val="000000"/>
                </a:solidFill>
                <a:latin typeface="SDUJQS+TimesNewRomanPSMT"/>
                <a:cs typeface="SDUJQS+TimesNewRomanPSMT"/>
              </a:rPr>
              <a:t> </a:t>
            </a: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вязаный...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464346" y="3017146"/>
            <a:ext cx="5524253" cy="32190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Оранжевые</a:t>
            </a:r>
            <a:r>
              <a:rPr sz="2400" spc="-13">
                <a:solidFill>
                  <a:srgbClr val="000000"/>
                </a:solidFill>
                <a:latin typeface="SDUJQS+TimesNewRomanPSMT"/>
                <a:cs typeface="SDUJQS+TimesNewRomanPSMT"/>
              </a:rPr>
              <a:t> </a:t>
            </a: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волки</a:t>
            </a:r>
          </a:p>
          <a:p>
            <a:pPr marL="0" marR="0">
              <a:lnSpc>
                <a:spcPts val="2500"/>
              </a:lnSpc>
              <a:spcBef>
                <a:spcPts val="138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У Толи </a:t>
            </a:r>
            <a:r>
              <a:rPr sz="2400" spc="-41">
                <a:solidFill>
                  <a:srgbClr val="000000"/>
                </a:solidFill>
                <a:latin typeface="SDUJQS+TimesNewRomanPSMT"/>
                <a:cs typeface="SDUJQS+TimesNewRomanPSMT"/>
              </a:rPr>
              <a:t>на...</a:t>
            </a:r>
          </a:p>
          <a:p>
            <a:pPr marL="899159" marR="0">
              <a:lnSpc>
                <a:spcPts val="2500"/>
              </a:lnSpc>
              <a:spcBef>
                <a:spcPts val="138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После бани каждый будет рад</a:t>
            </a:r>
          </a:p>
          <a:p>
            <a:pPr marL="899159" marR="0">
              <a:lnSpc>
                <a:spcPts val="2500"/>
              </a:lnSpc>
              <a:spcBef>
                <a:spcPts val="133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Завернуться в махровый...</a:t>
            </a:r>
          </a:p>
          <a:p>
            <a:pPr marL="0" marR="0">
              <a:lnSpc>
                <a:spcPts val="2500"/>
              </a:lnSpc>
              <a:spcBef>
                <a:spcPts val="1380"/>
              </a:spcBef>
              <a:spcAft>
                <a:spcPct val="0"/>
              </a:spcAft>
            </a:pP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Купила</a:t>
            </a:r>
            <a:r>
              <a:rPr sz="2400" spc="-172">
                <a:solidFill>
                  <a:srgbClr val="000000"/>
                </a:solidFill>
                <a:latin typeface="SDUJQS+TimesNewRomanPSMT"/>
                <a:cs typeface="SDUJQS+TimesNewRomanPSMT"/>
              </a:rPr>
              <a:t> </a:t>
            </a:r>
            <a:r>
              <a:rPr sz="2400">
                <a:solidFill>
                  <a:srgbClr val="000000"/>
                </a:solidFill>
                <a:latin typeface="SDUJQS+TimesNewRomanPSMT"/>
                <a:cs typeface="SDUJQS+TimesNewRomanPSMT"/>
              </a:rPr>
              <a:t>мама Любочке</a:t>
            </a:r>
          </a:p>
          <a:p>
            <a:pPr marL="0" marR="0">
              <a:lnSpc>
                <a:spcPts val="2500"/>
              </a:lnSpc>
              <a:spcBef>
                <a:spcPts val="1218"/>
              </a:spcBef>
              <a:spcAft>
                <a:spcPct val="0"/>
              </a:spcAft>
            </a:pPr>
            <a:r>
              <a:rPr sz="2400" spc="-16">
                <a:solidFill>
                  <a:srgbClr val="000000"/>
                </a:solidFill>
                <a:latin typeface="SDUJQS+TimesNewRomanPSMT"/>
                <a:cs typeface="SDUJQS+TimesNewRomanPSMT"/>
              </a:rPr>
              <a:t>Коротенькую…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805549" y="6170491"/>
            <a:ext cx="231390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4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95447" y="151942"/>
            <a:ext cx="3365093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2-я группа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858752" y="140255"/>
            <a:ext cx="3365093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3-я группа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858752" y="140255"/>
            <a:ext cx="3365093" cy="142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584"/>
              </a:lnSpc>
              <a:spcBef>
                <a:spcPct val="0"/>
              </a:spcBef>
              <a:spcAft>
                <a:spcPct val="0"/>
              </a:spcAft>
            </a:pPr>
            <a:r>
              <a:rPr sz="44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4-я группа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81968" y="341413"/>
            <a:ext cx="7249139" cy="40750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1453" marR="0">
              <a:lnSpc>
                <a:spcPts val="6877"/>
              </a:lnSpc>
              <a:spcBef>
                <a:spcPct val="0"/>
              </a:spcBef>
              <a:spcAft>
                <a:spcPct val="0"/>
              </a:spcAft>
            </a:pPr>
            <a:r>
              <a:rPr sz="6600" b="1">
                <a:solidFill>
                  <a:srgbClr val="BC356F"/>
                </a:solidFill>
                <a:latin typeface="ADTGRT+TimesNewRomanPS-BoldItalicMT"/>
                <a:cs typeface="ADTGRT+TimesNewRomanPS-BoldItalicMT"/>
              </a:rPr>
              <a:t>ОДЕЖДА-</a:t>
            </a:r>
          </a:p>
          <a:p>
            <a:pPr marL="0" marR="0">
              <a:lnSpc>
                <a:spcPts val="5001"/>
              </a:lnSpc>
              <a:spcBef>
                <a:spcPts val="812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TQRCIW+TimesNewRomanPS-BoldMT"/>
                <a:cs typeface="TQRCIW+TimesNewRomanPS-BoldMT"/>
              </a:rPr>
              <a:t>совокупность (группа)</a:t>
            </a:r>
          </a:p>
          <a:p>
            <a:pPr marL="288279" marR="0">
              <a:lnSpc>
                <a:spcPts val="5001"/>
              </a:lnSpc>
              <a:spcBef>
                <a:spcPts val="758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TQRCIW+TimesNewRomanPS-BoldMT"/>
                <a:cs typeface="TQRCIW+TimesNewRomanPS-BoldMT"/>
              </a:rPr>
              <a:t>предметов, которые</a:t>
            </a:r>
          </a:p>
          <a:p>
            <a:pPr marL="739278" marR="0">
              <a:lnSpc>
                <a:spcPts val="5001"/>
              </a:lnSpc>
              <a:spcBef>
                <a:spcPts val="708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TQRCIW+TimesNewRomanPS-BoldMT"/>
                <a:cs typeface="TQRCIW+TimesNewRomanPS-BoldMT"/>
              </a:rPr>
              <a:t>покрывают</a:t>
            </a:r>
            <a:r>
              <a:rPr sz="4800" b="1" spc="-58">
                <a:solidFill>
                  <a:srgbClr val="002060"/>
                </a:solidFill>
                <a:latin typeface="TQRCIW+TimesNewRomanPS-BoldMT"/>
                <a:cs typeface="TQRCIW+TimesNewRomanPS-BoldMT"/>
              </a:rPr>
              <a:t> </a:t>
            </a:r>
            <a:r>
              <a:rPr sz="4800" b="1">
                <a:solidFill>
                  <a:srgbClr val="002060"/>
                </a:solidFill>
                <a:latin typeface="TQRCIW+TimesNewRomanPS-BoldMT"/>
                <a:cs typeface="TQRCIW+TimesNewRomanPS-BoldMT"/>
              </a:rPr>
              <a:t>тело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05549" y="6170491"/>
            <a:ext cx="231390" cy="2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37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EB3D9F"/>
                </a:solidFill>
                <a:latin typeface="FOLWUK+TrebuchetMS"/>
                <a:cs typeface="FOLWUK+TrebuchetMS"/>
              </a:rPr>
              <a:t>8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7976" y="123577"/>
            <a:ext cx="10250026" cy="22811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001"/>
              </a:lnSpc>
              <a:spcBef>
                <a:spcPct val="0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ADTGRT+TimesNewRomanPS-BoldItalicMT"/>
                <a:cs typeface="ADTGRT+TimesNewRomanPS-BoldItalicMT"/>
              </a:rPr>
              <a:t>Музей</a:t>
            </a:r>
            <a:r>
              <a:rPr sz="4800" b="1" spc="-60">
                <a:solidFill>
                  <a:srgbClr val="002060"/>
                </a:solidFill>
                <a:latin typeface="ADTGRT+TimesNewRomanPS-BoldItalicMT"/>
                <a:cs typeface="ADTGRT+TimesNewRomanPS-BoldItalicMT"/>
              </a:rPr>
              <a:t> </a:t>
            </a:r>
            <a:r>
              <a:rPr sz="4800" b="1">
                <a:solidFill>
                  <a:srgbClr val="002060"/>
                </a:solidFill>
                <a:latin typeface="ADTGRT+TimesNewRomanPS-BoldItalicMT"/>
                <a:cs typeface="ADTGRT+TimesNewRomanPS-BoldItalicMT"/>
              </a:rPr>
              <a:t>декоративно-прикладного</a:t>
            </a:r>
          </a:p>
          <a:p>
            <a:pPr marL="1377155" marR="0">
              <a:lnSpc>
                <a:spcPts val="5001"/>
              </a:lnSpc>
              <a:spcBef>
                <a:spcPts val="758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ADTGRT+TimesNewRomanPS-BoldItalicMT"/>
                <a:cs typeface="ADTGRT+TimesNewRomanPS-BoldItalicMT"/>
              </a:rPr>
              <a:t>и народного искусства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73100" y="5552346"/>
            <a:ext cx="3446551" cy="15495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001"/>
              </a:lnSpc>
              <a:spcBef>
                <a:spcPct val="0"/>
              </a:spcBef>
              <a:spcAft>
                <a:spcPct val="0"/>
              </a:spcAft>
            </a:pPr>
            <a:r>
              <a:rPr sz="4800" b="1">
                <a:solidFill>
                  <a:srgbClr val="002060"/>
                </a:solidFill>
                <a:latin typeface="ADTGRT+TimesNewRomanPS-BoldItalicMT"/>
                <a:cs typeface="ADTGRT+TimesNewRomanPS-BoldItalicMT"/>
              </a:rPr>
              <a:t>г. Москва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77</Paragraphs>
  <Slides>26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5">
      <vt:lpstr>Arial</vt:lpstr>
      <vt:lpstr>Calibri</vt:lpstr>
      <vt:lpstr>TQRCIW+TimesNewRomanPS-BoldMT</vt:lpstr>
      <vt:lpstr>FOLWUK+TrebuchetMS</vt:lpstr>
      <vt:lpstr>ADTGRT+TimesNewRomanPS-BoldItalicMT</vt:lpstr>
      <vt:lpstr>SDUJQS+TimesNewRomanPSMT</vt:lpstr>
      <vt:lpstr>CHDLAB+TrebuchetMS-Bold</vt:lpstr>
      <vt:lpstr>TTFIJE+ComicSansMS-Bold</vt:lpstr>
      <vt:lpstr>Theme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pdfcandle</dc:creator>
  <cp:lastModifiedBy>pdfcandle</cp:lastModifiedBy>
  <cp:revision>1</cp:revision>
  <dcterms:modified xsi:type="dcterms:W3CDTF">2022-05-11T11:13:34Z</dcterms:modified>
</cp:coreProperties>
</file>