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5" r:id="rId3"/>
    <p:sldId id="258" r:id="rId4"/>
    <p:sldId id="259" r:id="rId5"/>
    <p:sldId id="300" r:id="rId6"/>
    <p:sldId id="263" r:id="rId7"/>
    <p:sldId id="318" r:id="rId8"/>
    <p:sldId id="312" r:id="rId9"/>
    <p:sldId id="313" r:id="rId10"/>
    <p:sldId id="314" r:id="rId11"/>
    <p:sldId id="315" r:id="rId12"/>
    <p:sldId id="317" r:id="rId13"/>
    <p:sldId id="316" r:id="rId14"/>
    <p:sldId id="319" r:id="rId15"/>
    <p:sldId id="320" r:id="rId16"/>
    <p:sldId id="308" r:id="rId17"/>
    <p:sldId id="310" r:id="rId18"/>
    <p:sldId id="309" r:id="rId19"/>
    <p:sldId id="323" r:id="rId20"/>
    <p:sldId id="325" r:id="rId21"/>
    <p:sldId id="324" r:id="rId22"/>
    <p:sldId id="326" r:id="rId23"/>
    <p:sldId id="321" r:id="rId24"/>
    <p:sldId id="32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EC20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221" autoAdjust="0"/>
    <p:restoredTop sz="94660"/>
  </p:normalViewPr>
  <p:slideViewPr>
    <p:cSldViewPr>
      <p:cViewPr>
        <p:scale>
          <a:sx n="76" d="100"/>
          <a:sy n="76" d="100"/>
        </p:scale>
        <p:origin x="-97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ньшины\Desktop\ФОН\460417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908720"/>
            <a:ext cx="7772400" cy="3168352"/>
          </a:xfrm>
        </p:spPr>
        <p:txBody>
          <a:bodyPr>
            <a:noAutofit/>
          </a:bodyPr>
          <a:lstStyle/>
          <a:p>
            <a:r>
              <a:rPr lang="ru-RU" b="1" dirty="0"/>
              <a:t>Духовно-нравственное воспитание </a:t>
            </a:r>
            <a:r>
              <a:rPr lang="ru-RU" b="1" dirty="0" smtClean="0"/>
              <a:t>старших дошкольников через </a:t>
            </a:r>
            <a:r>
              <a:rPr lang="ru-RU" b="1" dirty="0"/>
              <a:t>ознакомление </a:t>
            </a:r>
            <a:r>
              <a:rPr lang="ru-RU" b="1" dirty="0" smtClean="0"/>
              <a:t>с  народными промыслами России и Тамбовской области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4509120"/>
            <a:ext cx="3456384" cy="153657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1800" b="1" u="sng" dirty="0" smtClean="0">
                <a:solidFill>
                  <a:schemeClr val="bg1"/>
                </a:solidFill>
              </a:rPr>
              <a:t>Выполнила</a:t>
            </a:r>
            <a:r>
              <a:rPr lang="ru-RU" sz="1800" b="1" dirty="0" smtClean="0">
                <a:solidFill>
                  <a:schemeClr val="bg1"/>
                </a:solidFill>
              </a:rPr>
              <a:t>  </a:t>
            </a:r>
          </a:p>
          <a:p>
            <a:pPr algn="l"/>
            <a:r>
              <a:rPr lang="ru-RU" sz="1800" b="1" dirty="0" smtClean="0">
                <a:solidFill>
                  <a:schemeClr val="bg1"/>
                </a:solidFill>
              </a:rPr>
              <a:t>воспитатель первой категории</a:t>
            </a:r>
          </a:p>
          <a:p>
            <a:pPr algn="l"/>
            <a:r>
              <a:rPr lang="ru-RU" sz="1800" b="1" dirty="0" smtClean="0">
                <a:solidFill>
                  <a:schemeClr val="bg1"/>
                </a:solidFill>
              </a:rPr>
              <a:t>МБДОУ детский сад  №54</a:t>
            </a:r>
          </a:p>
          <a:p>
            <a:pPr algn="l"/>
            <a:r>
              <a:rPr lang="ru-RU" sz="1800" b="1" dirty="0" smtClean="0">
                <a:solidFill>
                  <a:schemeClr val="bg1"/>
                </a:solidFill>
              </a:rPr>
              <a:t>«Аленький цветочек»</a:t>
            </a:r>
          </a:p>
          <a:p>
            <a:pPr algn="l"/>
            <a:r>
              <a:rPr lang="ru-RU" sz="1800" b="1" dirty="0" smtClean="0">
                <a:solidFill>
                  <a:schemeClr val="bg1"/>
                </a:solidFill>
              </a:rPr>
              <a:t>Сотникова Н.А</a:t>
            </a:r>
            <a:r>
              <a:rPr lang="ru-RU" sz="1800" b="1" dirty="0">
                <a:solidFill>
                  <a:schemeClr val="bg1"/>
                </a:solidFill>
              </a:rPr>
              <a:t>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82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643" y="764705"/>
            <a:ext cx="8712968" cy="5328592"/>
          </a:xfrm>
        </p:spPr>
        <p:txBody>
          <a:bodyPr>
            <a:no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/>
              <a:t>Ткачество в деревнях было самым важным. Рубахи шили из   льняного полотна.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846815" y="1577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Ткачество</a:t>
            </a:r>
            <a:endParaRPr lang="ru-RU" sz="2800" b="1" dirty="0"/>
          </a:p>
        </p:txBody>
      </p:sp>
      <p:pic>
        <p:nvPicPr>
          <p:cNvPr id="5" name="Picture 2" descr="C:\Users\Администратор\Desktop\IT учитель\2 этап\img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782033"/>
            <a:ext cx="4826931" cy="3016831"/>
          </a:xfrm>
          <a:prstGeom prst="rect">
            <a:avLst/>
          </a:prstGeom>
          <a:noFill/>
        </p:spPr>
      </p:pic>
      <p:pic>
        <p:nvPicPr>
          <p:cNvPr id="6" name="Picture 3" descr="C:\Users\Администратор\Desktop\IT учитель\2 этап\img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575937"/>
            <a:ext cx="2883113" cy="342902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5676" y="4961556"/>
            <a:ext cx="59745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err="1"/>
              <a:t>Инжавинский</a:t>
            </a:r>
            <a:r>
              <a:rPr lang="ru-RU" sz="2800" b="1" dirty="0"/>
              <a:t>, </a:t>
            </a:r>
            <a:r>
              <a:rPr lang="ru-RU" sz="2800" b="1" dirty="0" err="1"/>
              <a:t>Гавриловский</a:t>
            </a:r>
            <a:r>
              <a:rPr lang="ru-RU" sz="2800" b="1" dirty="0"/>
              <a:t>, Тамбовский и др. районы</a:t>
            </a:r>
          </a:p>
        </p:txBody>
      </p:sp>
    </p:spTree>
    <p:extLst>
      <p:ext uri="{BB962C8B-B14F-4D97-AF65-F5344CB8AC3E}">
        <p14:creationId xmlns:p14="http://schemas.microsoft.com/office/powerpoint/2010/main" val="188389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643" y="764705"/>
            <a:ext cx="8712968" cy="5328592"/>
          </a:xfrm>
        </p:spPr>
        <p:txBody>
          <a:bodyPr>
            <a:noAutofit/>
          </a:bodyPr>
          <a:lstStyle/>
          <a:p>
            <a:pPr marL="0" lvl="0" indent="0" algn="ctr">
              <a:buNone/>
              <a:defRPr/>
            </a:pPr>
            <a:r>
              <a:rPr lang="ru-RU" sz="2400" b="1" dirty="0"/>
              <a:t>Большое место в украшении женского костюма отводилось  Тамбовскому </a:t>
            </a:r>
            <a:r>
              <a:rPr lang="ru-RU" sz="2400" b="1" dirty="0" err="1"/>
              <a:t>бисероплетению</a:t>
            </a:r>
            <a:r>
              <a:rPr lang="ru-RU" sz="2400" b="1" dirty="0"/>
              <a:t> различных вариантов ромба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0" lvl="0" indent="0" algn="ctr">
              <a:buNone/>
              <a:defRPr/>
            </a:pPr>
            <a:endParaRPr lang="ru-RU" b="1" dirty="0">
              <a:solidFill>
                <a:srgbClr val="002060"/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846815" y="1577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/>
              <a:t>Бисероплетение</a:t>
            </a:r>
            <a:endParaRPr lang="ru-RU" sz="2800" b="1" dirty="0"/>
          </a:p>
        </p:txBody>
      </p:sp>
      <p:pic>
        <p:nvPicPr>
          <p:cNvPr id="5" name="Picture 5" descr="C:\Users\Администратор\Desktop\IT учитель\2 этап\biser.info_84885_krasnyj-gajtan_13847792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1556792"/>
            <a:ext cx="3287858" cy="4158224"/>
          </a:xfrm>
          <a:prstGeom prst="rect">
            <a:avLst/>
          </a:prstGeom>
          <a:noFill/>
        </p:spPr>
      </p:pic>
      <p:pic>
        <p:nvPicPr>
          <p:cNvPr id="6" name="Picture 4" descr="C:\Users\Администратор\Desktop\IT учитель\2 этап\img3 (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772816"/>
            <a:ext cx="2930317" cy="37659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077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643" y="764705"/>
            <a:ext cx="8712968" cy="5328592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altLang="ru-RU" sz="2400" b="1" dirty="0">
                <a:cs typeface="Times New Roman" pitchFamily="18" charset="0"/>
              </a:rPr>
              <a:t>Искусство кружевоплетения было распространено на </a:t>
            </a:r>
            <a:r>
              <a:rPr lang="ru-RU" altLang="ru-RU" sz="2400" b="1" dirty="0" err="1">
                <a:cs typeface="Times New Roman" pitchFamily="18" charset="0"/>
              </a:rPr>
              <a:t>Тамбовщине</a:t>
            </a:r>
            <a:r>
              <a:rPr lang="ru-RU" altLang="ru-RU" sz="2400" b="1" dirty="0">
                <a:cs typeface="Times New Roman" pitchFamily="18" charset="0"/>
              </a:rPr>
              <a:t> не менее, чем вышивка,</a:t>
            </a:r>
            <a:r>
              <a:rPr lang="ru-RU" sz="2400" dirty="0"/>
              <a:t>  </a:t>
            </a:r>
            <a:r>
              <a:rPr lang="ru-RU" sz="2400" b="1" dirty="0"/>
              <a:t>им занимались в большинстве районов области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846815" y="1577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Кружевоплетение</a:t>
            </a:r>
            <a:endParaRPr lang="ru-RU" sz="28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285992"/>
            <a:ext cx="3771900" cy="2717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C:\Users\Администратор\Desktop\IT учитель\2 этап\tamb_narp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8122" y="2285992"/>
            <a:ext cx="4273562" cy="32051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959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775"/>
            <a:ext cx="9351377" cy="7087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643" y="764705"/>
            <a:ext cx="8712968" cy="5328592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altLang="ru-RU" sz="2400" b="1" dirty="0">
                <a:cs typeface="Times New Roman" pitchFamily="18" charset="0"/>
              </a:rPr>
              <a:t>Гончарным делом на </a:t>
            </a:r>
            <a:r>
              <a:rPr lang="ru-RU" altLang="ru-RU" sz="2400" b="1" dirty="0" err="1">
                <a:cs typeface="Times New Roman" pitchFamily="18" charset="0"/>
              </a:rPr>
              <a:t>Тамбовщине</a:t>
            </a:r>
            <a:r>
              <a:rPr lang="ru-RU" altLang="ru-RU" sz="2400" b="1" dirty="0">
                <a:cs typeface="Times New Roman" pitchFamily="18" charset="0"/>
              </a:rPr>
              <a:t> занимались с незапамятных времен, </a:t>
            </a:r>
            <a:r>
              <a:rPr lang="ru-RU" sz="2400" b="1" dirty="0"/>
              <a:t>и трудно было найти село или деревню, где бы не встречались изделия из глины.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846815" y="1577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Гончарное дело</a:t>
            </a:r>
            <a:endParaRPr lang="ru-RU" sz="2800" b="1" dirty="0"/>
          </a:p>
        </p:txBody>
      </p:sp>
      <p:pic>
        <p:nvPicPr>
          <p:cNvPr id="5" name="Picture 6" descr="https://s13.stc.all.kpcdn.net/share/i/4/1398734/inx960x6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029943"/>
            <a:ext cx="4642487" cy="3107940"/>
          </a:xfrm>
          <a:prstGeom prst="rect">
            <a:avLst/>
          </a:prstGeom>
          <a:noFill/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34269"/>
            <a:ext cx="3837722" cy="2758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283441" y="5070766"/>
            <a:ext cx="40028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/>
              <a:t>Жердевский</a:t>
            </a:r>
            <a:r>
              <a:rPr lang="ru-RU" sz="2000" b="1" dirty="0"/>
              <a:t>, </a:t>
            </a:r>
            <a:r>
              <a:rPr lang="ru-RU" sz="2000" b="1" dirty="0" err="1"/>
              <a:t>Моршанский</a:t>
            </a:r>
            <a:r>
              <a:rPr lang="ru-RU" sz="2000" b="1" dirty="0"/>
              <a:t>, Мучкапский районы, г. Тамбов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88024" y="5230216"/>
            <a:ext cx="360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Тамбовский краеведческий музей</a:t>
            </a:r>
          </a:p>
        </p:txBody>
      </p:sp>
    </p:spTree>
    <p:extLst>
      <p:ext uri="{BB962C8B-B14F-4D97-AF65-F5344CB8AC3E}">
        <p14:creationId xmlns:p14="http://schemas.microsoft.com/office/powerpoint/2010/main" val="268985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643" y="764705"/>
            <a:ext cx="8712968" cy="5328592"/>
          </a:xfrm>
        </p:spPr>
        <p:txBody>
          <a:bodyPr>
            <a:no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/>
              <a:t>Производством изделий из бересты занимались мастера многих губерний России.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5775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Художественные изделия из бересты</a:t>
            </a:r>
            <a:endParaRPr lang="ru-RU" sz="2800" b="1" dirty="0"/>
          </a:p>
        </p:txBody>
      </p:sp>
      <p:pic>
        <p:nvPicPr>
          <p:cNvPr id="5" name="Picture 3" descr="C:\Users\Администратор\Desktop\IT учитель\2 этап\0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3074842" cy="2276181"/>
          </a:xfrm>
          <a:prstGeom prst="rect">
            <a:avLst/>
          </a:prstGeom>
          <a:noFill/>
        </p:spPr>
      </p:pic>
      <p:pic>
        <p:nvPicPr>
          <p:cNvPr id="6" name="Picture 2" descr="C:\Users\Администратор\Desktop\IT учитель\2 этап\0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206251"/>
            <a:ext cx="4351472" cy="344670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 rot="10800000" flipV="1">
            <a:off x="827584" y="5022291"/>
            <a:ext cx="6030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Прорезную бересту стали использовать для украшения </a:t>
            </a:r>
            <a:r>
              <a:rPr lang="en-US" sz="2400" b="1" dirty="0" smtClean="0"/>
              <a:t> </a:t>
            </a:r>
            <a:r>
              <a:rPr lang="ru-RU" sz="2400" b="1" dirty="0" smtClean="0"/>
              <a:t>города Котовск, Тамбов и др.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3187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643" y="764705"/>
            <a:ext cx="8712968" cy="532859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b="1" dirty="0"/>
              <a:t>Пошло это искусство из древнего </a:t>
            </a:r>
            <a:r>
              <a:rPr lang="ru-RU" sz="2400" b="1" dirty="0" err="1"/>
              <a:t>Кирсановского</a:t>
            </a:r>
            <a:r>
              <a:rPr lang="ru-RU" sz="2400" b="1" dirty="0"/>
              <a:t> женского монастыря Тамбовской губернии, существовавшего </a:t>
            </a:r>
            <a:r>
              <a:rPr lang="ru-RU" sz="2400" b="1" dirty="0" smtClean="0"/>
              <a:t>еще </a:t>
            </a:r>
            <a:r>
              <a:rPr lang="ru-RU" sz="2400" b="1" dirty="0"/>
              <a:t>в ХVII-XIX веках.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846815" y="1577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Монастырское шитье</a:t>
            </a:r>
            <a:endParaRPr lang="ru-RU" sz="28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443" y="2050055"/>
            <a:ext cx="2357421" cy="2807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Администратор\Desktop\IT учитель\2 этап\0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2214555"/>
            <a:ext cx="2243137" cy="2704490"/>
          </a:xfrm>
          <a:prstGeom prst="rect">
            <a:avLst/>
          </a:prstGeom>
          <a:noFill/>
        </p:spPr>
      </p:pic>
      <p:pic>
        <p:nvPicPr>
          <p:cNvPr id="7" name="Picture 2" descr="C:\Users\Администратор\Desktop\IT учитель\2 этап\0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428868"/>
            <a:ext cx="2775877" cy="24288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96443" y="4965268"/>
            <a:ext cx="85520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/>
              <a:t>Богато зашивали золотом, серебром, бисером и речным жемчугом ризы икон. Изготавливали бархатные, шитые бисером пасхальные яйца.</a:t>
            </a:r>
          </a:p>
        </p:txBody>
      </p:sp>
    </p:spTree>
    <p:extLst>
      <p:ext uri="{BB962C8B-B14F-4D97-AF65-F5344CB8AC3E}">
        <p14:creationId xmlns:p14="http://schemas.microsoft.com/office/powerpoint/2010/main" val="312822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643" y="764705"/>
            <a:ext cx="8712968" cy="5328592"/>
          </a:xfrm>
        </p:spPr>
        <p:txBody>
          <a:bodyPr>
            <a:noAutofit/>
          </a:bodyPr>
          <a:lstStyle/>
          <a:p>
            <a:r>
              <a:rPr lang="ru-RU" sz="2400" b="1" u="sng" dirty="0" smtClean="0"/>
              <a:t>Беседы </a:t>
            </a:r>
            <a:r>
              <a:rPr lang="ru-RU" sz="2400" b="1" u="sng" dirty="0"/>
              <a:t>с детьми</a:t>
            </a:r>
            <a:r>
              <a:rPr lang="ru-RU" sz="2400" dirty="0"/>
              <a:t>:</a:t>
            </a:r>
          </a:p>
          <a:p>
            <a:r>
              <a:rPr lang="ru-RU" sz="2400" dirty="0"/>
              <a:t>«Устройство и украшение жилища» (откуда появились росписи, вышивка),  «Таланты страны», «Русские народные промыслы», «Преемственность поколений», «Труд и ремесла на Руси», «Откуда появилась резьба по камню, коже», «Кто заложил начало художественной росписи металла», «Платки и гипюр», встречи с интересными людьми-умельцами.</a:t>
            </a:r>
          </a:p>
          <a:p>
            <a:r>
              <a:rPr lang="ru-RU" sz="2400" b="1" u="sng" dirty="0"/>
              <a:t>Пальчиковые игры:</a:t>
            </a:r>
            <a:r>
              <a:rPr lang="ru-RU" sz="2400" dirty="0"/>
              <a:t> «Мы плели-плели», «Цветок»;</a:t>
            </a:r>
          </a:p>
          <a:p>
            <a:r>
              <a:rPr lang="ru-RU" sz="2400" b="1" u="sng" dirty="0"/>
              <a:t>Труд</a:t>
            </a:r>
            <a:r>
              <a:rPr lang="ru-RU" sz="2400" dirty="0"/>
              <a:t>: поручения, дежурства, труд совместный, художественный/</a:t>
            </a:r>
          </a:p>
          <a:p>
            <a:r>
              <a:rPr lang="ru-RU" sz="2400" b="1" u="sng" dirty="0"/>
              <a:t>Сюжетные игры</a:t>
            </a:r>
            <a:r>
              <a:rPr lang="ru-RU" sz="2400" dirty="0"/>
              <a:t>: «Путешественники», « Магазин»</a:t>
            </a:r>
          </a:p>
          <a:p>
            <a:r>
              <a:rPr lang="ru-RU" sz="2400" b="1" u="sng" dirty="0"/>
              <a:t>Дидактические игры</a:t>
            </a:r>
            <a:r>
              <a:rPr lang="ru-RU" sz="2400" dirty="0"/>
              <a:t>: «Художественные промыслы», «Найди отличия», «Кому что нужно», «Чудо узоры», «Собери узор</a:t>
            </a:r>
            <a:r>
              <a:rPr lang="ru-RU" sz="2400" dirty="0" smtClean="0"/>
              <a:t>»;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846815" y="1577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Формы реализации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5964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643" y="764705"/>
            <a:ext cx="8712968" cy="5328592"/>
          </a:xfrm>
        </p:spPr>
        <p:txBody>
          <a:bodyPr>
            <a:noAutofit/>
          </a:bodyPr>
          <a:lstStyle/>
          <a:p>
            <a:r>
              <a:rPr lang="ru-RU" sz="2000" b="1" u="sng" dirty="0"/>
              <a:t>Моделирование</a:t>
            </a:r>
            <a:r>
              <a:rPr lang="ru-RU" sz="2000" dirty="0"/>
              <a:t>: народные промыслы будущего: просмотр </a:t>
            </a:r>
            <a:r>
              <a:rPr lang="ru-RU" sz="2000" dirty="0" smtClean="0"/>
              <a:t>видео</a:t>
            </a:r>
            <a:r>
              <a:rPr lang="ru-RU" sz="2000" dirty="0"/>
              <a:t> «Чем славен город»;</a:t>
            </a:r>
          </a:p>
          <a:p>
            <a:r>
              <a:rPr lang="ru-RU" sz="2000" b="1" u="sng" dirty="0"/>
              <a:t>Народные подвижные и словесные игры</a:t>
            </a:r>
            <a:r>
              <a:rPr lang="ru-RU" sz="2000" dirty="0"/>
              <a:t>: «Кружева»;    «Краски»,  «Сундучок», «Я - весёлая ткачиха»;</a:t>
            </a:r>
          </a:p>
          <a:p>
            <a:r>
              <a:rPr lang="ru-RU" sz="2000" b="1" u="sng" dirty="0" smtClean="0"/>
              <a:t>Чтение</a:t>
            </a:r>
            <a:r>
              <a:rPr lang="ru-RU" sz="2000" b="1" u="sng" dirty="0"/>
              <a:t> художественных произведений</a:t>
            </a:r>
            <a:r>
              <a:rPr lang="ru-RU" sz="2000" b="1" dirty="0"/>
              <a:t>:</a:t>
            </a:r>
          </a:p>
          <a:p>
            <a:r>
              <a:rPr lang="ru-RU" sz="2000" dirty="0"/>
              <a:t>Е. А. Никонова «Семёновские матрёшки», «Подарок из </a:t>
            </a:r>
            <a:r>
              <a:rPr lang="ru-RU" sz="2000" dirty="0" err="1"/>
              <a:t>Жостова</a:t>
            </a:r>
            <a:r>
              <a:rPr lang="ru-RU" sz="2000" dirty="0"/>
              <a:t>», «Дымковская игрушка», «Узоры Гжели», «Золотая Хохлома».</a:t>
            </a:r>
          </a:p>
          <a:p>
            <a:r>
              <a:rPr lang="ru-RU" sz="2000" dirty="0"/>
              <a:t>П. Воронько «Лучше нет родного края»</a:t>
            </a:r>
          </a:p>
          <a:p>
            <a:r>
              <a:rPr lang="ru-RU" sz="2000" u="sng" dirty="0"/>
              <a:t>К. Ушинский</a:t>
            </a:r>
            <a:r>
              <a:rPr lang="ru-RU" sz="2000" dirty="0"/>
              <a:t>: «Наше Отечество» (отрывок)</a:t>
            </a:r>
          </a:p>
          <a:p>
            <a:r>
              <a:rPr lang="ru-RU" sz="2000" b="1" u="sng" dirty="0" smtClean="0"/>
              <a:t>Слушание</a:t>
            </a:r>
            <a:r>
              <a:rPr lang="ru-RU" sz="2000" b="1" u="sng" dirty="0"/>
              <a:t> музыкальных произведений</a:t>
            </a:r>
            <a:r>
              <a:rPr lang="ru-RU" sz="2000" dirty="0"/>
              <a:t>:</a:t>
            </a:r>
          </a:p>
          <a:p>
            <a:r>
              <a:rPr lang="ru-RU" sz="2000" dirty="0"/>
              <a:t>«Камаринская», муз. рус. нар., «Палех», «Наша хохлома» сб. «Ромашковая Русь» муз. Ю. </a:t>
            </a:r>
            <a:r>
              <a:rPr lang="ru-RU" sz="2000" dirty="0" err="1"/>
              <a:t>Чичкова</a:t>
            </a:r>
            <a:r>
              <a:rPr lang="ru-RU" sz="2000" dirty="0"/>
              <a:t>, Ансамбль ложкарей «Барыня», «Яблочко» муз. рус. нар., «Хохлома» муз. М. Пахоменко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46815" y="1577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Формы реализации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27841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643" y="764705"/>
            <a:ext cx="8712968" cy="5328592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u="sng" dirty="0">
                <a:latin typeface="Times New Roman"/>
                <a:ea typeface="Calibri"/>
                <a:cs typeface="Times New Roman"/>
              </a:rPr>
              <a:t>Танцевальная деятельность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: «Коробейники», муз. рус. нар. ; «Русская пляска с ложками»;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u="sng" dirty="0">
                <a:latin typeface="Times New Roman"/>
                <a:ea typeface="Calibri"/>
                <a:cs typeface="Times New Roman"/>
              </a:rPr>
              <a:t>Продуктивная деятельность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:</a:t>
            </a:r>
            <a:endParaRPr lang="ru-RU" sz="1600" b="1" dirty="0"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расписывание сервиза, «Гжельская посуда», все виды росписи, лепка и роспись игрушек из </a:t>
            </a:r>
            <a:r>
              <a:rPr lang="ru-RU" sz="2400" u="sng" dirty="0">
                <a:latin typeface="Times New Roman"/>
                <a:ea typeface="Calibri"/>
                <a:cs typeface="Times New Roman"/>
              </a:rPr>
              <a:t>глины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: «Веселая матрёшка», «Барыня», «Свистулька» и др.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u="sng" dirty="0">
                <a:latin typeface="Times New Roman"/>
                <a:ea typeface="Calibri"/>
                <a:cs typeface="Times New Roman"/>
              </a:rPr>
              <a:t>Организация работы с семьей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 по формированию теоретических знаний и практического опыта по тематике (беседы, консультации о промыслах страны; совместное изготовление атрибутов, игр, подбор иллюстративного материала и др.)</a:t>
            </a:r>
            <a:endParaRPr lang="ru-RU" sz="1600" dirty="0">
              <a:ea typeface="Calibri"/>
              <a:cs typeface="Times New Roman"/>
            </a:endParaRPr>
          </a:p>
          <a:p>
            <a:r>
              <a:rPr lang="ru-RU" sz="2400" b="1" u="sng" dirty="0">
                <a:latin typeface="Times New Roman"/>
                <a:ea typeface="Calibri"/>
              </a:rPr>
              <a:t>Взаимодействие со специалистами ДОУ</a:t>
            </a:r>
            <a:endParaRPr lang="ru-RU" sz="24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1846815" y="1577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Формы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58949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643" y="764705"/>
            <a:ext cx="8712968" cy="5328592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u="sng" dirty="0">
                <a:latin typeface="Times New Roman"/>
                <a:ea typeface="Calibri"/>
                <a:cs typeface="Times New Roman"/>
              </a:rPr>
              <a:t>Интерактивные игры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: «Что где производится», «Выбери лишнее», «Какие предметы подходят для работы».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u="sng" dirty="0">
                <a:latin typeface="Times New Roman"/>
                <a:ea typeface="Calibri"/>
                <a:cs typeface="Times New Roman"/>
              </a:rPr>
              <a:t>Решение проблемных ситуаций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«Кто может научить азам какого-либо промысла?»;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u="sng" dirty="0">
                <a:latin typeface="Times New Roman"/>
                <a:ea typeface="Calibri"/>
                <a:cs typeface="Times New Roman"/>
              </a:rPr>
              <a:t>Экспериментирование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: «Свойства глины»; «Дерево и его свойства»; «Выбери ткань»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u="sng" dirty="0">
                <a:latin typeface="Times New Roman"/>
                <a:ea typeface="Calibri"/>
                <a:cs typeface="Times New Roman"/>
              </a:rPr>
              <a:t>Коллекционирование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: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 Изделия народного творчества страны, фотографии, иллюстрации, книги, журналы, открытки для организации мини-музея;</a:t>
            </a:r>
            <a:endParaRPr lang="ru-RU" sz="1600" dirty="0">
              <a:ea typeface="Calibri"/>
              <a:cs typeface="Times New Roman"/>
            </a:endParaRPr>
          </a:p>
          <a:p>
            <a:r>
              <a:rPr lang="ru-RU" sz="2400" b="1" u="sng" dirty="0" smtClean="0"/>
              <a:t>Создание </a:t>
            </a:r>
            <a:r>
              <a:rPr lang="ru-RU" sz="2400" b="1" u="sng" dirty="0" err="1" smtClean="0"/>
              <a:t>лэпбука</a:t>
            </a:r>
            <a:r>
              <a:rPr lang="ru-RU" sz="2400" b="1" u="sng" dirty="0"/>
              <a:t> </a:t>
            </a:r>
            <a:r>
              <a:rPr lang="ru-RU" sz="2400" dirty="0" smtClean="0"/>
              <a:t>«Народные промыслы»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846815" y="1577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Формы реализации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7051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ньшины\Desktop\ФОН\460417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526"/>
            <a:ext cx="9144000" cy="686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96952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/>
              <a:t>«Мы уверены в том, что народная игрушка является, при тщательном ее изучении, неисчерпаемым источником мудрой и творческой педагогики».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                          Е. </a:t>
            </a:r>
            <a:r>
              <a:rPr lang="ru-RU" b="1" dirty="0" err="1"/>
              <a:t>Флерина</a:t>
            </a: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754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272" y="980728"/>
            <a:ext cx="6897455" cy="4690270"/>
          </a:xfrm>
        </p:spPr>
      </p:pic>
      <p:sp>
        <p:nvSpPr>
          <p:cNvPr id="4" name="TextBox 3"/>
          <p:cNvSpPr txBox="1"/>
          <p:nvPr/>
        </p:nvSpPr>
        <p:spPr>
          <a:xfrm>
            <a:off x="1846815" y="1577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/>
              <a:t>Лэпбук</a:t>
            </a:r>
            <a:r>
              <a:rPr lang="ru-RU" sz="2800" b="1" dirty="0" smtClean="0"/>
              <a:t> «Народное творчество»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12992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908720"/>
            <a:ext cx="7560840" cy="4752528"/>
          </a:xfrm>
        </p:spPr>
      </p:pic>
    </p:spTree>
    <p:extLst>
      <p:ext uri="{BB962C8B-B14F-4D97-AF65-F5344CB8AC3E}">
        <p14:creationId xmlns:p14="http://schemas.microsoft.com/office/powerpoint/2010/main" val="203099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46815" y="1577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/>
              <a:t>Лэпбук</a:t>
            </a:r>
            <a:r>
              <a:rPr lang="ru-RU" sz="2800" b="1" dirty="0" smtClean="0"/>
              <a:t> «Народные промыслы»</a:t>
            </a:r>
            <a:endParaRPr lang="ru-RU" sz="28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980728"/>
            <a:ext cx="4885691" cy="274322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492896"/>
            <a:ext cx="5652120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3366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643" y="764705"/>
            <a:ext cx="8712968" cy="5328592"/>
          </a:xfrm>
        </p:spPr>
        <p:txBody>
          <a:bodyPr>
            <a:noAutofit/>
          </a:bodyPr>
          <a:lstStyle/>
          <a:p>
            <a:pPr eaLnBrk="0" hangingPunct="0"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1.У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дошкольников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их родителей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проявляется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интерес к краю, городу, в котором они живут. Этот интерес проявляется не только в беседах, но и в детских рассказах, появилась гордость за свою  семью, русский народ.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2.У детей проявляется интерес к духовно-нравственным традициям и укладу жизни в семье,</a:t>
            </a:r>
            <a:r>
              <a:rPr lang="ru-RU" sz="2400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значительно повысился уровень сформированности положительного образа семьи.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Воспитанники учатся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соблюдать  праздники и следовать русским традициям и обычаям.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Благодаря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реализации данной образовательной деятельности укрепляются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детско-родительские отношения,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расширяется  кругозор,  обогащается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словарный запас детей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846815" y="1577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Предполагаемый результат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7023017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643" y="764705"/>
            <a:ext cx="8712968" cy="5328592"/>
          </a:xfrm>
        </p:spPr>
        <p:txBody>
          <a:bodyPr>
            <a:noAutofit/>
          </a:bodyPr>
          <a:lstStyle/>
          <a:p>
            <a:pPr eaLnBrk="0" hangingPunct="0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>
                <a:cs typeface="Calibri" pitchFamily="34" charset="0"/>
              </a:rPr>
              <a:t>Чем дальше в будущее входим, </a:t>
            </a:r>
            <a:endParaRPr lang="ru-RU" sz="4000" b="1" i="1" dirty="0"/>
          </a:p>
          <a:p>
            <a:pPr eaLnBrk="0" hangingPunct="0"/>
            <a:r>
              <a:rPr lang="ru-RU" sz="4000" b="1" i="1" dirty="0">
                <a:cs typeface="Calibri" pitchFamily="34" charset="0"/>
              </a:rPr>
              <a:t>тем больше прошлым дорожим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eaLnBrk="0" hangingPunct="0">
              <a:tabLst>
                <a:tab pos="457200" algn="l"/>
              </a:tabLst>
            </a:pP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846815" y="1577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/>
          </a:p>
        </p:txBody>
      </p:sp>
      <p:pic>
        <p:nvPicPr>
          <p:cNvPr id="5" name="Рисунок 9" descr="E:\музей\Рисунок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376487"/>
            <a:ext cx="4798367" cy="3212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066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аньшины\Desktop\ФОН\460417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56937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/>
              <a:t>Цель</a:t>
            </a:r>
            <a:r>
              <a:rPr lang="ru-RU" sz="2800" b="1" dirty="0"/>
              <a:t>:</a:t>
            </a:r>
            <a:r>
              <a:rPr lang="ru-RU" sz="2800" dirty="0"/>
              <a:t> </a:t>
            </a:r>
            <a:endParaRPr lang="ru-RU" sz="2800" dirty="0" smtClean="0"/>
          </a:p>
          <a:p>
            <a:pPr algn="just">
              <a:buFont typeface="Wingdings" pitchFamily="2" charset="2"/>
              <a:buChar char="§"/>
            </a:pPr>
            <a:endParaRPr lang="ru-RU" sz="2000" dirty="0" smtClean="0">
              <a:solidFill>
                <a:prstClr val="black"/>
              </a:solidFill>
              <a:latin typeface="Arial Narrow" pitchFamily="34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prstClr val="black"/>
                </a:solidFill>
                <a:latin typeface="Arial Narrow" pitchFamily="34" charset="0"/>
                <a:cs typeface="Times New Roman" pitchFamily="18" charset="0"/>
              </a:rPr>
              <a:t> Разработка и апробирование </a:t>
            </a:r>
            <a:r>
              <a:rPr lang="ru-RU" sz="2800" dirty="0">
                <a:solidFill>
                  <a:prstClr val="black"/>
                </a:solidFill>
                <a:latin typeface="Arial Narrow" pitchFamily="34" charset="0"/>
                <a:cs typeface="Times New Roman" pitchFamily="18" charset="0"/>
              </a:rPr>
              <a:t>модели воспитания </a:t>
            </a:r>
            <a:r>
              <a:rPr lang="ru-RU" sz="2800" dirty="0" smtClean="0">
                <a:solidFill>
                  <a:prstClr val="black"/>
                </a:solidFill>
                <a:latin typeface="Arial Narrow" pitchFamily="34" charset="0"/>
                <a:cs typeface="Times New Roman" pitchFamily="18" charset="0"/>
              </a:rPr>
              <a:t>дошкольников</a:t>
            </a:r>
            <a:r>
              <a:rPr lang="ru-RU" sz="2800" dirty="0" smtClean="0">
                <a:latin typeface="Arial Narrow" pitchFamily="34" charset="0"/>
              </a:rPr>
              <a:t> </a:t>
            </a:r>
            <a:r>
              <a:rPr lang="ru-RU" sz="2800" dirty="0">
                <a:latin typeface="Arial Narrow" pitchFamily="34" charset="0"/>
              </a:rPr>
              <a:t>через приобщение их к декоративно-прикладному искусству родного края, </a:t>
            </a:r>
            <a:r>
              <a:rPr lang="ru-RU" sz="2800" dirty="0" smtClean="0">
                <a:latin typeface="Arial Narrow" pitchFamily="34" charset="0"/>
              </a:rPr>
              <a:t>ознакомление с </a:t>
            </a:r>
            <a:r>
              <a:rPr lang="ru-RU" sz="2800" dirty="0">
                <a:latin typeface="Arial Narrow" pitchFamily="34" charset="0"/>
              </a:rPr>
              <a:t>народными промыслами</a:t>
            </a:r>
            <a:r>
              <a:rPr lang="ru-RU" sz="2800" b="1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9729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643" y="764705"/>
            <a:ext cx="8712968" cy="532859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b="1" dirty="0" smtClean="0"/>
              <a:t>1</a:t>
            </a:r>
            <a:r>
              <a:rPr lang="ru-RU" sz="2200" dirty="0" smtClean="0"/>
              <a:t>. Формировать </a:t>
            </a:r>
            <a:r>
              <a:rPr lang="ru-RU" sz="2200" dirty="0"/>
              <a:t>у детей </a:t>
            </a:r>
            <a:r>
              <a:rPr lang="ru-RU" sz="2200" dirty="0" smtClean="0"/>
              <a:t>эмоциональную  отзывчивость </a:t>
            </a:r>
            <a:r>
              <a:rPr lang="ru-RU" sz="2200" dirty="0"/>
              <a:t>и </a:t>
            </a:r>
            <a:r>
              <a:rPr lang="ru-RU" sz="2200" dirty="0" smtClean="0"/>
              <a:t>интереса </a:t>
            </a:r>
            <a:r>
              <a:rPr lang="ru-RU" sz="2200" dirty="0"/>
              <a:t>к </a:t>
            </a:r>
            <a:r>
              <a:rPr lang="ru-RU" sz="2200" dirty="0" smtClean="0"/>
              <a:t>образам </a:t>
            </a:r>
            <a:r>
              <a:rPr lang="ru-RU" sz="2200" dirty="0"/>
              <a:t>народного декоративно-прикладного искусства родного </a:t>
            </a:r>
            <a:r>
              <a:rPr lang="ru-RU" sz="2200" dirty="0" smtClean="0"/>
              <a:t>края</a:t>
            </a:r>
            <a:r>
              <a:rPr lang="ru-RU" sz="2200" dirty="0"/>
              <a:t>.</a:t>
            </a:r>
          </a:p>
          <a:p>
            <a:pPr marL="0" indent="0" algn="just">
              <a:buNone/>
            </a:pPr>
            <a:r>
              <a:rPr lang="ru-RU" sz="2200" b="1" dirty="0" smtClean="0"/>
              <a:t>2</a:t>
            </a:r>
            <a:r>
              <a:rPr lang="ru-RU" sz="2200" dirty="0" smtClean="0"/>
              <a:t>.</a:t>
            </a:r>
            <a:r>
              <a:rPr lang="ru-RU" sz="2200" dirty="0"/>
              <a:t>  </a:t>
            </a:r>
            <a:r>
              <a:rPr lang="ru-RU" sz="2200" dirty="0" smtClean="0"/>
              <a:t>Формировать обобщённые представления о декоративно-прикладном искусстве тамбовской области:</a:t>
            </a:r>
            <a:endParaRPr lang="ru-RU" sz="2200" dirty="0"/>
          </a:p>
          <a:p>
            <a:pPr marL="0" indent="0" algn="just">
              <a:buNone/>
            </a:pPr>
            <a:r>
              <a:rPr lang="ru-RU" sz="2200" dirty="0" smtClean="0"/>
              <a:t>      - </a:t>
            </a:r>
            <a:r>
              <a:rPr lang="ru-RU" sz="2200" dirty="0"/>
              <a:t>умение различать стили наиболее известных видов декоративной живописи: хохломской, </a:t>
            </a:r>
            <a:r>
              <a:rPr lang="ru-RU" sz="2200" dirty="0" smtClean="0"/>
              <a:t>городецкой;</a:t>
            </a:r>
          </a:p>
          <a:p>
            <a:pPr marL="0" indent="0" algn="just">
              <a:buNone/>
            </a:pPr>
            <a:r>
              <a:rPr lang="ru-RU" sz="2200" dirty="0" smtClean="0"/>
              <a:t>     - освоение детьми характерных элементов, колорита, композиции;</a:t>
            </a:r>
          </a:p>
          <a:p>
            <a:pPr marL="0" indent="0" algn="just">
              <a:buNone/>
            </a:pPr>
            <a:r>
              <a:rPr lang="ru-RU" sz="2200" dirty="0" smtClean="0"/>
              <a:t>    </a:t>
            </a:r>
            <a:r>
              <a:rPr lang="ru-RU" sz="2200" dirty="0"/>
              <a:t> </a:t>
            </a:r>
            <a:r>
              <a:rPr lang="ru-RU" sz="2200" dirty="0" smtClean="0"/>
              <a:t>-  умение </a:t>
            </a:r>
            <a:r>
              <a:rPr lang="ru-RU" sz="2200" dirty="0"/>
              <a:t>создавать выразительные узоры на бумаге и объёмных предметах;</a:t>
            </a:r>
          </a:p>
          <a:p>
            <a:pPr marL="0" indent="0" algn="just">
              <a:buNone/>
            </a:pPr>
            <a:r>
              <a:rPr lang="ru-RU" sz="2200" dirty="0"/>
              <a:t> </a:t>
            </a:r>
            <a:r>
              <a:rPr lang="ru-RU" sz="2200" dirty="0" smtClean="0"/>
              <a:t>  </a:t>
            </a:r>
            <a:r>
              <a:rPr lang="ru-RU" sz="2200" dirty="0"/>
              <a:t>   - </a:t>
            </a:r>
            <a:r>
              <a:rPr lang="ru-RU" sz="2200" dirty="0" smtClean="0"/>
              <a:t>  воспитание </a:t>
            </a:r>
            <a:r>
              <a:rPr lang="ru-RU" sz="2200" dirty="0"/>
              <a:t>при этом чувства формы, ритма, симметрии.</a:t>
            </a:r>
          </a:p>
          <a:p>
            <a:pPr marL="0" indent="0" algn="just">
              <a:buNone/>
            </a:pPr>
            <a:r>
              <a:rPr lang="ru-RU" sz="2200" b="1" dirty="0" smtClean="0"/>
              <a:t>3</a:t>
            </a:r>
            <a:r>
              <a:rPr lang="ru-RU" sz="2200" dirty="0" smtClean="0"/>
              <a:t>. </a:t>
            </a:r>
            <a:r>
              <a:rPr lang="ru-RU" sz="2200" dirty="0"/>
              <a:t>Развивать творчество, фантазию, ассоциативное мышление и любознательность, наблюдательность и воображение.</a:t>
            </a:r>
          </a:p>
          <a:p>
            <a:pPr marL="0" indent="0" algn="just">
              <a:buNone/>
            </a:pPr>
            <a:r>
              <a:rPr lang="ru-RU" sz="2200" b="1" dirty="0" smtClean="0"/>
              <a:t>4</a:t>
            </a:r>
            <a:r>
              <a:rPr lang="ru-RU" sz="2200" dirty="0" smtClean="0"/>
              <a:t>. </a:t>
            </a:r>
            <a:r>
              <a:rPr lang="ru-RU" sz="2200" dirty="0"/>
              <a:t>Воспитывать уважительное отношение к труду народных мастеров; национальную гордость за мастеров русского народа.</a:t>
            </a:r>
          </a:p>
          <a:p>
            <a:pPr algn="just"/>
            <a:endParaRPr lang="ru-RU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1846815" y="1577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Задачи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04489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Методы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080019"/>
              </p:ext>
            </p:extLst>
          </p:nvPr>
        </p:nvGraphicFramePr>
        <p:xfrm>
          <a:off x="179511" y="908720"/>
          <a:ext cx="8784978" cy="488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326"/>
                <a:gridCol w="2928326"/>
                <a:gridCol w="2928326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Наглядный</a:t>
                      </a:r>
                      <a:endParaRPr lang="ru-RU" sz="2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Словесный </a:t>
                      </a:r>
                      <a:endParaRPr lang="ru-RU" sz="2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Практический</a:t>
                      </a:r>
                      <a:endParaRPr lang="ru-RU" sz="2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1008112">
                <a:tc>
                  <a:txBody>
                    <a:bodyPr/>
                    <a:lstStyle/>
                    <a:p>
                      <a:pPr algn="l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-чтения воспитателем произведений устного народного творчества;</a:t>
                      </a:r>
                      <a:endParaRPr lang="ru-RU" sz="2200" dirty="0" smtClean="0">
                        <a:effectLst/>
                      </a:endParaRPr>
                    </a:p>
                    <a:p>
                      <a:pPr algn="l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-наблюдений;</a:t>
                      </a:r>
                      <a:endParaRPr lang="ru-RU" sz="2200" dirty="0" smtClean="0">
                        <a:effectLst/>
                      </a:endParaRPr>
                    </a:p>
                    <a:p>
                      <a:pPr algn="l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-рассматривания книжных иллюстраций, репродукций, предметов;</a:t>
                      </a:r>
                      <a:endParaRPr lang="ru-RU" sz="2200" dirty="0" smtClean="0">
                        <a:effectLst/>
                      </a:endParaRPr>
                    </a:p>
                    <a:p>
                      <a:pPr algn="l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-проведения дидактических игр;</a:t>
                      </a:r>
                      <a:endParaRPr lang="ru-RU" sz="2200" dirty="0" smtClean="0">
                        <a:effectLst/>
                      </a:endParaRPr>
                    </a:p>
                    <a:p>
                      <a:pPr algn="l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-целевых экскурсии.</a:t>
                      </a:r>
                      <a:endParaRPr lang="ru-RU" sz="2200" dirty="0" smtClean="0">
                        <a:effectLst/>
                      </a:endParaRPr>
                    </a:p>
                    <a:p>
                      <a:pPr algn="l"/>
                      <a:endParaRPr lang="ru-RU" sz="2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-рассказа воспитателя об истории возникновения и процветания данного вида прикладного искусства;</a:t>
                      </a:r>
                      <a:endParaRPr lang="ru-RU" sz="2200" dirty="0" smtClean="0">
                        <a:effectLst/>
                      </a:endParaRPr>
                    </a:p>
                    <a:p>
                      <a:pPr algn="l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-проведения разнообразных дидактических игр; </a:t>
                      </a:r>
                      <a:endParaRPr lang="ru-RU" sz="2200" dirty="0" smtClean="0">
                        <a:effectLst/>
                      </a:endParaRPr>
                    </a:p>
                    <a:p>
                      <a:pPr algn="l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-загадывания загадок;</a:t>
                      </a:r>
                      <a:endParaRPr lang="ru-RU" sz="2200" dirty="0" smtClean="0">
                        <a:effectLst/>
                      </a:endParaRPr>
                    </a:p>
                    <a:p>
                      <a:pPr algn="l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-рассматривания наглядного материала.</a:t>
                      </a:r>
                      <a:endParaRPr lang="ru-RU" sz="2200" dirty="0" smtClean="0">
                        <a:effectLst/>
                      </a:endParaRPr>
                    </a:p>
                    <a:p>
                      <a:pPr algn="l"/>
                      <a:endParaRPr lang="ru-RU" sz="2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-изготовить с детьми наглядные пособия;</a:t>
                      </a:r>
                      <a:endParaRPr lang="ru-RU" sz="2200" dirty="0" smtClean="0">
                        <a:effectLst/>
                      </a:endParaRPr>
                    </a:p>
                    <a:p>
                      <a:pPr algn="l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-организовать вечера с родителями;</a:t>
                      </a:r>
                      <a:endParaRPr lang="ru-RU" sz="2200" dirty="0" smtClean="0">
                        <a:effectLst/>
                      </a:endParaRPr>
                    </a:p>
                    <a:p>
                      <a:pPr algn="l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-провести игры;</a:t>
                      </a:r>
                      <a:endParaRPr lang="ru-RU" sz="2200" dirty="0" smtClean="0">
                        <a:effectLst/>
                      </a:endParaRPr>
                    </a:p>
                    <a:p>
                      <a:pPr algn="l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-изготовить поделки на выставки;</a:t>
                      </a:r>
                      <a:endParaRPr lang="ru-RU" sz="2200" dirty="0" smtClean="0">
                        <a:effectLst/>
                      </a:endParaRPr>
                    </a:p>
                    <a:p>
                      <a:pPr algn="l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-провести экскурсии;</a:t>
                      </a:r>
                      <a:endParaRPr lang="ru-RU" sz="2200" dirty="0" smtClean="0">
                        <a:effectLst/>
                      </a:endParaRPr>
                    </a:p>
                    <a:p>
                      <a:pPr algn="l"/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-нарисовать или слепить из пластилина поделки данного вида искусства.</a:t>
                      </a:r>
                      <a:endParaRPr lang="ru-RU" sz="2200" dirty="0" smtClean="0">
                        <a:effectLst/>
                      </a:endParaRPr>
                    </a:p>
                    <a:p>
                      <a:pPr algn="l"/>
                      <a:endParaRPr lang="ru-RU" sz="2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379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3383289" y="3660417"/>
            <a:ext cx="2664297" cy="223224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Связь декоративно-прикладного искусства с областями развития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0" name="Прямая соединительная линия 9"/>
          <p:cNvCxnSpPr>
            <a:stCxn id="6" idx="6"/>
            <a:endCxn id="19" idx="2"/>
          </p:cNvCxnSpPr>
          <p:nvPr/>
        </p:nvCxnSpPr>
        <p:spPr>
          <a:xfrm>
            <a:off x="6047586" y="4776541"/>
            <a:ext cx="31640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6" idx="2"/>
          </p:cNvCxnSpPr>
          <p:nvPr/>
        </p:nvCxnSpPr>
        <p:spPr>
          <a:xfrm flipH="1">
            <a:off x="3078489" y="4776541"/>
            <a:ext cx="304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178425" y="3429000"/>
            <a:ext cx="2900064" cy="261781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Художественно-эстетическое развитие</a:t>
            </a:r>
          </a:p>
          <a:p>
            <a:pPr algn="ctr"/>
            <a:r>
              <a:rPr lang="ru-RU" b="1" dirty="0" smtClean="0"/>
              <a:t>(рисование, лепка, конструирование, ручной труд,  музыка)</a:t>
            </a:r>
            <a:endParaRPr lang="ru-RU" b="1" dirty="0"/>
          </a:p>
        </p:txBody>
      </p:sp>
      <p:sp>
        <p:nvSpPr>
          <p:cNvPr id="19" name="Овал 18"/>
          <p:cNvSpPr/>
          <p:nvPr/>
        </p:nvSpPr>
        <p:spPr>
          <a:xfrm>
            <a:off x="6363994" y="3563018"/>
            <a:ext cx="2753072" cy="2427045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Познавательное развитие: математика, ознакомление с художественной литературой, социализация</a:t>
            </a:r>
            <a:endParaRPr lang="ru-RU" b="1" dirty="0"/>
          </a:p>
        </p:txBody>
      </p:sp>
      <p:sp>
        <p:nvSpPr>
          <p:cNvPr id="24" name="Овал 23"/>
          <p:cNvSpPr/>
          <p:nvPr/>
        </p:nvSpPr>
        <p:spPr>
          <a:xfrm>
            <a:off x="3323383" y="788756"/>
            <a:ext cx="2724203" cy="205194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Речевое </a:t>
            </a:r>
          </a:p>
          <a:p>
            <a:pPr algn="ctr"/>
            <a:r>
              <a:rPr lang="ru-RU" b="1" dirty="0" smtClean="0"/>
              <a:t>развитие</a:t>
            </a:r>
            <a:endParaRPr lang="ru-RU" b="1" dirty="0"/>
          </a:p>
        </p:txBody>
      </p:sp>
      <p:cxnSp>
        <p:nvCxnSpPr>
          <p:cNvPr id="9" name="Прямая соединительная линия 8"/>
          <p:cNvCxnSpPr>
            <a:stCxn id="24" idx="4"/>
            <a:endCxn id="6" idx="0"/>
          </p:cNvCxnSpPr>
          <p:nvPr/>
        </p:nvCxnSpPr>
        <p:spPr>
          <a:xfrm>
            <a:off x="4685485" y="2840702"/>
            <a:ext cx="29953" cy="81971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5844" y="59322"/>
            <a:ext cx="8839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>
                    <a:lumMod val="95000"/>
                  </a:schemeClr>
                </a:solidFill>
              </a:rPr>
              <a:t>Связь ДПИ с 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областями образовательной деятельности</a:t>
            </a:r>
            <a:endParaRPr lang="ru-RU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14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643" y="764705"/>
            <a:ext cx="8712968" cy="5328592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/>
              <a:t>Дерево как художественный материал издавна привлекало к себе внимание мастеров народного искусства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5775"/>
            <a:ext cx="9505056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Народные промыслы Тамбовского края</a:t>
            </a:r>
          </a:p>
          <a:p>
            <a:pPr algn="ctr"/>
            <a:endParaRPr lang="ru-RU" sz="2800" b="1" dirty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/>
          </a:p>
          <a:p>
            <a:pPr algn="ctr"/>
            <a:r>
              <a:rPr lang="ru-RU" sz="2800" b="1" dirty="0" smtClean="0"/>
              <a:t>Резьба по дереву</a:t>
            </a:r>
            <a:endParaRPr lang="ru-RU" sz="2800" b="1" dirty="0"/>
          </a:p>
        </p:txBody>
      </p:sp>
      <p:pic>
        <p:nvPicPr>
          <p:cNvPr id="6" name="Picture 4" descr="C:\Users\Администратор\Desktop\IT учитель\2 этап\slide21-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66896"/>
            <a:ext cx="3429024" cy="3942770"/>
          </a:xfrm>
          <a:prstGeom prst="rect">
            <a:avLst/>
          </a:prstGeom>
          <a:noFill/>
        </p:spPr>
      </p:pic>
      <p:pic>
        <p:nvPicPr>
          <p:cNvPr id="7" name="Picture 6" descr="C:\Users\Администратор\Desktop\IT учитель\2 этап\0021-034-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571612"/>
            <a:ext cx="3427474" cy="257176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 rot="10800000" flipV="1">
            <a:off x="5076056" y="4144581"/>
            <a:ext cx="3744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cs typeface="Times New Roman" pitchFamily="18" charset="0"/>
              </a:rPr>
              <a:t>Деревообрабатывающие</a:t>
            </a:r>
          </a:p>
          <a:p>
            <a:r>
              <a:rPr lang="ru-RU" altLang="ru-RU" sz="2400" b="1" dirty="0" smtClean="0">
                <a:cs typeface="Times New Roman" pitchFamily="18" charset="0"/>
              </a:rPr>
              <a:t> промыслы преобладали в </a:t>
            </a:r>
          </a:p>
          <a:p>
            <a:r>
              <a:rPr lang="ru-RU" altLang="ru-RU" sz="2400" b="1" dirty="0" smtClean="0">
                <a:cs typeface="Times New Roman" pitchFamily="18" charset="0"/>
              </a:rPr>
              <a:t>Спасском, Моршанском, </a:t>
            </a:r>
          </a:p>
          <a:p>
            <a:r>
              <a:rPr lang="ru-RU" altLang="ru-RU" sz="2400" b="1" dirty="0" smtClean="0">
                <a:cs typeface="Times New Roman" pitchFamily="18" charset="0"/>
              </a:rPr>
              <a:t>Шацком, Тамбовском уездах</a:t>
            </a:r>
            <a:endParaRPr lang="ru-RU" altLang="ru-RU" sz="2400" b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147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643" y="764705"/>
            <a:ext cx="8712968" cy="5328592"/>
          </a:xfrm>
        </p:spPr>
        <p:txBody>
          <a:bodyPr>
            <a:noAutofit/>
          </a:bodyPr>
          <a:lstStyle/>
          <a:p>
            <a:pPr lvl="0" algn="ctr">
              <a:buNone/>
              <a:defRPr/>
            </a:pPr>
            <a:r>
              <a:rPr lang="ru-RU" sz="2400" b="1" dirty="0"/>
              <a:t>Тамбовская вышивка получила известность далеко за пределами губернии  еще в XIX веке. Вышивкой занимались в большинстве районов области.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46815" y="1577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Тамбовская вышивка</a:t>
            </a:r>
            <a:endParaRPr lang="ru-RU" sz="2800" b="1" dirty="0"/>
          </a:p>
        </p:txBody>
      </p:sp>
      <p:pic>
        <p:nvPicPr>
          <p:cNvPr id="5" name="Picture 3" descr="C:\Users\Администратор\Desktop\IT учитель\2 этап\e9aabf3afec3da82ae8093d6690dabf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234078"/>
            <a:ext cx="2773542" cy="282861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987824" y="4589348"/>
            <a:ext cx="5040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История вышивки сохранилась в различных музеях. Изделия наших мастериц были своеобразны и неповторимы</a:t>
            </a:r>
            <a:endParaRPr lang="ru-RU" sz="2000" dirty="0"/>
          </a:p>
        </p:txBody>
      </p:sp>
      <p:pic>
        <p:nvPicPr>
          <p:cNvPr id="7" name="Picture 2" descr="C:\Users\Администратор\Desktop\IT учитель\2 этап\p831690_5a311104e615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189047"/>
            <a:ext cx="3925250" cy="24003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6217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ньшины\Desktop\ФОН\4604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643" y="764705"/>
            <a:ext cx="8712968" cy="5328592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/>
              <a:t>Большое распространение на </a:t>
            </a:r>
            <a:r>
              <a:rPr lang="ru-RU" sz="2400" b="1" dirty="0" err="1"/>
              <a:t>Тамбовщине</a:t>
            </a:r>
            <a:r>
              <a:rPr lang="ru-RU" sz="2400" b="1" dirty="0"/>
              <a:t> получила вышивка в технике “цветной </a:t>
            </a:r>
            <a:r>
              <a:rPr lang="ru-RU" sz="2400" b="1" dirty="0" err="1"/>
              <a:t>перевити</a:t>
            </a:r>
            <a:r>
              <a:rPr lang="ru-RU" sz="2400" b="1" dirty="0"/>
              <a:t>”, которой украшали рубахи, передники, полотенца, покрывала и скатерти</a:t>
            </a:r>
            <a:endParaRPr lang="ru-RU" sz="2400" dirty="0"/>
          </a:p>
        </p:txBody>
      </p:sp>
      <p:pic>
        <p:nvPicPr>
          <p:cNvPr id="5" name="Picture 2" descr="C:\Users\Администратор\Desktop\IT учитель\2 этап\img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04864"/>
            <a:ext cx="3962418" cy="347204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126348"/>
            <a:ext cx="4449763" cy="392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328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1888</TotalTime>
  <Words>586</Words>
  <Application>Microsoft Office PowerPoint</Application>
  <PresentationFormat>Экран (4:3)</PresentationFormat>
  <Paragraphs>124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Духовно-нравственное воспитание старших дошкольников через ознакомление с  народными промыслами России и Тамбовской области</vt:lpstr>
      <vt:lpstr>Презентация PowerPoint</vt:lpstr>
      <vt:lpstr>Презентация PowerPoint</vt:lpstr>
      <vt:lpstr>Презентация PowerPoint</vt:lpstr>
      <vt:lpstr>Методы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Духовно-нравственное воспитание старших дошкольников через ознакомление с  народными промыслами России и Тамбовской области</dc:title>
  <cp:lastModifiedBy>Натусик</cp:lastModifiedBy>
  <cp:revision>121</cp:revision>
  <cp:lastPrinted>2015-05-12T18:34:57Z</cp:lastPrinted>
  <dcterms:created xsi:type="dcterms:W3CDTF">2015-04-11T04:57:33Z</dcterms:created>
  <dcterms:modified xsi:type="dcterms:W3CDTF">2022-05-11T18:51:36Z</dcterms:modified>
</cp:coreProperties>
</file>