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85" r:id="rId3"/>
    <p:sldId id="257" r:id="rId4"/>
    <p:sldId id="273" r:id="rId5"/>
    <p:sldId id="274" r:id="rId6"/>
    <p:sldId id="276" r:id="rId7"/>
    <p:sldId id="279" r:id="rId8"/>
    <p:sldId id="277" r:id="rId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249" autoAdjust="0"/>
    <p:restoredTop sz="94638" autoAdjust="0"/>
  </p:normalViewPr>
  <p:slideViewPr>
    <p:cSldViewPr>
      <p:cViewPr varScale="1">
        <p:scale>
          <a:sx n="82" d="100"/>
          <a:sy n="82" d="100"/>
        </p:scale>
        <p:origin x="1171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56330A-D94E-4B75-AF19-9E63B8458B9E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C2E93F-AFF0-4E0F-AAA4-7072CEDEABE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C2E93F-AFF0-4E0F-AAA4-7072CEDEABE0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ll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5/11/2022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ll dir="r"/>
  </p:transition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email">
            <a:lum bright="40000" contrast="-40000"/>
          </a:blip>
          <a:srcRect/>
          <a:stretch>
            <a:fillRect/>
          </a:stretch>
        </p:blipFill>
        <p:spPr bwMode="auto">
          <a:xfrm>
            <a:off x="-17821" y="0"/>
            <a:ext cx="916182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1143000" y="1524000"/>
            <a:ext cx="7010400" cy="1828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Schoolbook" pitchFamily="18" charset="0"/>
              </a:rPr>
              <a:t>Интерактивная игра </a:t>
            </a:r>
          </a:p>
          <a:p>
            <a:pPr algn="ctr"/>
            <a:r>
              <a:rPr lang="ru-RU" sz="3200" b="1" dirty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Schoolbook" pitchFamily="18" charset="0"/>
              </a:rPr>
              <a:t>«Продолжи ряд»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838200" y="4114800"/>
            <a:ext cx="7696200" cy="1828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371600" y="3505200"/>
          <a:ext cx="7239000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47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3716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13" name="Рисунок 12" descr="Question.png">
            <a:hlinkClick r:id="" action="ppaction://noaction" highlightClick="1"/>
          </p:cNvPr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162800" y="3581400"/>
            <a:ext cx="1193642" cy="1193642"/>
          </a:xfrm>
          <a:prstGeom prst="actionButtonHelp">
            <a:avLst/>
          </a:prstGeom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0" y="3505200"/>
            <a:ext cx="1066800" cy="1351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43600" y="3505200"/>
            <a:ext cx="1066800" cy="1351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2" descr="C:\Users\user\Desktop\игра\мишка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8000" y="3581400"/>
            <a:ext cx="1219200" cy="1219200"/>
          </a:xfrm>
          <a:prstGeom prst="rect">
            <a:avLst/>
          </a:prstGeom>
          <a:noFill/>
        </p:spPr>
      </p:pic>
      <p:pic>
        <p:nvPicPr>
          <p:cNvPr id="15" name="Рисунок 14" descr="котенок.pn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4572000" y="3429000"/>
            <a:ext cx="990600" cy="1486829"/>
          </a:xfrm>
          <a:prstGeom prst="rect">
            <a:avLst/>
          </a:prstGeom>
        </p:spPr>
      </p:pic>
    </p:spTree>
  </p:cSld>
  <p:clrMapOvr>
    <a:masterClrMapping/>
  </p:clrMapOvr>
  <p:transition spd="slow">
    <p:pull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lum bright="40000" contrast="-40000"/>
          </a:blip>
          <a:srcRect/>
          <a:stretch>
            <a:fillRect/>
          </a:stretch>
        </p:blipFill>
        <p:spPr bwMode="auto">
          <a:xfrm>
            <a:off x="0" y="0"/>
            <a:ext cx="916182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7" name="Содержимое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68868576"/>
              </p:ext>
            </p:extLst>
          </p:nvPr>
        </p:nvGraphicFramePr>
        <p:xfrm>
          <a:off x="381000" y="228600"/>
          <a:ext cx="8305800" cy="61301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2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43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34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/>
                        <a:t>1.</a:t>
                      </a:r>
                      <a:r>
                        <a:rPr lang="ru-RU" sz="1200" dirty="0">
                          <a:latin typeface="Century Schoolbook" pitchFamily="18" charset="0"/>
                        </a:rPr>
                        <a:t> Автор игры </a:t>
                      </a:r>
                      <a:endParaRPr lang="ru-RU" sz="1200" dirty="0">
                        <a:solidFill>
                          <a:srgbClr val="000000"/>
                        </a:solidFill>
                        <a:latin typeface="Century Schoolbook" pitchFamily="18" charset="0"/>
                        <a:ea typeface="Courier New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entury Schoolbook" pitchFamily="18" charset="0"/>
                        </a:rPr>
                        <a:t>Скворцова Маргарита Вячеславовна</a:t>
                      </a:r>
                      <a:endParaRPr lang="ru-RU" sz="1600" dirty="0">
                        <a:solidFill>
                          <a:srgbClr val="000000"/>
                        </a:solidFill>
                        <a:latin typeface="Century Schoolbook" pitchFamily="18" charset="0"/>
                        <a:ea typeface="Courier New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2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spc="0" dirty="0">
                          <a:latin typeface="Century Schoolbook" pitchFamily="18" charset="0"/>
                        </a:rPr>
                        <a:t>2. Направление НОД</a:t>
                      </a:r>
                      <a:endParaRPr lang="ru-RU" sz="1200" dirty="0">
                        <a:solidFill>
                          <a:srgbClr val="000000"/>
                        </a:solidFill>
                        <a:latin typeface="Century Schoolbook" pitchFamily="18" charset="0"/>
                        <a:ea typeface="Courier New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Century Schoolbook" pitchFamily="18" charset="0"/>
                        </a:rPr>
                        <a:t>Познавательное</a:t>
                      </a:r>
                      <a:r>
                        <a:rPr lang="ru-RU" sz="1200" baseline="0" dirty="0">
                          <a:latin typeface="Century Schoolbook" pitchFamily="18" charset="0"/>
                        </a:rPr>
                        <a:t> развитие. Речевое развитие.</a:t>
                      </a:r>
                      <a:endParaRPr lang="ru-RU" sz="1200" dirty="0">
                        <a:solidFill>
                          <a:srgbClr val="000000"/>
                        </a:solidFill>
                        <a:latin typeface="Century Schoolbook" pitchFamily="18" charset="0"/>
                        <a:ea typeface="Courier New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2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spc="0" dirty="0">
                          <a:latin typeface="Century Schoolbook" pitchFamily="18" charset="0"/>
                        </a:rPr>
                        <a:t>3. Возрастная группа</a:t>
                      </a:r>
                      <a:endParaRPr lang="ru-RU" sz="1200" dirty="0">
                        <a:solidFill>
                          <a:srgbClr val="000000"/>
                        </a:solidFill>
                        <a:latin typeface="Century Schoolbook" pitchFamily="18" charset="0"/>
                        <a:ea typeface="Courier New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Century Schoolbook" pitchFamily="18" charset="0"/>
                        </a:rPr>
                        <a:t>5-7  лет</a:t>
                      </a:r>
                      <a:endParaRPr lang="ru-RU" sz="1200" dirty="0">
                        <a:solidFill>
                          <a:srgbClr val="000000"/>
                        </a:solidFill>
                        <a:latin typeface="Century Schoolbook" pitchFamily="18" charset="0"/>
                        <a:ea typeface="Courier New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07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spc="0" dirty="0">
                          <a:latin typeface="Century Schoolbook" pitchFamily="18" charset="0"/>
                        </a:rPr>
                        <a:t>4. Тип разработки</a:t>
                      </a:r>
                      <a:r>
                        <a:rPr lang="ru-RU" sz="1200" spc="0" baseline="0" dirty="0">
                          <a:latin typeface="Century Schoolbook" pitchFamily="18" charset="0"/>
                        </a:rPr>
                        <a:t> </a:t>
                      </a:r>
                      <a:endParaRPr lang="ru-RU" sz="1200" dirty="0">
                        <a:solidFill>
                          <a:srgbClr val="000000"/>
                        </a:solidFill>
                        <a:latin typeface="Century Schoolbook" pitchFamily="18" charset="0"/>
                        <a:ea typeface="Courier New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Дидактическая игра в программе  </a:t>
                      </a: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Microsoft Office Power Point</a:t>
                      </a:r>
                      <a:r>
                        <a:rPr lang="ru-RU" sz="1200" baseline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 триггерами (возможно использование в программе </a:t>
                      </a:r>
                      <a:r>
                        <a:rPr lang="en-US" sz="1200" baseline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Smart Notebook</a:t>
                      </a:r>
                      <a:r>
                        <a:rPr lang="ru-RU" sz="1200" baseline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).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159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spc="0" dirty="0">
                          <a:latin typeface="Century Schoolbook" pitchFamily="18" charset="0"/>
                        </a:rPr>
                        <a:t>5. Название игры</a:t>
                      </a:r>
                      <a:endParaRPr lang="ru-RU" sz="1200" dirty="0">
                        <a:solidFill>
                          <a:srgbClr val="000000"/>
                        </a:solidFill>
                        <a:latin typeface="Century Schoolbook" pitchFamily="18" charset="0"/>
                        <a:ea typeface="Courier New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spc="0" dirty="0">
                          <a:latin typeface="Century Schoolbook" pitchFamily="18" charset="0"/>
                        </a:rPr>
                        <a:t>«Продолжи ряд»</a:t>
                      </a:r>
                      <a:endParaRPr lang="ru-RU" sz="1200" dirty="0">
                        <a:solidFill>
                          <a:srgbClr val="000000"/>
                        </a:solidFill>
                        <a:latin typeface="Century Schoolbook" pitchFamily="18" charset="0"/>
                        <a:ea typeface="Courier New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00"/>
                        </a:solidFill>
                        <a:latin typeface="Century Schoolbook" pitchFamily="18" charset="0"/>
                        <a:ea typeface="Courier New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159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Century Schoolbook" pitchFamily="18" charset="0"/>
                          <a:ea typeface="Courier New"/>
                          <a:cs typeface="Times New Roman"/>
                        </a:rPr>
                        <a:t>6. Цель педагога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Century Schoolbook" pitchFamily="18" charset="0"/>
                          <a:ea typeface="Courier New"/>
                          <a:cs typeface="Times New Roman"/>
                        </a:rPr>
                        <a:t>Распространение педагогического опыта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9739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spc="0" dirty="0">
                          <a:latin typeface="Century Schoolbook" pitchFamily="18" charset="0"/>
                        </a:rPr>
                        <a:t>7. Цель игры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00"/>
                        </a:solidFill>
                        <a:latin typeface="Century Schoolbook" pitchFamily="18" charset="0"/>
                        <a:ea typeface="Courier New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Century Schoolbook" pitchFamily="18" charset="0"/>
                          <a:ea typeface="Courier New"/>
                          <a:cs typeface="Times New Roman"/>
                        </a:rPr>
                        <a:t>Развитие предпосылок логического мышления  с помощью логического приёма «сериация».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509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spc="0" dirty="0">
                          <a:latin typeface="Century Schoolbook" pitchFamily="18" charset="0"/>
                        </a:rPr>
                        <a:t>8. Ценность для  детей и педагога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200" spc="0" dirty="0">
                        <a:latin typeface="Century Schoolbook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200" spc="0" dirty="0">
                        <a:latin typeface="Century Schoolbook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200" spc="0" dirty="0">
                        <a:latin typeface="Century Schoolbook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spc="0" dirty="0">
                          <a:latin typeface="Century Schoolbook" pitchFamily="18" charset="0"/>
                        </a:rPr>
                        <a:t> </a:t>
                      </a:r>
                      <a:endParaRPr lang="ru-RU" sz="1200" dirty="0">
                        <a:solidFill>
                          <a:srgbClr val="000000"/>
                        </a:solidFill>
                        <a:latin typeface="Century Schoolbook" pitchFamily="18" charset="0"/>
                        <a:ea typeface="Courier New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Century Schoolbook" pitchFamily="18" charset="0"/>
                        </a:rPr>
                        <a:t>Игра направлена на развитие умения</a:t>
                      </a:r>
                      <a:r>
                        <a:rPr lang="ru-RU" sz="1200" baseline="0" dirty="0">
                          <a:latin typeface="Century Schoolbook" pitchFamily="18" charset="0"/>
                        </a:rPr>
                        <a:t> мысленно устанавливать связи между предметами и расположением их в определённой последовательности, самостоятельно объяснять связи между предметами (картинками), внимания, </a:t>
                      </a:r>
                      <a:r>
                        <a:rPr lang="ru-RU" sz="1200" dirty="0">
                          <a:latin typeface="Century Schoolbook" pitchFamily="18" charset="0"/>
                        </a:rPr>
                        <a:t>  зрительного</a:t>
                      </a:r>
                      <a:r>
                        <a:rPr lang="ru-RU" sz="1200" baseline="0" dirty="0">
                          <a:latin typeface="Century Schoolbook" pitchFamily="18" charset="0"/>
                        </a:rPr>
                        <a:t> </a:t>
                      </a:r>
                      <a:r>
                        <a:rPr lang="ru-RU" sz="1200" dirty="0">
                          <a:latin typeface="Century Schoolbook" pitchFamily="18" charset="0"/>
                        </a:rPr>
                        <a:t> и слухового восприятия,  доказательной речи.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spc="0" dirty="0">
                          <a:latin typeface="Century Schoolbook" pitchFamily="18" charset="0"/>
                        </a:rPr>
                        <a:t>Игра позволяет разнообразить работу  НОД, привлекает внимание , активизирует</a:t>
                      </a:r>
                      <a:r>
                        <a:rPr lang="ru-RU" sz="1200" spc="0" baseline="0" dirty="0">
                          <a:latin typeface="Century Schoolbook" pitchFamily="18" charset="0"/>
                        </a:rPr>
                        <a:t> </a:t>
                      </a:r>
                      <a:r>
                        <a:rPr lang="ru-RU" sz="1200" spc="0" dirty="0">
                          <a:latin typeface="Century Schoolbook" pitchFamily="18" charset="0"/>
                        </a:rPr>
                        <a:t> мыслительные операции у  старших дошкольников, экономит время.</a:t>
                      </a:r>
                      <a:r>
                        <a:rPr lang="ru-RU" sz="1200" spc="0" baseline="0" dirty="0">
                          <a:latin typeface="Century Schoolbook" pitchFamily="18" charset="0"/>
                        </a:rPr>
                        <a:t> </a:t>
                      </a:r>
                      <a:r>
                        <a:rPr lang="ru-RU" sz="1200" spc="0" dirty="0">
                          <a:latin typeface="Century Schoolbook" pitchFamily="18" charset="0"/>
                        </a:rPr>
                        <a:t>  Может быть использована для организации индивидуальной работы, как часть НОД другой направленности.</a:t>
                      </a:r>
                      <a:endParaRPr lang="ru-RU" sz="1200" dirty="0">
                        <a:latin typeface="Century Schoolbook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7417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Century Schoolbook" pitchFamily="18" charset="0"/>
                          <a:ea typeface="Courier New"/>
                          <a:cs typeface="Times New Roman"/>
                        </a:rPr>
                        <a:t>9. Правила игры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Педагог объясняет детям, что картинки в логическом ряду расположены в определённом порядке. Нужно подумать и догадаться, какая картинка должна стоять в пустой клетке</a:t>
                      </a:r>
                      <a:r>
                        <a:rPr lang="ru-RU" sz="12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 объяснить свой выбор.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latin typeface="+mn-lt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Если игра происходит в программе </a:t>
                      </a: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Microsoft Office Power Point</a:t>
                      </a:r>
                      <a:r>
                        <a:rPr lang="ru-RU" sz="1200" baseline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то необходимо навести на нужную картинку  курсор мыши, в программе </a:t>
                      </a:r>
                      <a:r>
                        <a:rPr lang="en-US" sz="1200" baseline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Smart Notebook</a:t>
                      </a:r>
                      <a:r>
                        <a:rPr lang="ru-RU" sz="1200" baseline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дотронуться рукой. Неправилная картинка будет вращаться, правильная – встанет в пустой квадрат.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slow">
    <p:pull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" cstate="email">
            <a:lum bright="40000" contrast="-40000"/>
          </a:blip>
          <a:srcRect/>
          <a:stretch>
            <a:fillRect/>
          </a:stretch>
        </p:blipFill>
        <p:spPr bwMode="auto">
          <a:xfrm>
            <a:off x="-17821" y="0"/>
            <a:ext cx="916182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57200" y="1397000"/>
          <a:ext cx="8305800" cy="1346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84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84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84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843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843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843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3462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371600" y="3733800"/>
            <a:ext cx="1295400" cy="1295400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962400" y="3733800"/>
            <a:ext cx="1295400" cy="1295400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553200" y="3733800"/>
            <a:ext cx="1295400" cy="1295400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 descr="болгарский перец2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524000" y="3810000"/>
            <a:ext cx="914400" cy="1117600"/>
          </a:xfrm>
          <a:prstGeom prst="rect">
            <a:avLst/>
          </a:prstGeom>
        </p:spPr>
      </p:pic>
      <p:pic>
        <p:nvPicPr>
          <p:cNvPr id="2050" name="Picture 2" descr="C:\Users\user\Desktop\игра\тыква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6FAF9"/>
              </a:clrFrom>
              <a:clrTo>
                <a:srgbClr val="F6FA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800000" flipV="1">
            <a:off x="435720" y="1524000"/>
            <a:ext cx="1465173" cy="1143000"/>
          </a:xfrm>
          <a:prstGeom prst="rect">
            <a:avLst/>
          </a:prstGeom>
          <a:noFill/>
        </p:spPr>
      </p:pic>
      <p:pic>
        <p:nvPicPr>
          <p:cNvPr id="2051" name="Picture 3" descr="C:\Users\user\Desktop\игра\арбуз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1981200" y="1524000"/>
            <a:ext cx="1063178" cy="1066800"/>
          </a:xfrm>
          <a:prstGeom prst="rect">
            <a:avLst/>
          </a:prstGeom>
          <a:noFill/>
        </p:spPr>
      </p:pic>
      <p:pic>
        <p:nvPicPr>
          <p:cNvPr id="20" name="Picture 2" descr="C:\Users\user\Desktop\игра\тыква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6FAF9"/>
              </a:clrFrom>
              <a:clrTo>
                <a:srgbClr val="F6FA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800000" flipV="1">
            <a:off x="3124200" y="1524000"/>
            <a:ext cx="1465173" cy="1143000"/>
          </a:xfrm>
          <a:prstGeom prst="rect">
            <a:avLst/>
          </a:prstGeom>
          <a:noFill/>
        </p:spPr>
      </p:pic>
      <p:pic>
        <p:nvPicPr>
          <p:cNvPr id="21" name="Picture 2" descr="C:\Users\user\Desktop\игра\тыква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6FAF9"/>
              </a:clrFrom>
              <a:clrTo>
                <a:srgbClr val="F6FA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800000" flipV="1">
            <a:off x="5943600" y="1524000"/>
            <a:ext cx="1465173" cy="1143000"/>
          </a:xfrm>
          <a:prstGeom prst="rect">
            <a:avLst/>
          </a:prstGeom>
          <a:noFill/>
        </p:spPr>
      </p:pic>
      <p:pic>
        <p:nvPicPr>
          <p:cNvPr id="22" name="Picture 2" descr="C:\Users\user\Desktop\игра\тыква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6FAF9"/>
              </a:clrFrom>
              <a:clrTo>
                <a:srgbClr val="F6FA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800000" flipV="1">
            <a:off x="6477000" y="3810000"/>
            <a:ext cx="1465173" cy="1143000"/>
          </a:xfrm>
          <a:prstGeom prst="rect">
            <a:avLst/>
          </a:prstGeom>
          <a:noFill/>
        </p:spPr>
      </p:pic>
      <p:pic>
        <p:nvPicPr>
          <p:cNvPr id="23" name="Picture 3" descr="C:\Users\user\Desktop\игра\арбуз.jpg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4114800" y="3886200"/>
            <a:ext cx="990600" cy="993975"/>
          </a:xfrm>
          <a:prstGeom prst="rect">
            <a:avLst/>
          </a:prstGeom>
          <a:noFill/>
        </p:spPr>
      </p:pic>
      <p:pic>
        <p:nvPicPr>
          <p:cNvPr id="24" name="Picture 3" descr="C:\Users\user\Desktop\игра\арбуз.jpg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4724400" y="1524000"/>
            <a:ext cx="1066800" cy="107043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333 -0.02244 L 0.38333 -0.33334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500" y="-15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 cstate="email">
            <a:lum bright="40000" contrast="-40000"/>
          </a:blip>
          <a:srcRect/>
          <a:stretch>
            <a:fillRect/>
          </a:stretch>
        </p:blipFill>
        <p:spPr bwMode="auto">
          <a:xfrm>
            <a:off x="0" y="0"/>
            <a:ext cx="916182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57200" y="1397000"/>
          <a:ext cx="8305800" cy="1346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84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84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84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843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843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843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3462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371600" y="3733800"/>
            <a:ext cx="1295400" cy="1295400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962400" y="3733800"/>
            <a:ext cx="1295400" cy="1295400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553200" y="3733800"/>
            <a:ext cx="1295400" cy="1295400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Рисунок 15" descr="мяч 6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705601" y="3886201"/>
            <a:ext cx="990600" cy="990600"/>
          </a:xfrm>
          <a:prstGeom prst="rect">
            <a:avLst/>
          </a:prstGeom>
        </p:spPr>
      </p:pic>
      <p:pic>
        <p:nvPicPr>
          <p:cNvPr id="3077" name="Picture 5" descr="C:\Users\user\Desktop\игра\мячик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981200" y="1524000"/>
            <a:ext cx="1143000" cy="1143000"/>
          </a:xfrm>
          <a:prstGeom prst="rect">
            <a:avLst/>
          </a:prstGeom>
          <a:noFill/>
        </p:spPr>
      </p:pic>
      <p:pic>
        <p:nvPicPr>
          <p:cNvPr id="22" name="Picture 5" descr="C:\Users\user\Desktop\игра\мячик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352800" y="1524000"/>
            <a:ext cx="1143000" cy="1143000"/>
          </a:xfrm>
          <a:prstGeom prst="rect">
            <a:avLst/>
          </a:prstGeom>
          <a:noFill/>
        </p:spPr>
      </p:pic>
      <p:pic>
        <p:nvPicPr>
          <p:cNvPr id="23" name="Picture 5" descr="C:\Users\user\Desktop\игра\мячик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172200" y="1524000"/>
            <a:ext cx="1143000" cy="1143000"/>
          </a:xfrm>
          <a:prstGeom prst="rect">
            <a:avLst/>
          </a:prstGeom>
          <a:noFill/>
        </p:spPr>
      </p:pic>
      <p:pic>
        <p:nvPicPr>
          <p:cNvPr id="24" name="Picture 5" descr="C:\Users\user\Desktop\игра\мячик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447800" y="3810000"/>
            <a:ext cx="1143000" cy="1143000"/>
          </a:xfrm>
          <a:prstGeom prst="rect">
            <a:avLst/>
          </a:prstGeom>
          <a:noFill/>
        </p:spPr>
      </p:pic>
      <p:pic>
        <p:nvPicPr>
          <p:cNvPr id="3079" name="Picture 7" descr="C:\Users\user\Desktop\игра\i60819.jpg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9600" y="1447800"/>
            <a:ext cx="1295400" cy="1279208"/>
          </a:xfrm>
          <a:prstGeom prst="rect">
            <a:avLst/>
          </a:prstGeom>
          <a:noFill/>
        </p:spPr>
      </p:pic>
      <p:pic>
        <p:nvPicPr>
          <p:cNvPr id="27" name="Picture 7" descr="C:\Users\user\Desktop\игра\i60819.jpg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8200" y="1447800"/>
            <a:ext cx="1295400" cy="1279208"/>
          </a:xfrm>
          <a:prstGeom prst="rect">
            <a:avLst/>
          </a:prstGeom>
          <a:noFill/>
        </p:spPr>
      </p:pic>
      <p:pic>
        <p:nvPicPr>
          <p:cNvPr id="28" name="Picture 7" descr="C:\Users\user\Desktop\игра\i60819.jpg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62400" y="3733800"/>
            <a:ext cx="1295400" cy="127920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16 -0.02776 L 0.6625 -0.3275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300" y="-15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" cstate="email">
            <a:lum bright="40000" contrast="-40000"/>
          </a:blip>
          <a:srcRect/>
          <a:stretch>
            <a:fillRect/>
          </a:stretch>
        </p:blipFill>
        <p:spPr bwMode="auto">
          <a:xfrm>
            <a:off x="-17821" y="0"/>
            <a:ext cx="916182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57200" y="1397000"/>
          <a:ext cx="8305800" cy="1346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84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84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84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843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843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843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3462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371600" y="3733800"/>
            <a:ext cx="1295400" cy="1295400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962400" y="3733800"/>
            <a:ext cx="1295400" cy="1295400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553200" y="3733800"/>
            <a:ext cx="1295400" cy="1295400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 descr="C:\Users\user\Desktop\игра\машинка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76600" y="1676400"/>
            <a:ext cx="1371600" cy="915420"/>
          </a:xfrm>
          <a:prstGeom prst="rect">
            <a:avLst/>
          </a:prstGeom>
          <a:noFill/>
        </p:spPr>
      </p:pic>
      <p:pic>
        <p:nvPicPr>
          <p:cNvPr id="4099" name="Picture 3" descr="C:\Users\user\Desktop\игра\автобус - копия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28800" y="1524000"/>
            <a:ext cx="1338649" cy="990600"/>
          </a:xfrm>
          <a:prstGeom prst="rect">
            <a:avLst/>
          </a:prstGeom>
          <a:noFill/>
        </p:spPr>
      </p:pic>
      <p:pic>
        <p:nvPicPr>
          <p:cNvPr id="4100" name="Picture 4" descr="C:\Users\user\Desktop\игра\трактор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381000" y="1524000"/>
            <a:ext cx="1549214" cy="1066800"/>
          </a:xfrm>
          <a:prstGeom prst="rect">
            <a:avLst/>
          </a:prstGeom>
          <a:noFill/>
        </p:spPr>
      </p:pic>
      <p:pic>
        <p:nvPicPr>
          <p:cNvPr id="21" name="Picture 4" descr="C:\Users\user\Desktop\игра\трактор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4572000" y="1524000"/>
            <a:ext cx="1549214" cy="1066800"/>
          </a:xfrm>
          <a:prstGeom prst="rect">
            <a:avLst/>
          </a:prstGeom>
          <a:noFill/>
        </p:spPr>
      </p:pic>
      <p:pic>
        <p:nvPicPr>
          <p:cNvPr id="22" name="Picture 4" descr="C:\Users\user\Desktop\игра\трактор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3886200" y="3810000"/>
            <a:ext cx="1549214" cy="1066800"/>
          </a:xfrm>
          <a:prstGeom prst="rect">
            <a:avLst/>
          </a:prstGeom>
          <a:noFill/>
        </p:spPr>
      </p:pic>
      <p:pic>
        <p:nvPicPr>
          <p:cNvPr id="23" name="Picture 3" descr="C:\Users\user\Desktop\игра\автобус - копия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53200" y="3810000"/>
            <a:ext cx="1338649" cy="990600"/>
          </a:xfrm>
          <a:prstGeom prst="rect">
            <a:avLst/>
          </a:prstGeom>
          <a:noFill/>
        </p:spPr>
      </p:pic>
      <p:pic>
        <p:nvPicPr>
          <p:cNvPr id="26" name="Picture 2" descr="C:\Users\user\Desktop\игра\машинка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95400" y="3962400"/>
            <a:ext cx="1371600" cy="915420"/>
          </a:xfrm>
          <a:prstGeom prst="rect">
            <a:avLst/>
          </a:prstGeom>
          <a:noFill/>
        </p:spPr>
      </p:pic>
      <p:pic>
        <p:nvPicPr>
          <p:cNvPr id="27" name="Picture 2" descr="C:\Users\user\Desktop\игра\машинка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91400" y="1676400"/>
            <a:ext cx="1371600" cy="91542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143 -0.02776 L -0.06476 -0.32755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00" y="-15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2" cstate="email">
            <a:lum bright="40000" contrast="-40000"/>
          </a:blip>
          <a:srcRect/>
          <a:stretch>
            <a:fillRect/>
          </a:stretch>
        </p:blipFill>
        <p:spPr bwMode="auto">
          <a:xfrm>
            <a:off x="0" y="0"/>
            <a:ext cx="916182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57200" y="1397000"/>
          <a:ext cx="8305800" cy="1346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84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84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84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843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843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843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3462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371600" y="3733800"/>
            <a:ext cx="1295400" cy="1295400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962400" y="3733800"/>
            <a:ext cx="1295400" cy="1295400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553200" y="3733800"/>
            <a:ext cx="1295400" cy="1295400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зайчик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flipH="1">
            <a:off x="685800" y="1447800"/>
            <a:ext cx="838200" cy="1173949"/>
          </a:xfrm>
          <a:prstGeom prst="rect">
            <a:avLst/>
          </a:prstGeom>
        </p:spPr>
      </p:pic>
      <p:pic>
        <p:nvPicPr>
          <p:cNvPr id="12" name="Рисунок 11" descr="зайчик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flipH="1">
            <a:off x="1524000" y="3733800"/>
            <a:ext cx="838200" cy="1173949"/>
          </a:xfrm>
          <a:prstGeom prst="rect">
            <a:avLst/>
          </a:prstGeom>
        </p:spPr>
      </p:pic>
      <p:pic>
        <p:nvPicPr>
          <p:cNvPr id="14" name="Рисунок 13" descr="котенок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429000" y="1295400"/>
            <a:ext cx="990600" cy="1486829"/>
          </a:xfrm>
          <a:prstGeom prst="rect">
            <a:avLst/>
          </a:prstGeom>
        </p:spPr>
      </p:pic>
      <p:pic>
        <p:nvPicPr>
          <p:cNvPr id="15" name="Рисунок 14" descr="котенок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705600" y="3581400"/>
            <a:ext cx="990600" cy="1486829"/>
          </a:xfrm>
          <a:prstGeom prst="rect">
            <a:avLst/>
          </a:prstGeom>
        </p:spPr>
      </p:pic>
      <p:pic>
        <p:nvPicPr>
          <p:cNvPr id="5122" name="Picture 2" descr="C:\Users\user\Desktop\игра\мишка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05000" y="1447800"/>
            <a:ext cx="1219200" cy="1219200"/>
          </a:xfrm>
          <a:prstGeom prst="rect">
            <a:avLst/>
          </a:prstGeom>
          <a:noFill/>
        </p:spPr>
      </p:pic>
      <p:pic>
        <p:nvPicPr>
          <p:cNvPr id="23" name="Picture 2" descr="C:\Users\user\Desktop\игра\мишка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38600" y="3733800"/>
            <a:ext cx="1219200" cy="1219200"/>
          </a:xfrm>
          <a:prstGeom prst="rect">
            <a:avLst/>
          </a:prstGeom>
          <a:noFill/>
        </p:spPr>
      </p:pic>
      <p:pic>
        <p:nvPicPr>
          <p:cNvPr id="24" name="Рисунок 23" descr="зайчик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flipH="1">
            <a:off x="4800600" y="1524000"/>
            <a:ext cx="838200" cy="1173949"/>
          </a:xfrm>
          <a:prstGeom prst="rect">
            <a:avLst/>
          </a:prstGeom>
        </p:spPr>
      </p:pic>
      <p:pic>
        <p:nvPicPr>
          <p:cNvPr id="25" name="Рисунок 24" descr="котенок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620000" y="1295400"/>
            <a:ext cx="990600" cy="1486829"/>
          </a:xfrm>
          <a:prstGeom prst="rect">
            <a:avLst/>
          </a:prstGeom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66667E-6 6.59958E-6 L 0.22501 -0.33309 " pathEditMode="relative" ptsTypes="AA">
                                      <p:cBhvr>
                                        <p:cTn id="1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2" cstate="email">
            <a:lum bright="40000" contrast="-40000"/>
          </a:blip>
          <a:srcRect/>
          <a:stretch>
            <a:fillRect/>
          </a:stretch>
        </p:blipFill>
        <p:spPr bwMode="auto">
          <a:xfrm>
            <a:off x="0" y="0"/>
            <a:ext cx="916182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57200" y="1397000"/>
          <a:ext cx="8305800" cy="1346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84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84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84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843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843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843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3462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371600" y="3733800"/>
            <a:ext cx="1295400" cy="1295400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962400" y="3733800"/>
            <a:ext cx="1295400" cy="1295400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553200" y="3733800"/>
            <a:ext cx="1295400" cy="1295400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6" name="Picture 2" descr="C:\Users\user\Desktop\игра\солнышко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" y="1371600"/>
            <a:ext cx="1295400" cy="1295400"/>
          </a:xfrm>
          <a:prstGeom prst="rect">
            <a:avLst/>
          </a:prstGeom>
          <a:noFill/>
        </p:spPr>
      </p:pic>
      <p:pic>
        <p:nvPicPr>
          <p:cNvPr id="6148" name="Picture 4" descr="C:\Users\user\Desktop\игра\8373240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76600" y="1524000"/>
            <a:ext cx="1295400" cy="1143000"/>
          </a:xfrm>
          <a:prstGeom prst="rect">
            <a:avLst/>
          </a:prstGeom>
          <a:noFill/>
        </p:spPr>
      </p:pic>
      <p:pic>
        <p:nvPicPr>
          <p:cNvPr id="18" name="Picture 4" descr="C:\Users\user\Desktop\игра\8373240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391400" y="1524000"/>
            <a:ext cx="1295400" cy="1143000"/>
          </a:xfrm>
          <a:prstGeom prst="rect">
            <a:avLst/>
          </a:prstGeom>
          <a:noFill/>
        </p:spPr>
      </p:pic>
      <p:pic>
        <p:nvPicPr>
          <p:cNvPr id="19" name="Picture 2" descr="C:\Users\user\Desktop\игра\солнышко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05000" y="1371600"/>
            <a:ext cx="1295400" cy="1295400"/>
          </a:xfrm>
          <a:prstGeom prst="rect">
            <a:avLst/>
          </a:prstGeom>
          <a:noFill/>
        </p:spPr>
      </p:pic>
      <p:pic>
        <p:nvPicPr>
          <p:cNvPr id="20" name="Picture 2" descr="C:\Users\user\Desktop\игра\солнышко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8200" y="1371600"/>
            <a:ext cx="1295400" cy="1295400"/>
          </a:xfrm>
          <a:prstGeom prst="rect">
            <a:avLst/>
          </a:prstGeom>
          <a:noFill/>
        </p:spPr>
      </p:pic>
      <p:pic>
        <p:nvPicPr>
          <p:cNvPr id="6150" name="Picture 6" descr="C:\Users\user\Desktop\игра\181c75866091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47800" y="3733800"/>
            <a:ext cx="1143000" cy="1190625"/>
          </a:xfrm>
          <a:prstGeom prst="rect">
            <a:avLst/>
          </a:prstGeom>
          <a:noFill/>
        </p:spPr>
      </p:pic>
      <p:pic>
        <p:nvPicPr>
          <p:cNvPr id="23" name="Picture 2" descr="C:\Users\user\Desktop\игра\солнышко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62400" y="3733800"/>
            <a:ext cx="1295400" cy="1295400"/>
          </a:xfrm>
          <a:prstGeom prst="rect">
            <a:avLst/>
          </a:prstGeom>
          <a:noFill/>
        </p:spPr>
      </p:pic>
      <p:pic>
        <p:nvPicPr>
          <p:cNvPr id="24" name="Picture 4" descr="C:\Users\user\Desktop\игра\8373240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553200" y="3810000"/>
            <a:ext cx="1295400" cy="1143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1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5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916 -0.04997 L 0.22916 -0.34976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00" y="-15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 cstate="email">
            <a:lum bright="40000" contrast="-40000"/>
          </a:blip>
          <a:srcRect/>
          <a:stretch>
            <a:fillRect/>
          </a:stretch>
        </p:blipFill>
        <p:spPr bwMode="auto">
          <a:xfrm>
            <a:off x="0" y="0"/>
            <a:ext cx="916182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57200" y="1397000"/>
          <a:ext cx="8305800" cy="1346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84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84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84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843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843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843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3462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371600" y="3733800"/>
            <a:ext cx="1295400" cy="1295400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962400" y="3733800"/>
            <a:ext cx="1295400" cy="1295400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553200" y="3733800"/>
            <a:ext cx="1295400" cy="1295400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цыпленок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85800" y="1524000"/>
            <a:ext cx="824580" cy="1135383"/>
          </a:xfrm>
          <a:prstGeom prst="rect">
            <a:avLst/>
          </a:prstGeom>
        </p:spPr>
      </p:pic>
      <p:pic>
        <p:nvPicPr>
          <p:cNvPr id="9" name="Рисунок 8" descr="цыпленок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248400" y="1524000"/>
            <a:ext cx="824580" cy="1135383"/>
          </a:xfrm>
          <a:prstGeom prst="rect">
            <a:avLst/>
          </a:prstGeom>
        </p:spPr>
      </p:pic>
      <p:pic>
        <p:nvPicPr>
          <p:cNvPr id="10" name="Рисунок 9" descr="цыпленок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429000" y="1524000"/>
            <a:ext cx="824580" cy="1135383"/>
          </a:xfrm>
          <a:prstGeom prst="rect">
            <a:avLst/>
          </a:prstGeom>
        </p:spPr>
      </p:pic>
      <p:pic>
        <p:nvPicPr>
          <p:cNvPr id="11" name="Рисунок 10" descr="цыпленок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191000" y="3810000"/>
            <a:ext cx="824580" cy="1135383"/>
          </a:xfrm>
          <a:prstGeom prst="rect">
            <a:avLst/>
          </a:prstGeom>
        </p:spPr>
      </p:pic>
      <p:pic>
        <p:nvPicPr>
          <p:cNvPr id="12" name="Рисунок 11" descr="лягушонок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705600" y="3886200"/>
            <a:ext cx="1061855" cy="1091882"/>
          </a:xfrm>
          <a:prstGeom prst="rect">
            <a:avLst/>
          </a:prstGeom>
        </p:spPr>
      </p:pic>
      <p:pic>
        <p:nvPicPr>
          <p:cNvPr id="13" name="Рисунок 12" descr="лягушонок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800600" y="1600200"/>
            <a:ext cx="1061855" cy="1091882"/>
          </a:xfrm>
          <a:prstGeom prst="rect">
            <a:avLst/>
          </a:prstGeom>
        </p:spPr>
      </p:pic>
      <p:pic>
        <p:nvPicPr>
          <p:cNvPr id="14" name="Рисунок 13" descr="лягушонок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467600" y="1600200"/>
            <a:ext cx="1061855" cy="1091882"/>
          </a:xfrm>
          <a:prstGeom prst="rect">
            <a:avLst/>
          </a:prstGeom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47800" y="3657600"/>
            <a:ext cx="1066800" cy="1351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68 -0.01297 L -0.51632 -0.33519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200" y="-16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695</TotalTime>
  <Words>232</Words>
  <Application>Microsoft Office PowerPoint</Application>
  <PresentationFormat>Экран (4:3)</PresentationFormat>
  <Paragraphs>28</Paragraphs>
  <Slides>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Century Schoolbook</vt:lpstr>
      <vt:lpstr>Times New Roman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denis</dc:creator>
  <cp:lastModifiedBy>Юлия Антонюк</cp:lastModifiedBy>
  <cp:revision>79</cp:revision>
  <dcterms:created xsi:type="dcterms:W3CDTF">2015-01-30T06:18:58Z</dcterms:created>
  <dcterms:modified xsi:type="dcterms:W3CDTF">2022-05-11T12:36:57Z</dcterms:modified>
</cp:coreProperties>
</file>