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9" r:id="rId4"/>
    <p:sldId id="262" r:id="rId5"/>
    <p:sldId id="264" r:id="rId6"/>
    <p:sldId id="269" r:id="rId7"/>
    <p:sldId id="270" r:id="rId8"/>
    <p:sldId id="286" r:id="rId9"/>
    <p:sldId id="287" r:id="rId10"/>
    <p:sldId id="271" r:id="rId11"/>
    <p:sldId id="289" r:id="rId12"/>
    <p:sldId id="288" r:id="rId13"/>
    <p:sldId id="272" r:id="rId14"/>
    <p:sldId id="290" r:id="rId15"/>
    <p:sldId id="291" r:id="rId16"/>
    <p:sldId id="276" r:id="rId17"/>
    <p:sldId id="292" r:id="rId18"/>
    <p:sldId id="277" r:id="rId19"/>
    <p:sldId id="278" r:id="rId20"/>
    <p:sldId id="279" r:id="rId21"/>
    <p:sldId id="280" r:id="rId22"/>
    <p:sldId id="281" r:id="rId23"/>
    <p:sldId id="282" r:id="rId24"/>
    <p:sldId id="293" r:id="rId25"/>
    <p:sldId id="283" r:id="rId26"/>
    <p:sldId id="284" r:id="rId27"/>
    <p:sldId id="294" r:id="rId28"/>
    <p:sldId id="295" r:id="rId29"/>
    <p:sldId id="296" r:id="rId30"/>
    <p:sldId id="285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0" autoAdjust="0"/>
    <p:restoredTop sz="94660"/>
  </p:normalViewPr>
  <p:slideViewPr>
    <p:cSldViewPr>
      <p:cViewPr>
        <p:scale>
          <a:sx n="76" d="100"/>
          <a:sy n="76" d="100"/>
        </p:scale>
        <p:origin x="-1188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4B3BB-8B39-49E8-A08E-472BC909AD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4DCED-505D-429D-9B32-0D3821A7BF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4513" y="214313"/>
            <a:ext cx="1817687" cy="60944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39863" y="214313"/>
            <a:ext cx="5302250" cy="60944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7E2CB-1F17-4D9B-AC7C-A89D3CBF5C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9863" y="214313"/>
            <a:ext cx="727233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439863" y="1709738"/>
            <a:ext cx="3559175" cy="45989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51438" y="1709738"/>
            <a:ext cx="3560762" cy="45989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56F6B-82FE-4C6D-B3D9-1100C62136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9863" y="214313"/>
            <a:ext cx="727233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439863" y="1709738"/>
            <a:ext cx="3559175" cy="45989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51438" y="1709738"/>
            <a:ext cx="3560762" cy="2222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51438" y="4084638"/>
            <a:ext cx="3560762" cy="22240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E8FBF-8705-495C-BC17-2CD8B388FB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439863" y="214313"/>
            <a:ext cx="7272337" cy="60944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70B51-CF37-4B68-802E-464109CD71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9863" y="214313"/>
            <a:ext cx="727233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439863" y="1709738"/>
            <a:ext cx="7272337" cy="4598987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FAB1F-70F3-4130-90D3-F1FC1199DA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00AB5-90BD-4CDF-9114-42C683754E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25FD6-EBEB-4D19-AC09-CC9F87FED4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9863" y="1709738"/>
            <a:ext cx="3559175" cy="4598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51438" y="1709738"/>
            <a:ext cx="3560762" cy="4598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AE147-6F49-443F-9E2D-ACFA7CCCE8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854DC-8608-4941-883C-26B18C54E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865B4-4CD5-4562-89E9-ACBC2FA4E6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6131F-BC0B-4858-9584-968C2A379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BE281-9B30-4D6E-BDC2-A26069D75B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33AB5-033B-446B-BB9E-5202B80E95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39863" y="214313"/>
            <a:ext cx="72723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39863" y="1709738"/>
            <a:ext cx="7272337" cy="459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9650" y="6237288"/>
            <a:ext cx="576263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252D2B4-2962-42B8-A85F-987C287C5F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findfoto.ru/foto/medium/11/10705.jpg" TargetMode="Externa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cheester.ru/uploads/posts/2008-09/1220510990_mojjka-lamp.jpg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znaikak.ru/design/pic/visred/yui.jpg" TargetMode="Externa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moscompl.ru/images/bezimyanniy2.jpg" TargetMode="Externa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allaboutadvertising.ru/wp-content/uploads/wp-post-thumbnail/1_8IhqW.jpg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3.jpeg"/><Relationship Id="rId4" Type="http://schemas.openxmlformats.org/officeDocument/2006/relationships/hyperlink" Target="http://hitech.tomsk.ru/uploads/posts/2009-03/thumbs/1236597184_lampa_2_1235487822_full.jpg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elec.ru/_thumb/800x600/offers/orig/918782117.jpg" TargetMode="Externa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elektroas.ru/wp-content/uploads/2010/03/dolgi_elektr_2.jpg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uti-note.ru/img/articles/106997219/52.jpg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decorit.ru/images/kitchen_008.jpg" TargetMode="Externa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live4fun.ru/small_pictures/img_6061667_2094_22.jpg" TargetMode="Externa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dostavka.ru/i/files/images/upload-1225306095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nezinau.lt/wp-content/uploads/2007/06/isjnamai602.jpg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ru-RU" sz="4000" b="0" smtClean="0">
                <a:solidFill>
                  <a:schemeClr val="tx1"/>
                </a:solidFill>
                <a:latin typeface="Times New Roman" pitchFamily="18" charset="0"/>
              </a:rPr>
              <a:t>Исследовательская работа по теме:</a:t>
            </a:r>
            <a:br>
              <a:rPr lang="ru-RU" sz="4000" b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4000" b="0" smtClean="0">
                <a:solidFill>
                  <a:schemeClr val="tx1"/>
                </a:solidFill>
                <a:latin typeface="Times New Roman" pitchFamily="18" charset="0"/>
              </a:rPr>
              <a:t>«Энергосбережение»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2924175"/>
            <a:ext cx="8135937" cy="3455988"/>
          </a:xfrm>
        </p:spPr>
        <p:txBody>
          <a:bodyPr/>
          <a:lstStyle/>
          <a:p>
            <a:pPr marL="571500" indent="-571500" eaLnBrk="1" hangingPunct="1">
              <a:lnSpc>
                <a:spcPct val="90000"/>
              </a:lnSpc>
              <a:buFontTx/>
              <a:buNone/>
            </a:pPr>
            <a:r>
              <a:rPr lang="ru-RU" sz="2300" smtClean="0"/>
              <a:t>	</a:t>
            </a:r>
            <a:r>
              <a:rPr lang="ru-RU" sz="2800" b="1" smtClean="0"/>
              <a:t>«Уходя, гасите свет» - это стоит делать только в том  случаи, если Вы  уходите на  долго (более 10 -15 минут). Дело в том, что лампы накаливания перегорают именно в момент включения. А на изготовление новой лампы требуется гораздо больше энергии, чем вы сэкономите, часто выключая её на короткое время.</a:t>
            </a:r>
          </a:p>
        </p:txBody>
      </p:sp>
      <p:pic>
        <p:nvPicPr>
          <p:cNvPr id="11267" name="Picture 5" descr="Картинка 190 из 7668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3241675" cy="292417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260350"/>
            <a:ext cx="3559175" cy="59055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	</a:t>
            </a:r>
            <a:r>
              <a:rPr lang="ru-RU" sz="2800" b="1" smtClean="0"/>
              <a:t>Используйте люминесцентные лампы, криптоновые лампы вместо ламп накаливания.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smtClean="0"/>
              <a:t>	Вместо 2-х ламп по 60Вт используйте одну – мощностью 100Вт.(экономия 12%)</a:t>
            </a:r>
          </a:p>
          <a:p>
            <a:pPr eaLnBrk="1" hangingPunct="1">
              <a:lnSpc>
                <a:spcPct val="90000"/>
              </a:lnSpc>
            </a:pPr>
            <a:endParaRPr lang="ru-RU" sz="2400" b="1" smtClean="0"/>
          </a:p>
        </p:txBody>
      </p:sp>
      <p:pic>
        <p:nvPicPr>
          <p:cNvPr id="12291" name="Picture 5" descr="zaidel_1_78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3800" y="260350"/>
            <a:ext cx="3816350" cy="2808288"/>
          </a:xfrm>
          <a:noFill/>
        </p:spPr>
      </p:pic>
      <p:pic>
        <p:nvPicPr>
          <p:cNvPr id="12292" name="Picture 8" descr="ропр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3800" y="3644900"/>
            <a:ext cx="3744913" cy="26638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148263" y="260350"/>
            <a:ext cx="3744912" cy="61928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	</a:t>
            </a:r>
            <a:r>
              <a:rPr lang="ru-RU" sz="3600" smtClean="0"/>
              <a:t>Периодически чистите лампы от пыли и грязи.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6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600" smtClean="0"/>
              <a:t>	Снижайте уровень освещенности в коридорах, туалетах.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pic>
        <p:nvPicPr>
          <p:cNvPr id="13315" name="Picture 5" descr="Картинка 3 из 48">
            <a:hlinkClick r:id="rId2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188" y="188913"/>
            <a:ext cx="4032250" cy="2447925"/>
          </a:xfrm>
        </p:spPr>
      </p:pic>
      <p:pic>
        <p:nvPicPr>
          <p:cNvPr id="13316" name="Picture 9" descr="i?id=145523866-0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84213" y="3068638"/>
            <a:ext cx="3973512" cy="30241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88913"/>
            <a:ext cx="8642350" cy="4598987"/>
          </a:xfrm>
        </p:spPr>
        <p:txBody>
          <a:bodyPr/>
          <a:lstStyle/>
          <a:p>
            <a:pPr marL="571500" indent="-571500" algn="ctr" eaLnBrk="1" hangingPunct="1">
              <a:buFontTx/>
              <a:buNone/>
            </a:pPr>
            <a:r>
              <a:rPr lang="ru-RU" b="1" smtClean="0"/>
              <a:t>Дайте доступ дневному свету, раздвиньте занавески.</a:t>
            </a:r>
          </a:p>
        </p:txBody>
      </p:sp>
      <p:pic>
        <p:nvPicPr>
          <p:cNvPr id="14339" name="Picture 4" descr="image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16238" y="1557338"/>
            <a:ext cx="5795962" cy="48244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333375"/>
            <a:ext cx="4819650" cy="59753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smtClean="0"/>
              <a:t>Стальная посуда с толстым ровным дном позволит экономить электроэнергию при приготовлении пищи на электроплите.( неровное дно увеличивает потребление энергии на 10 -15%)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Размеры посуды должны соответствовать размеру плиты. (экономия энергии 10%)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При приготовлении пищи в открытой посуде расход энергии возрастает в 2,5 раза.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Выключайте электроплиту за 5 минут до конца приготовления пищи, вы сэкономите 10-15% энергии.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Использование специальной посуды – скороварок, кипятильников, кофеварок и т.д. – позволяет экономить до 30-40% энергии и до 60% времени.</a:t>
            </a:r>
          </a:p>
          <a:p>
            <a:pPr eaLnBrk="1" hangingPunct="1">
              <a:lnSpc>
                <a:spcPct val="80000"/>
              </a:lnSpc>
            </a:pPr>
            <a:endParaRPr lang="ru-RU" sz="2000" b="1" smtClean="0"/>
          </a:p>
        </p:txBody>
      </p:sp>
      <p:pic>
        <p:nvPicPr>
          <p:cNvPr id="15363" name="Picture 5" descr="Картинка 5 из 2026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32363" y="404813"/>
            <a:ext cx="3992562" cy="45370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260350"/>
            <a:ext cx="8893175" cy="4598988"/>
          </a:xfrm>
          <a:noFill/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Уплотнив окна и двери, Вы сможете повысить температуру в помещении на 1-2 градуса!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55875" y="1916113"/>
            <a:ext cx="4608513" cy="43211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8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8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8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12" dur="indefinite"/>
                                        <p:tgtEl>
                                          <p:spTgt spid="89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2" grpId="0" build="allAtOnce"/>
      <p:bldP spid="89092" grpI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b="0" smtClean="0"/>
              <a:t>Энергосберегающие лампы – вред или польза? </a:t>
            </a:r>
            <a:br>
              <a:rPr lang="ru-RU" sz="3200" b="0" smtClean="0"/>
            </a:br>
            <a:endParaRPr lang="ru-RU" sz="3200" b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628775"/>
            <a:ext cx="4176713" cy="45989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b="1" smtClean="0"/>
              <a:t>	</a:t>
            </a:r>
            <a:r>
              <a:rPr lang="ru-RU" sz="2800" b="1" smtClean="0"/>
              <a:t>Энергосберегающие лампы - это аналог офисных «трубок дневного света». В принципе это та же трубка, свернутая в спираль или змейку, и наполненная парами ртути. На стенки трубки нанесен люминофор. </a:t>
            </a:r>
          </a:p>
        </p:txBody>
      </p:sp>
      <p:pic>
        <p:nvPicPr>
          <p:cNvPr id="17412" name="Picture 5" descr="Картинка 289 из 23399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2133600"/>
            <a:ext cx="4249737" cy="3062288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27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3573463"/>
            <a:ext cx="8642350" cy="27352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	</a:t>
            </a:r>
            <a:r>
              <a:rPr lang="ru-RU" b="1" smtClean="0"/>
              <a:t>По данным Высокогорского отделения «Татэнергосбыта» в 65% домах используются энергосберегающие лампы.</a:t>
            </a:r>
          </a:p>
        </p:txBody>
      </p:sp>
      <p:pic>
        <p:nvPicPr>
          <p:cNvPr id="18435" name="Picture 5" descr="i?id=106715597-0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4895850" cy="3097213"/>
          </a:xfr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0" smtClean="0"/>
              <a:t>Плюсы: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01788"/>
            <a:ext cx="4752975" cy="52562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Большой срок службы: декларированное время 10-12 тыс. часов.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Низкое потребление электроэнергии. Такие лампы потребляют в 5 раз меньше электричества. «Лампочкой Ильича» в 60Вт=энергосберегающей с мощностью в 12 Вт.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 Потребляют меньше электроэнергии, это уменьшает нагрузку на сеть, риск перебоев, коротких замыканий.</a:t>
            </a:r>
          </a:p>
        </p:txBody>
      </p:sp>
      <p:pic>
        <p:nvPicPr>
          <p:cNvPr id="19460" name="Picture 4" descr="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8263" y="1557338"/>
            <a:ext cx="3744912" cy="403225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37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333375"/>
            <a:ext cx="8713788" cy="60483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Заводская гарантия на люминесцентные лампы.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Расположенная в цоколе аппаратура устраняется стробоскопический эффект и обеспечивается стабильный световой поток при пульсациях напряжения питания, устраняя тем самым эффект усталости глаз при работе за компьютером;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Допускается использование энергосберегающих ламп там, где есть ограничения температуры, так как эти лампы практически не нагреваются.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7272337" cy="1143000"/>
          </a:xfrm>
        </p:spPr>
        <p:txBody>
          <a:bodyPr/>
          <a:lstStyle/>
          <a:p>
            <a:pPr algn="ctr" eaLnBrk="1" hangingPunct="1"/>
            <a:r>
              <a:rPr lang="ru-RU" sz="4800" smtClean="0">
                <a:latin typeface="Rage Italic" pitchFamily="66" charset="0"/>
              </a:rPr>
              <a:t>Цели</a:t>
            </a:r>
            <a:r>
              <a:rPr lang="ru-RU" sz="6000" smtClean="0">
                <a:latin typeface="Rage Italic" pitchFamily="66" charset="0"/>
              </a:rPr>
              <a:t> </a:t>
            </a:r>
            <a:r>
              <a:rPr lang="ru-RU" sz="4800" smtClean="0">
                <a:latin typeface="Rage Italic" pitchFamily="66" charset="0"/>
              </a:rPr>
              <a:t>и задачи проекта</a:t>
            </a:r>
            <a:r>
              <a:rPr lang="ru-RU" sz="7200" smtClean="0">
                <a:latin typeface="Rage Italic" pitchFamily="66" charset="0"/>
              </a:rPr>
              <a:t>:</a:t>
            </a:r>
            <a:r>
              <a:rPr lang="ru-RU" smtClean="0"/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9738"/>
            <a:ext cx="8675687" cy="48148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Цель проекта:</a:t>
            </a:r>
            <a:endParaRPr lang="ru-RU" sz="2400" smtClean="0"/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Изучить методы экономии электроэнергии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Провести энергетический мониторинг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Оценить эффективность внедрения энергосберегающих мероприятий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Привлечь внимание  к проблеме энергосбережения</a:t>
            </a:r>
            <a:endParaRPr lang="ru-RU" sz="24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Задача:</a:t>
            </a:r>
            <a:endParaRPr lang="ru-RU" sz="2400" smtClean="0"/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Определение и регистрация объемов снижения энергопотребления в результате внедрения энергосберегающих мероприятий</a:t>
            </a:r>
            <a:endParaRPr lang="ru-RU" sz="24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Оборудование:</a:t>
            </a:r>
            <a:endParaRPr lang="ru-RU" sz="2400" smtClean="0"/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Электросчетчик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0" smtClean="0"/>
              <a:t>Минусы: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779838" y="1557338"/>
            <a:ext cx="5143500" cy="48244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Высокая стоимость: цена одной энергосберегающей лампы колеблется от 50-80 рублей за экземпляры китайского и российского производства, и до 150-200 рублей за качественные импортные изделия.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В трубке содержатся пары ртути, поэтому разбивать такую лампу категорически не рекомендуется. </a:t>
            </a:r>
          </a:p>
        </p:txBody>
      </p:sp>
      <p:pic>
        <p:nvPicPr>
          <p:cNvPr id="21508" name="Picture 4" descr="493f35a06c972250c5c2e5a8c3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573463"/>
            <a:ext cx="3708400" cy="309562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60350"/>
            <a:ext cx="8351838" cy="6048375"/>
          </a:xfrm>
        </p:spPr>
        <p:txBody>
          <a:bodyPr/>
          <a:lstStyle/>
          <a:p>
            <a:pPr eaLnBrk="1" hangingPunct="1"/>
            <a:r>
              <a:rPr lang="ru-RU" sz="3600" b="1" smtClean="0"/>
              <a:t>Цокольная часть люминесцентной лампы слегка больше, чем у традиционной, поэтому она может не везде красиво смотреться. </a:t>
            </a:r>
          </a:p>
          <a:p>
            <a:pPr eaLnBrk="1" hangingPunct="1"/>
            <a:r>
              <a:rPr lang="ru-RU" sz="3600" b="1" smtClean="0"/>
              <a:t>Не всем нравится сам цвет света, излучаемые энергосберегающей лампой.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Один не хороший факт:</a:t>
            </a:r>
            <a:r>
              <a:rPr lang="ru-RU" sz="3200" smtClean="0"/>
              <a:t/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569325" cy="54721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	По данным Британской ассоциации дерматологов от этого могут пострадать прежде всего люди с повышенной светочувствительностью кожи. Как утверждают ученые, использование </a:t>
            </a:r>
            <a:r>
              <a:rPr lang="ru-RU" b="1" smtClean="0"/>
              <a:t>энергосберегающих ламп может нанести вред</a:t>
            </a:r>
            <a:r>
              <a:rPr lang="ru-RU" smtClean="0"/>
              <a:t> человеку, имеющему кожные заболевания и привести к раку кожи, а также вызвать мигрень и головокружение у людей, страдающих эпилепсией. 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5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272337" cy="1143000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Реагирующая на движение лампочка поможет экономить: 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52600"/>
            <a:ext cx="8316913" cy="49164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	Вкручиваемый адаптер «умный дом» с датчиком движения вкручивается в обычный патрон для лампочки. Щелкните выключатель, и лампочка будет включаться как только вы входите в комнату – будет срабатывать датчик движения, а если он не зафиксирует движения в радиусе 4,9м, то лампочка автоматически выключится. Время работы лампочки настраивается – от 5 до 100 секунд. Продается такой гаджет по цене в 750р.</a:t>
            </a:r>
            <a:br>
              <a:rPr lang="ru-RU" sz="2800" smtClean="0"/>
            </a:br>
            <a:endParaRPr lang="ru-RU" sz="280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Картинка 10 из 5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7" descr="Картинка 1 из 58">
            <a:hlinkClick r:id="rId4"/>
          </p:cNvPr>
          <p:cNvPicPr>
            <a:picLocks noGrp="1" noChangeAspect="1" noChangeArrowheads="1"/>
          </p:cNvPicPr>
          <p:nvPr>
            <p:ph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0" y="2276475"/>
            <a:ext cx="4284663" cy="4286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001000" cy="1477962"/>
          </a:xfrm>
        </p:spPr>
        <p:txBody>
          <a:bodyPr/>
          <a:lstStyle/>
          <a:p>
            <a:pPr algn="ctr" eaLnBrk="1" hangingPunct="1"/>
            <a:r>
              <a:rPr lang="ru-RU" sz="3200" b="0" smtClean="0"/>
              <a:t>Двойной тариф выгоден не всем:</a:t>
            </a:r>
            <a:br>
              <a:rPr lang="ru-RU" sz="3200" b="0" smtClean="0"/>
            </a:br>
            <a:endParaRPr lang="ru-RU" sz="3200" b="0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8243888" cy="5399087"/>
          </a:xfrm>
        </p:spPr>
        <p:txBody>
          <a:bodyPr/>
          <a:lstStyle/>
          <a:p>
            <a:pPr eaLnBrk="1" hangingPunct="1"/>
            <a:r>
              <a:rPr lang="ru-RU" sz="2800" smtClean="0"/>
              <a:t>Ночной тариф значительно ниже дневного. Действует он с 23 ч. до 7 ч. утра. Ночью электричество стоит 1,2 руб.</a:t>
            </a:r>
          </a:p>
          <a:p>
            <a:pPr eaLnBrk="1" hangingPunct="1"/>
            <a:r>
              <a:rPr lang="ru-RU" sz="2800" smtClean="0"/>
              <a:t>Чтобы перейти на двух тарифную систему, абонентам необходимо иметь средства коммерческого учета электрической энергии по зонам суток - электронные двух тарифные счетчики.</a:t>
            </a:r>
          </a:p>
          <a:p>
            <a:pPr eaLnBrk="1" hangingPunct="1"/>
            <a:r>
              <a:rPr lang="ru-RU" sz="2800" smtClean="0"/>
              <a:t>Стоимость однофазного двух тарифного счетчика варьируется от 1,5 до 2,5 тыс. руб., трехфазного - от 4 тыс. руб. и выше.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260350"/>
            <a:ext cx="4319588" cy="61928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smtClean="0"/>
              <a:t>	После перехода на двухтарифную систему абоненту начинают ежемесячно приходить сразу две квитанции за электроэнергию. В первой выставляется сумма, начисленная по "дневному" тарифу, а во второй - по "ночному".</a:t>
            </a:r>
          </a:p>
        </p:txBody>
      </p:sp>
      <p:pic>
        <p:nvPicPr>
          <p:cNvPr id="27651" name="Picture 4" descr="Картинка 5 из 303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6463" y="333375"/>
            <a:ext cx="4176712" cy="4967288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rev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188913"/>
            <a:ext cx="7272337" cy="1143000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Измерение электроэнергии в доме</a:t>
            </a:r>
          </a:p>
        </p:txBody>
      </p:sp>
      <p:graphicFrame>
        <p:nvGraphicFramePr>
          <p:cNvPr id="104631" name="Group 183"/>
          <p:cNvGraphicFramePr>
            <a:graphicFrameLocks noGrp="1"/>
          </p:cNvGraphicFramePr>
          <p:nvPr>
            <p:ph idx="1"/>
          </p:nvPr>
        </p:nvGraphicFramePr>
        <p:xfrm>
          <a:off x="395288" y="1628775"/>
          <a:ext cx="8569325" cy="4785360"/>
        </p:xfrm>
        <a:graphic>
          <a:graphicData uri="http://schemas.openxmlformats.org/drawingml/2006/table">
            <a:tbl>
              <a:tblPr/>
              <a:tblGrid>
                <a:gridCol w="4105275"/>
                <a:gridCol w="1150937"/>
                <a:gridCol w="1081088"/>
                <a:gridCol w="1154112"/>
                <a:gridCol w="1077913"/>
              </a:tblGrid>
              <a:tr h="290513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Потребление электроэнергии в доме с 4.01.13 по 31.01.13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неделя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 неделя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 неделя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 неделя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Всего израсходовано электроэнергии за неделю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 кВтч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29кВтч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 кВтч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кВтч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Всего израсходовано электроэнергии за месяц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150 киловатт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Тариф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2,51 руб.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Стоимость электроэнергии в каждую неделю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145,58 руб.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72,79 руб.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112,95 руб.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45,18 руб.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Стоимость электроэнергии за месяц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376,5 руб.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smtClean="0"/>
              <a:t>После установки двух тарифного счетчика:</a:t>
            </a:r>
          </a:p>
        </p:txBody>
      </p:sp>
      <p:graphicFrame>
        <p:nvGraphicFramePr>
          <p:cNvPr id="105766" name="Group 294"/>
          <p:cNvGraphicFramePr>
            <a:graphicFrameLocks noGrp="1"/>
          </p:cNvGraphicFramePr>
          <p:nvPr>
            <p:ph idx="1"/>
          </p:nvPr>
        </p:nvGraphicFramePr>
        <p:xfrm>
          <a:off x="323850" y="1557338"/>
          <a:ext cx="8461375" cy="4785360"/>
        </p:xfrm>
        <a:graphic>
          <a:graphicData uri="http://schemas.openxmlformats.org/drawingml/2006/table">
            <a:tbl>
              <a:tblPr/>
              <a:tblGrid>
                <a:gridCol w="2952750"/>
                <a:gridCol w="936625"/>
                <a:gridCol w="1152525"/>
                <a:gridCol w="1079500"/>
                <a:gridCol w="1152525"/>
                <a:gridCol w="1187450"/>
              </a:tblGrid>
              <a:tr h="422275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Потребление электроэнергии с 22.02.13 по 21.03.13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152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неделя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 неделя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 неделя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 неделя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Всего израсходовано электроэнергии за неделю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днем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кВтч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 кВтч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 кВтч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 кВтч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ночью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кВтч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кВтч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 кВтч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кВтч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8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Всего израсходовано электроэнергии за месяц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днем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150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кВтч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7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ночью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50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кВтч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Тариф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днем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2,51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ночью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1,2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686" name="Group 118"/>
          <p:cNvGraphicFramePr>
            <a:graphicFrameLocks noGrp="1"/>
          </p:cNvGraphicFramePr>
          <p:nvPr>
            <p:ph/>
          </p:nvPr>
        </p:nvGraphicFramePr>
        <p:xfrm>
          <a:off x="323850" y="1989138"/>
          <a:ext cx="8388350" cy="4349116"/>
        </p:xfrm>
        <a:graphic>
          <a:graphicData uri="http://schemas.openxmlformats.org/drawingml/2006/table">
            <a:tbl>
              <a:tblPr/>
              <a:tblGrid>
                <a:gridCol w="3024188"/>
                <a:gridCol w="1008062"/>
                <a:gridCol w="1223963"/>
                <a:gridCol w="1152525"/>
                <a:gridCol w="1008062"/>
                <a:gridCol w="971550"/>
              </a:tblGrid>
              <a:tr h="6223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Стоимость электроэнергии в каждую неделю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днем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35,14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70,28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92,87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57,73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2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ночью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7,2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24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10,8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5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Стоимость электроэнергии за месяц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днем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256,02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ночью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60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Итого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316,02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Экономия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60,48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000" b="0" smtClean="0"/>
              <a:t>Энергосбережение – новый «источник» энергии!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628775"/>
            <a:ext cx="3559175" cy="45989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200" smtClean="0"/>
              <a:t>	Мы редко задумываемся над тем, как и сколько мы тратим энергии для решения конкретных задач. Зачастую мы используем слишком много энергии там, где можно её сэкономить. Мой проект поможет вам понять физические принципы энергосбережения и применять их на практике.</a:t>
            </a:r>
          </a:p>
        </p:txBody>
      </p:sp>
      <p:pic>
        <p:nvPicPr>
          <p:cNvPr id="4100" name="Picture 4" descr="vishk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32363" y="1557338"/>
            <a:ext cx="3724275" cy="4751387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272338" cy="1143000"/>
          </a:xfrm>
        </p:spPr>
        <p:txBody>
          <a:bodyPr/>
          <a:lstStyle/>
          <a:p>
            <a:pPr eaLnBrk="1" hangingPunct="1"/>
            <a:r>
              <a:rPr lang="ru-RU" sz="5400" b="0" smtClean="0"/>
              <a:t> Вывод    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348038" y="404813"/>
            <a:ext cx="5543550" cy="56165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	</a:t>
            </a:r>
            <a:r>
              <a:rPr lang="ru-RU" sz="2400" b="1" smtClean="0"/>
              <a:t>Вывод:</a:t>
            </a:r>
            <a:r>
              <a:rPr lang="ru-RU" sz="2400" smtClean="0"/>
              <a:t> Возможность для энергосбережения  есть в каждом доме, в каждой квартире в каждой семье.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	Энергосберегающие мероприятия действительно позволяют экономить энергию, энергетические ресурсы, являются ключом к повышению уровня жизни, сохранению окружающей среды. Эти  мероприятия не требуют материальных затрат и зависят только от личной осведомленности и заинтересованности людей.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	Энергосбережение можно считать новым источником энергии.</a:t>
            </a:r>
          </a:p>
        </p:txBody>
      </p:sp>
      <p:pic>
        <p:nvPicPr>
          <p:cNvPr id="31748" name="Picture 5" descr="Картинка 4 из 23399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3500438"/>
            <a:ext cx="3708400" cy="3175000"/>
          </a:xfr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700" smtClean="0">
                <a:latin typeface="Rage Italic" pitchFamily="66" charset="0"/>
              </a:rPr>
              <a:t>Зачем экономить энергию?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12875"/>
            <a:ext cx="5219700" cy="59039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/>
              <a:t>	Нерациональное неограниченное потребление энергии поставило человечество на грань экологической катастрофы.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/>
              <a:t>	Увеличение концентрации некоторых газов ведёт к глобальному изменению климата. Уровень углекислого газа, добавленного человеческой деятельностью, приводит к дополнительному нагреву, эквивалентному мощности 2,5 Вт (лампочка карманного фонаря) на каждый квадратный метр поверхности Земли. </a:t>
            </a:r>
          </a:p>
        </p:txBody>
      </p:sp>
      <p:pic>
        <p:nvPicPr>
          <p:cNvPr id="5124" name="Picture 5" descr="i?id=4147433-0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92725" y="1557338"/>
            <a:ext cx="3671888" cy="4608512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272338" cy="1358900"/>
          </a:xfrm>
        </p:spPr>
        <p:txBody>
          <a:bodyPr/>
          <a:lstStyle/>
          <a:p>
            <a:pPr algn="ctr" eaLnBrk="1" hangingPunct="1"/>
            <a:r>
              <a:rPr lang="ru-RU" b="0" smtClean="0">
                <a:latin typeface="French Script MT" pitchFamily="66" charset="0"/>
              </a:rPr>
              <a:t>В чём ответственность всех и каждого?</a:t>
            </a:r>
            <a:br>
              <a:rPr lang="ru-RU" b="0" smtClean="0">
                <a:latin typeface="French Script MT" pitchFamily="66" charset="0"/>
              </a:rPr>
            </a:br>
            <a:endParaRPr lang="ru-RU" b="0" smtClean="0">
              <a:latin typeface="French Script MT" pitchFamily="66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700213"/>
            <a:ext cx="8893175" cy="26654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200" smtClean="0"/>
              <a:t>	</a:t>
            </a:r>
            <a:r>
              <a:rPr lang="ru-RU" sz="2400" b="1" smtClean="0"/>
              <a:t>Во избежание дальнейшего изменения климата и загрязнения окружающей среды, вызываемых энергетическим сектором, необходимо уменьшить потребления ископаемого топлива.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/>
              <a:t>	Мы все должны научиться использовать новые технологии и знания, чтобы использовать энергию более эффективно.</a:t>
            </a:r>
          </a:p>
        </p:txBody>
      </p:sp>
      <p:pic>
        <p:nvPicPr>
          <p:cNvPr id="6148" name="Picture 5" descr="Картинка 85 из 270319">
            <a:hlinkClick r:id="rId2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76825" y="4005263"/>
            <a:ext cx="3598863" cy="2268537"/>
          </a:xfrm>
        </p:spPr>
      </p:pic>
      <p:pic>
        <p:nvPicPr>
          <p:cNvPr id="6149" name="Picture 8" descr="i?id=41213289-0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39750" y="3933825"/>
            <a:ext cx="3816350" cy="25146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14313"/>
            <a:ext cx="8172450" cy="1143000"/>
          </a:xfrm>
        </p:spPr>
        <p:txBody>
          <a:bodyPr/>
          <a:lstStyle/>
          <a:p>
            <a:pPr algn="ctr" eaLnBrk="1" hangingPunct="1"/>
            <a:r>
              <a:rPr lang="ru-RU" b="0" smtClean="0"/>
              <a:t>Способ экономии электроэнергии</a:t>
            </a:r>
            <a:br>
              <a:rPr lang="ru-RU" b="0" smtClean="0"/>
            </a:br>
            <a:endParaRPr lang="ru-RU" b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87900" y="1557338"/>
            <a:ext cx="4105275" cy="45989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/>
              <a:t>	В промышленно развитых странах от 35 до 50 % электроэнергии расходуется на электроприборы и установки  в жилых домах и сфере услуг. По оплачиваемым счетам за электроэнергию Вы можете убедиться, что этот вид энергии относительно дорог.</a:t>
            </a:r>
          </a:p>
        </p:txBody>
      </p:sp>
      <p:pic>
        <p:nvPicPr>
          <p:cNvPr id="7172" name="Picture 5" descr="Картинка 403 из 23399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1557338"/>
            <a:ext cx="4248150" cy="460851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0" smtClean="0"/>
              <a:t>Простые способы экономии электроэнергии: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557338"/>
            <a:ext cx="4537075" cy="4598987"/>
          </a:xfrm>
        </p:spPr>
        <p:txBody>
          <a:bodyPr/>
          <a:lstStyle/>
          <a:p>
            <a:pPr marL="571500" indent="-571500"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	Загружайте стиральную машину полностью. Расход электроэнергии практически не зависит от того, насколько загружена машина, а расход воды изменится не значительно. Стирка при полной загрузке дает экономию 15 -20 кВт ч энергии в месяц.</a:t>
            </a:r>
          </a:p>
          <a:p>
            <a:pPr marL="571500" indent="-571500" eaLnBrk="1" hangingPunct="1">
              <a:lnSpc>
                <a:spcPct val="90000"/>
              </a:lnSpc>
              <a:buFontTx/>
              <a:buNone/>
            </a:pPr>
            <a:endParaRPr lang="ru-RU" sz="2400" b="1" smtClean="0"/>
          </a:p>
        </p:txBody>
      </p:sp>
      <p:pic>
        <p:nvPicPr>
          <p:cNvPr id="8196" name="Picture 5" descr="Картинка 122 из 405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3800" y="1557338"/>
            <a:ext cx="3744913" cy="467995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60350"/>
            <a:ext cx="7991475" cy="45989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	</a:t>
            </a:r>
            <a:r>
              <a:rPr lang="ru-RU" sz="3600" smtClean="0"/>
              <a:t>При глажении сортируйте вещи в зависимости от материала, начинайте гладить с низких температур, для небольших вещей используйте остаточное тепло.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9219" name="Picture 5" descr="Картинка 14 из 781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775" y="3141663"/>
            <a:ext cx="510540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260350"/>
            <a:ext cx="4608512" cy="41767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smtClean="0"/>
              <a:t>	В дежурном режиме многие электроприборы – телевизоры, видеомагнитофоны, ЭВМ и т.д. – потребляют около 10 кВтч за месяц. Поэтому, уходя из дома на длительный срок, или на ночь отключайте аппаратуру совсем.</a:t>
            </a:r>
          </a:p>
          <a:p>
            <a:pPr eaLnBrk="1" hangingPunct="1">
              <a:lnSpc>
                <a:spcPct val="80000"/>
              </a:lnSpc>
            </a:pPr>
            <a:endParaRPr lang="ru-RU" sz="2800" b="1" smtClean="0"/>
          </a:p>
          <a:p>
            <a:pPr eaLnBrk="1" hangingPunct="1">
              <a:lnSpc>
                <a:spcPct val="80000"/>
              </a:lnSpc>
            </a:pPr>
            <a:endParaRPr lang="ru-RU" sz="1600" smtClean="0"/>
          </a:p>
        </p:txBody>
      </p:sp>
      <p:pic>
        <p:nvPicPr>
          <p:cNvPr id="10243" name="Picture 5" descr="Картинка 87 из 365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3284538"/>
            <a:ext cx="4500562" cy="323532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build="p"/>
    </p:bldLst>
  </p:timing>
</p:sld>
</file>

<file path=ppt/theme/theme1.xml><?xml version="1.0" encoding="utf-8"?>
<a:theme xmlns:a="http://schemas.openxmlformats.org/drawingml/2006/main" name="10195085">
  <a:themeElements>
    <a:clrScheme name="10195085 1">
      <a:dk1>
        <a:srgbClr val="464646"/>
      </a:dk1>
      <a:lt1>
        <a:srgbClr val="FFFFFF"/>
      </a:lt1>
      <a:dk2>
        <a:srgbClr val="000000"/>
      </a:dk2>
      <a:lt2>
        <a:srgbClr val="808080"/>
      </a:lt2>
      <a:accent1>
        <a:srgbClr val="F15D5F"/>
      </a:accent1>
      <a:accent2>
        <a:srgbClr val="333399"/>
      </a:accent2>
      <a:accent3>
        <a:srgbClr val="FFFFFF"/>
      </a:accent3>
      <a:accent4>
        <a:srgbClr val="3A3A3A"/>
      </a:accent4>
      <a:accent5>
        <a:srgbClr val="F7B6B6"/>
      </a:accent5>
      <a:accent6>
        <a:srgbClr val="2D2D8A"/>
      </a:accent6>
      <a:hlink>
        <a:srgbClr val="F15D5F"/>
      </a:hlink>
      <a:folHlink>
        <a:srgbClr val="909090"/>
      </a:folHlink>
    </a:clrScheme>
    <a:fontScheme name="1019508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0195085 1">
        <a:dk1>
          <a:srgbClr val="464646"/>
        </a:dk1>
        <a:lt1>
          <a:srgbClr val="FFFFFF"/>
        </a:lt1>
        <a:dk2>
          <a:srgbClr val="000000"/>
        </a:dk2>
        <a:lt2>
          <a:srgbClr val="808080"/>
        </a:lt2>
        <a:accent1>
          <a:srgbClr val="F15D5F"/>
        </a:accent1>
        <a:accent2>
          <a:srgbClr val="333399"/>
        </a:accent2>
        <a:accent3>
          <a:srgbClr val="FFFFFF"/>
        </a:accent3>
        <a:accent4>
          <a:srgbClr val="3A3A3A"/>
        </a:accent4>
        <a:accent5>
          <a:srgbClr val="F7B6B6"/>
        </a:accent5>
        <a:accent6>
          <a:srgbClr val="2D2D8A"/>
        </a:accent6>
        <a:hlink>
          <a:srgbClr val="F15D5F"/>
        </a:hlink>
        <a:folHlink>
          <a:srgbClr val="909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400</TotalTime>
  <Words>650</Words>
  <Application>Microsoft Office PowerPoint</Application>
  <PresentationFormat>Экран (4:3)</PresentationFormat>
  <Paragraphs>136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10195085</vt:lpstr>
      <vt:lpstr>Исследовательская работа по теме: «Энергосбережение»</vt:lpstr>
      <vt:lpstr>Цели и задачи проекта: </vt:lpstr>
      <vt:lpstr>Энергосбережение – новый «источник» энергии!</vt:lpstr>
      <vt:lpstr>Зачем экономить энергию?</vt:lpstr>
      <vt:lpstr>В чём ответственность всех и каждого? </vt:lpstr>
      <vt:lpstr>Способ экономии электроэнергии </vt:lpstr>
      <vt:lpstr>Простые способы экономии электроэнергии: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Энергосберегающие лампы – вред или польза?  </vt:lpstr>
      <vt:lpstr>Презентация PowerPoint</vt:lpstr>
      <vt:lpstr>Плюсы:</vt:lpstr>
      <vt:lpstr>Презентация PowerPoint</vt:lpstr>
      <vt:lpstr>Минусы:</vt:lpstr>
      <vt:lpstr>Презентация PowerPoint</vt:lpstr>
      <vt:lpstr>Один не хороший факт: </vt:lpstr>
      <vt:lpstr>Реагирующая на движение лампочка поможет экономить: </vt:lpstr>
      <vt:lpstr>Презентация PowerPoint</vt:lpstr>
      <vt:lpstr>Двойной тариф выгоден не всем: </vt:lpstr>
      <vt:lpstr>Презентация PowerPoint</vt:lpstr>
      <vt:lpstr>Измерение электроэнергии в доме</vt:lpstr>
      <vt:lpstr>После установки двух тарифного счетчика:</vt:lpstr>
      <vt:lpstr>Презентация PowerPoint</vt:lpstr>
      <vt:lpstr> Вывод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Учитель</cp:lastModifiedBy>
  <cp:revision>13</cp:revision>
  <dcterms:created xsi:type="dcterms:W3CDTF">2010-03-25T12:54:18Z</dcterms:created>
  <dcterms:modified xsi:type="dcterms:W3CDTF">2013-04-24T06:37:41Z</dcterms:modified>
</cp:coreProperties>
</file>