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24"/>
  </p:notesMasterIdLst>
  <p:sldIdLst>
    <p:sldId id="269" r:id="rId2"/>
    <p:sldId id="256" r:id="rId3"/>
    <p:sldId id="257" r:id="rId4"/>
    <p:sldId id="259" r:id="rId5"/>
    <p:sldId id="258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3" r:id="rId15"/>
    <p:sldId id="279" r:id="rId16"/>
    <p:sldId id="280" r:id="rId17"/>
    <p:sldId id="281" r:id="rId18"/>
    <p:sldId id="282" r:id="rId19"/>
    <p:sldId id="266" r:id="rId20"/>
    <p:sldId id="265" r:id="rId21"/>
    <p:sldId id="264" r:id="rId22"/>
    <p:sldId id="26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9AC99-8A43-4AA0-BEA9-A77A343D699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C5D7F6-DEE1-4F0E-96C7-B7A1AD7FB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5D7F6-DEE1-4F0E-96C7-B7A1AD7FB4A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Решение в </a:t>
            </a:r>
            <a:r>
              <a:rPr lang="ru-RU" dirty="0" err="1" smtClean="0"/>
              <a:t>онлайн</a:t>
            </a:r>
            <a:r>
              <a:rPr lang="ru-RU" dirty="0" smtClean="0"/>
              <a:t> с проверкой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5D7F6-DEE1-4F0E-96C7-B7A1AD7FB4A4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96752"/>
            <a:ext cx="6172200" cy="237626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Система  подготовки учащихся  к ЕГЭ по математике.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Учитель высшей категории КОУ КШИ ВО «Борисоглебский кадетский корпус»</a:t>
            </a:r>
          </a:p>
          <a:p>
            <a:r>
              <a:rPr lang="ru-RU" dirty="0" smtClean="0"/>
              <a:t>Воронина Ирина Станиславовна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24.12.2012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77825"/>
            <a:ext cx="8183562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Организация повторения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3238" y="1428750"/>
            <a:ext cx="8183562" cy="4429125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Вводное повторение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Текущее повторение (по горизонтали)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Итоговое повторение (по вертикали)</a:t>
            </a:r>
          </a:p>
          <a:p>
            <a:pPr marL="548640" lvl="1" indent="-201168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ru-RU" dirty="0" smtClean="0"/>
              <a:t>«Числа и вычисления»</a:t>
            </a:r>
          </a:p>
          <a:p>
            <a:pPr marL="548640" lvl="1" indent="-201168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ru-RU" dirty="0" smtClean="0"/>
              <a:t>«Функции»</a:t>
            </a:r>
          </a:p>
          <a:p>
            <a:pPr marL="548640" lvl="1" indent="-201168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ru-RU" dirty="0" smtClean="0"/>
              <a:t>« Выражения и преобразования»</a:t>
            </a:r>
          </a:p>
          <a:p>
            <a:pPr marL="548640" lvl="1" indent="-201168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ru-RU" dirty="0" smtClean="0"/>
              <a:t>«Уравнения и неравенства»</a:t>
            </a:r>
          </a:p>
          <a:p>
            <a:pPr marL="548640" lvl="1" indent="-201168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ru-RU" dirty="0" smtClean="0"/>
              <a:t>«Геометрические фигуры и их свойства»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Повторение, ориентированное на индивидуальный уровень подготовки учащегося</a:t>
            </a:r>
          </a:p>
          <a:p>
            <a:pPr marL="548640" lvl="1" indent="-201168" eaLnBrk="1" fontAlgn="auto" hangingPunct="1">
              <a:spcAft>
                <a:spcPts val="0"/>
              </a:spcAft>
              <a:buFont typeface="Verdana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77825"/>
            <a:ext cx="8183562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Создание банка тестовых заданий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785926"/>
            <a:ext cx="7897842" cy="4500563"/>
          </a:xfrm>
        </p:spPr>
        <p:txBody>
          <a:bodyPr/>
          <a:lstStyle/>
          <a:p>
            <a:pPr eaLnBrk="1" hangingPunct="1"/>
            <a:r>
              <a:rPr lang="ru-RU" i="1" dirty="0" smtClean="0"/>
              <a:t>Создание тестов по основным темам курса</a:t>
            </a:r>
          </a:p>
          <a:p>
            <a:pPr eaLnBrk="1" hangingPunct="1"/>
            <a:r>
              <a:rPr lang="ru-RU" i="1" dirty="0" smtClean="0"/>
              <a:t>Тренировочные тесты</a:t>
            </a:r>
          </a:p>
          <a:p>
            <a:pPr eaLnBrk="1" hangingPunct="1"/>
            <a:r>
              <a:rPr lang="ru-RU" i="1" dirty="0" smtClean="0"/>
              <a:t>Итоговые тесты</a:t>
            </a:r>
          </a:p>
          <a:p>
            <a:pPr eaLnBrk="1" hangingPunct="1"/>
            <a:r>
              <a:rPr lang="ru-RU" i="1" dirty="0" smtClean="0"/>
              <a:t>Тесты прошлых лет</a:t>
            </a:r>
          </a:p>
          <a:p>
            <a:pPr eaLnBrk="1" hangingPunct="1"/>
            <a:r>
              <a:rPr lang="ru-RU" i="1" dirty="0" smtClean="0"/>
              <a:t>Тесты пробных экзаменов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77825"/>
            <a:ext cx="8183562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Организация самостоятельной работы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>
          <a:xfrm>
            <a:off x="503238" y="1428750"/>
            <a:ext cx="8183562" cy="4429125"/>
          </a:xfrm>
        </p:spPr>
        <p:txBody>
          <a:bodyPr/>
          <a:lstStyle/>
          <a:p>
            <a:pPr eaLnBrk="1" hangingPunct="1"/>
            <a:r>
              <a:rPr lang="ru-RU" sz="2800" i="1" dirty="0" smtClean="0"/>
              <a:t>Работа учащихся по сборникам подготовки к ЕГЭ</a:t>
            </a:r>
          </a:p>
          <a:p>
            <a:pPr eaLnBrk="1" hangingPunct="1"/>
            <a:r>
              <a:rPr lang="ru-RU" sz="2800" i="1" dirty="0" smtClean="0"/>
              <a:t>Организация самостоятельной работы по материалам в интернете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77825"/>
            <a:ext cx="8183562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Анализ качества ЗУН учащихся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sz="quarter" idx="1"/>
          </p:nvPr>
        </p:nvSpPr>
        <p:spPr>
          <a:xfrm>
            <a:off x="503238" y="1428750"/>
            <a:ext cx="8183562" cy="4429125"/>
          </a:xfrm>
        </p:spPr>
        <p:txBody>
          <a:bodyPr/>
          <a:lstStyle/>
          <a:p>
            <a:pPr eaLnBrk="1" hangingPunct="1"/>
            <a:r>
              <a:rPr lang="ru-RU" i="1" dirty="0" smtClean="0"/>
              <a:t>Входное диагностирование учащихся 11 </a:t>
            </a:r>
            <a:r>
              <a:rPr lang="ru-RU" i="1" dirty="0" err="1" smtClean="0"/>
              <a:t>кл</a:t>
            </a:r>
            <a:r>
              <a:rPr lang="ru-RU" i="1" dirty="0" smtClean="0"/>
              <a:t>. за курс 10 </a:t>
            </a:r>
            <a:r>
              <a:rPr lang="ru-RU" i="1" dirty="0" err="1" smtClean="0"/>
              <a:t>кл</a:t>
            </a:r>
            <a:r>
              <a:rPr lang="ru-RU" i="1" dirty="0" smtClean="0"/>
              <a:t>.</a:t>
            </a:r>
          </a:p>
          <a:p>
            <a:pPr eaLnBrk="1" hangingPunct="1"/>
            <a:r>
              <a:rPr lang="ru-RU" i="1" dirty="0" smtClean="0"/>
              <a:t>Тематическое тестирование по основным разделам курса</a:t>
            </a:r>
          </a:p>
          <a:p>
            <a:pPr eaLnBrk="1" hangingPunct="1"/>
            <a:r>
              <a:rPr lang="ru-RU" i="1" dirty="0" smtClean="0"/>
              <a:t>Контрольные зачеты по алгебре и началам анализа в конце 11 </a:t>
            </a:r>
            <a:r>
              <a:rPr lang="ru-RU" i="1" dirty="0" err="1" smtClean="0"/>
              <a:t>кл</a:t>
            </a:r>
            <a:r>
              <a:rPr lang="ru-RU" i="1" dirty="0" smtClean="0"/>
              <a:t>.</a:t>
            </a:r>
          </a:p>
          <a:p>
            <a:pPr eaLnBrk="1" hangingPunct="1"/>
            <a:r>
              <a:rPr lang="ru-RU" i="1" dirty="0" smtClean="0"/>
              <a:t>Пробные ЕГЭ по линии администрации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i="1" dirty="0"/>
              <a:t>Для качественной подготовки к ЕГЭ </a:t>
            </a:r>
            <a:r>
              <a:rPr lang="ru-RU" sz="2800" i="1" dirty="0" smtClean="0"/>
              <a:t>созданы сайты, </a:t>
            </a:r>
            <a:r>
              <a:rPr lang="ru-RU" sz="2800" i="1" dirty="0"/>
              <a:t>обеспечивающий  поддержку работы учителя и самостоятельную работу учащихся по подготовке к сдаче </a:t>
            </a:r>
            <a:r>
              <a:rPr lang="ru-RU" sz="2800" i="1" dirty="0" smtClean="0"/>
              <a:t>экзамена</a:t>
            </a:r>
            <a:r>
              <a:rPr lang="ru-RU" sz="2800" dirty="0" smtClean="0"/>
              <a:t>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n-CL" dirty="0" smtClean="0"/>
              <a:t>http://mathege.ru</a:t>
            </a:r>
            <a:r>
              <a:rPr lang="ru-RU" dirty="0"/>
              <a:t>/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85860"/>
            <a:ext cx="7643866" cy="5111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n-CL" dirty="0" smtClean="0"/>
              <a:t>http://reshuege.ru/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736"/>
            <a:ext cx="6538922" cy="4904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610476" cy="1143000"/>
          </a:xfrm>
        </p:spPr>
        <p:txBody>
          <a:bodyPr/>
          <a:lstStyle/>
          <a:p>
            <a:pPr algn="ctr"/>
            <a:r>
              <a:rPr lang="arn-CL" dirty="0" smtClean="0"/>
              <a:t>http://www.fipi.ru/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764386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/>
              <a:t>http://www.ege.edu.ru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714488"/>
            <a:ext cx="6715172" cy="433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3804" y="1182685"/>
            <a:ext cx="7072362" cy="488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14356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736"/>
            <a:ext cx="8186750" cy="4210064"/>
          </a:xfrm>
        </p:spPr>
        <p:txBody>
          <a:bodyPr>
            <a:normAutofit fontScale="92500"/>
          </a:bodyPr>
          <a:lstStyle/>
          <a:p>
            <a: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российских школах начинается поэтапный переход на федеральные государственные образовательные стандарты второго поколения общего образования (далее – ФГОС), основной миссией которых является повышение качества образования. Особенностью 2011/2012 учебного года 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являлось </a:t>
            </a:r>
            <a:r>
              <a:rPr lang="ru-RU" sz="2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введение ФГОС начального общего образования в начальной школе и последовательная подготовка к введению ФГОС основного общего образования. Поэтому уже сейчас необходимо понять его теоретико-методологическую основу, структуру и содержание.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Опасность </a:t>
            </a:r>
            <a:r>
              <a:rPr lang="ru-RU" dirty="0"/>
              <a:t>кроется в том, что демонстрационный вариант ЕГЭ по математике может сильно отличаться от того варианта, который даётся на экзамене. </a:t>
            </a:r>
            <a:r>
              <a:rPr lang="ru-RU" dirty="0" smtClean="0"/>
              <a:t>Экзаменационный </a:t>
            </a:r>
            <a:r>
              <a:rPr lang="ru-RU" dirty="0"/>
              <a:t>вариант может быть сложнее демонстрационного, а многие задачи могут не соответствовать тем, к которым готовился ученик. </a:t>
            </a:r>
          </a:p>
          <a:p>
            <a:r>
              <a:rPr lang="ru-RU" dirty="0"/>
              <a:t>  Поэтому выпускнику необходимо  заниматься самостоятельно, помимо школьной программы, и не просто “натаскаться” на задачах демонстрационного материала,  но и изучить принципы и методы решения различных задач, а также научиться думать нешаблонно, сформировав цельную картину изучаемого предмета.</a:t>
            </a:r>
          </a:p>
          <a:p>
            <a:r>
              <a:rPr lang="ru-RU" dirty="0" smtClean="0"/>
              <a:t> </a:t>
            </a:r>
            <a:endParaRPr lang="ru-RU" dirty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2233618" cy="315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571480"/>
            <a:ext cx="1866900" cy="249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14290"/>
            <a:ext cx="2390775" cy="3237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428604"/>
            <a:ext cx="1857388" cy="2957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3190875"/>
            <a:ext cx="285750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0298" y="3067050"/>
            <a:ext cx="28575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3429000"/>
            <a:ext cx="2071692" cy="32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Программа    </a:t>
            </a:r>
            <a:r>
              <a:rPr lang="ru-RU" dirty="0" err="1" smtClean="0"/>
              <a:t>Тестариус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071546"/>
            <a:ext cx="8219340" cy="51768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Программа предназначена для эффективной подготовки к </a:t>
            </a:r>
            <a:r>
              <a:rPr lang="ru-RU" sz="2800" dirty="0" err="1" smtClean="0"/>
              <a:t>егэ</a:t>
            </a:r>
            <a:r>
              <a:rPr lang="ru-RU" sz="2800" dirty="0" smtClean="0"/>
              <a:t> </a:t>
            </a:r>
            <a:r>
              <a:rPr lang="ru-RU" sz="2800" dirty="0" smtClean="0"/>
              <a:t>2013 </a:t>
            </a:r>
            <a:r>
              <a:rPr lang="ru-RU" sz="2800" dirty="0" smtClean="0"/>
              <a:t>по математике.</a:t>
            </a:r>
          </a:p>
          <a:p>
            <a:pPr>
              <a:buNone/>
            </a:pPr>
            <a:r>
              <a:rPr lang="ru-RU" sz="2800" dirty="0" smtClean="0"/>
              <a:t>Преимущество программы:</a:t>
            </a:r>
          </a:p>
          <a:p>
            <a:r>
              <a:rPr lang="ru-RU" sz="2800" dirty="0" smtClean="0"/>
              <a:t>Большое количество вариантов в темах</a:t>
            </a:r>
          </a:p>
          <a:p>
            <a:r>
              <a:rPr lang="ru-RU" sz="2800" dirty="0" smtClean="0"/>
              <a:t>Путь решения каждой задачи</a:t>
            </a:r>
          </a:p>
          <a:p>
            <a:r>
              <a:rPr lang="ru-RU" sz="2800" dirty="0" smtClean="0"/>
              <a:t>Соответствие </a:t>
            </a:r>
            <a:r>
              <a:rPr lang="ru-RU" sz="2800" dirty="0" err="1" smtClean="0"/>
              <a:t>КИМам</a:t>
            </a:r>
            <a:r>
              <a:rPr lang="ru-RU" sz="2800" dirty="0" smtClean="0"/>
              <a:t> ЕГЭ </a:t>
            </a:r>
            <a:r>
              <a:rPr lang="ru-RU" sz="2800" dirty="0" smtClean="0"/>
              <a:t>2013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Полную версию программы можно приобрести на сайте </a:t>
            </a:r>
          </a:p>
          <a:p>
            <a:pPr>
              <a:buNone/>
            </a:pPr>
            <a:r>
              <a:rPr lang="arn-CL" sz="2800" dirty="0" smtClean="0"/>
              <a:t>http://www. School</a:t>
            </a:r>
            <a:r>
              <a:rPr lang="ru-RU" sz="2800" dirty="0" smtClean="0"/>
              <a:t>-</a:t>
            </a:r>
            <a:r>
              <a:rPr lang="arn-CL" sz="2800" dirty="0" smtClean="0"/>
              <a:t>testa.ru/</a:t>
            </a:r>
            <a:endParaRPr lang="ru-RU" sz="2800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Контрольные измерительные материалы ЕГЭ </a:t>
            </a:r>
            <a:r>
              <a:rPr lang="ru-RU" i="1" dirty="0" smtClean="0"/>
              <a:t>2013 </a:t>
            </a:r>
            <a:r>
              <a:rPr lang="ru-RU" i="1" dirty="0" smtClean="0"/>
              <a:t>года ориентируют и учителя, и учащихся на полноценное изучение курсов алгебры и начал анализа и геометрии по учебникам из Федерального перечня. Первоочередная задача изучения курса математики – это качественное изучение предмета на базовом уровне.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i="1" dirty="0" smtClean="0"/>
              <a:t>Анализ итогов ЕГЭ по математике показывает, что у учащихся  при выполнении заданий базового и повышенного уровня наибольшие затруднения вызывают следующие темы: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i="1" dirty="0" smtClean="0"/>
              <a:t>тригонометрические уравнения;</a:t>
            </a:r>
          </a:p>
          <a:p>
            <a:pPr lvl="0"/>
            <a:r>
              <a:rPr lang="ru-RU" i="1" dirty="0" smtClean="0"/>
              <a:t>область определения сложной функции;</a:t>
            </a:r>
          </a:p>
          <a:p>
            <a:pPr lvl="0"/>
            <a:r>
              <a:rPr lang="ru-RU" i="1" dirty="0" smtClean="0"/>
              <a:t>использование графика функции при решении неравенства;</a:t>
            </a:r>
          </a:p>
          <a:p>
            <a:pPr lvl="0"/>
            <a:r>
              <a:rPr lang="ru-RU" i="1" dirty="0" smtClean="0"/>
              <a:t>преобразование корня и степени и нахождение их значения;</a:t>
            </a:r>
          </a:p>
          <a:p>
            <a:pPr lvl="0"/>
            <a:r>
              <a:rPr lang="ru-RU" i="1" dirty="0" smtClean="0"/>
              <a:t>свойства функции;</a:t>
            </a:r>
          </a:p>
          <a:p>
            <a:pPr lvl="0"/>
            <a:r>
              <a:rPr lang="ru-RU" i="1" dirty="0" smtClean="0"/>
              <a:t>нахождение углов между плоскостями и прямыми;</a:t>
            </a:r>
          </a:p>
          <a:p>
            <a:pPr lvl="0"/>
            <a:r>
              <a:rPr lang="ru-RU" i="1" dirty="0" smtClean="0"/>
              <a:t>использование графика в решение задач с параметрами.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183562" cy="10509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Цели и задачи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1285875"/>
            <a:ext cx="8183562" cy="4545013"/>
          </a:xfrm>
        </p:spPr>
        <p:txBody>
          <a:bodyPr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/>
              <a:t>Подготовить всех учащихся к успешной сдаче ЕГЭ с хорошим качеством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i="1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/>
              <a:t>Для этого необходимо: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i="1" dirty="0" smtClean="0"/>
              <a:t>Учителю  обладать необходимыми компетенциями (самому уметь решать все задачи ЕГЭ)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i="1" dirty="0" smtClean="0"/>
              <a:t>Совершенствовать структуру и содержание учебного материала в ходе подготовки к ЕГЭ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i="1" dirty="0" smtClean="0"/>
              <a:t>Систематизировать  повторение программного материала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i="1" dirty="0" smtClean="0"/>
              <a:t>Отработать тестовые технологии в ходе работы с контрольно-измерительными материалами через личностно-ориентированный подход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-50800"/>
            <a:ext cx="8183563" cy="10509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Схема подготовки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7563" y="2643188"/>
            <a:ext cx="2357437" cy="13573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Направления деятельности учителя математики по подготовке учащихся к ЕГЭ</a:t>
            </a:r>
          </a:p>
        </p:txBody>
      </p:sp>
      <p:sp>
        <p:nvSpPr>
          <p:cNvPr id="6" name="Овал 5"/>
          <p:cNvSpPr/>
          <p:nvPr/>
        </p:nvSpPr>
        <p:spPr>
          <a:xfrm>
            <a:off x="500063" y="2705100"/>
            <a:ext cx="2573337" cy="1223963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Методическая подготовка учителя к ЕГЭ</a:t>
            </a:r>
          </a:p>
        </p:txBody>
      </p:sp>
      <p:sp>
        <p:nvSpPr>
          <p:cNvPr id="7" name="Овал 6"/>
          <p:cNvSpPr/>
          <p:nvPr/>
        </p:nvSpPr>
        <p:spPr>
          <a:xfrm>
            <a:off x="5000625" y="1214438"/>
            <a:ext cx="2573338" cy="122396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Организация вводного, текущего и итогового повторения </a:t>
            </a:r>
          </a:p>
        </p:txBody>
      </p:sp>
      <p:sp>
        <p:nvSpPr>
          <p:cNvPr id="8" name="Овал 7"/>
          <p:cNvSpPr/>
          <p:nvPr/>
        </p:nvSpPr>
        <p:spPr>
          <a:xfrm>
            <a:off x="1498600" y="1143000"/>
            <a:ext cx="2573338" cy="1223963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Психологическая подготовка учащихся</a:t>
            </a:r>
          </a:p>
        </p:txBody>
      </p:sp>
      <p:sp>
        <p:nvSpPr>
          <p:cNvPr id="9" name="Овал 8"/>
          <p:cNvSpPr/>
          <p:nvPr/>
        </p:nvSpPr>
        <p:spPr>
          <a:xfrm>
            <a:off x="1428750" y="4491038"/>
            <a:ext cx="2573338" cy="122396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Диагностика и анализ качества ЗУН учащихся по материалам ЕГЭ</a:t>
            </a:r>
          </a:p>
        </p:txBody>
      </p:sp>
      <p:sp>
        <p:nvSpPr>
          <p:cNvPr id="11" name="Овал 10"/>
          <p:cNvSpPr/>
          <p:nvPr/>
        </p:nvSpPr>
        <p:spPr>
          <a:xfrm>
            <a:off x="6072188" y="2705100"/>
            <a:ext cx="2573337" cy="1223963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Создание банка тестовых заданий</a:t>
            </a:r>
          </a:p>
        </p:txBody>
      </p:sp>
      <p:cxnSp>
        <p:nvCxnSpPr>
          <p:cNvPr id="16" name="Прямая со стрелкой 15"/>
          <p:cNvCxnSpPr>
            <a:endCxn id="9" idx="0"/>
          </p:cNvCxnSpPr>
          <p:nvPr/>
        </p:nvCxnSpPr>
        <p:spPr>
          <a:xfrm rot="10800000" flipV="1">
            <a:off x="2716213" y="4000500"/>
            <a:ext cx="1355725" cy="49053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4643438" y="2500313"/>
            <a:ext cx="1500187" cy="1428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6" idx="6"/>
          </p:cNvCxnSpPr>
          <p:nvPr/>
        </p:nvCxnSpPr>
        <p:spPr>
          <a:xfrm rot="10800000" flipV="1">
            <a:off x="3073400" y="3286125"/>
            <a:ext cx="284163" cy="3016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>
            <a:off x="2928938" y="2357438"/>
            <a:ext cx="1071562" cy="28575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715000" y="3357563"/>
            <a:ext cx="428625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5286375" y="4357688"/>
            <a:ext cx="2573338" cy="122396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Организация самостоятельной работы учащихся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4786313" y="4000500"/>
            <a:ext cx="1643062" cy="3571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77825"/>
            <a:ext cx="8183562" cy="10509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Методическая подготовка учителя к           ЕГЭ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sz="quarter" idx="1"/>
          </p:nvPr>
        </p:nvSpPr>
        <p:spPr>
          <a:xfrm>
            <a:off x="503238" y="1714488"/>
            <a:ext cx="8183562" cy="4143387"/>
          </a:xfrm>
        </p:spPr>
        <p:txBody>
          <a:bodyPr/>
          <a:lstStyle/>
          <a:p>
            <a:pPr eaLnBrk="1" hangingPunct="1"/>
            <a:r>
              <a:rPr lang="ru-RU" sz="2800" i="1" dirty="0" smtClean="0"/>
              <a:t>Знакомиться с нормативными документами по проведению ЕГЭ через районное МО и администрацию школы</a:t>
            </a:r>
          </a:p>
          <a:p>
            <a:pPr eaLnBrk="1" hangingPunct="1"/>
            <a:r>
              <a:rPr lang="ru-RU" sz="2800" i="1" dirty="0" smtClean="0"/>
              <a:t>Повышать свой уровень профессиональной грамотности (развивать свои способности при решении заданий части С)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71438"/>
            <a:ext cx="8183562" cy="10509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Психологическая подготовка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sz="quarter" idx="1"/>
          </p:nvPr>
        </p:nvSpPr>
        <p:spPr>
          <a:xfrm>
            <a:off x="503238" y="1785925"/>
            <a:ext cx="8183562" cy="3857637"/>
          </a:xfrm>
        </p:spPr>
        <p:txBody>
          <a:bodyPr>
            <a:normAutofit/>
          </a:bodyPr>
          <a:lstStyle/>
          <a:p>
            <a:pPr eaLnBrk="1" hangingPunct="1"/>
            <a:r>
              <a:rPr lang="ru-RU" i="1" dirty="0" smtClean="0"/>
              <a:t>Обучение приему «Движение вверх-вниз»</a:t>
            </a:r>
          </a:p>
          <a:p>
            <a:pPr eaLnBrk="1" hangingPunct="1"/>
            <a:r>
              <a:rPr lang="ru-RU" i="1" dirty="0" smtClean="0"/>
              <a:t>Обучение жесткому самоконтролю времени</a:t>
            </a:r>
          </a:p>
          <a:p>
            <a:pPr eaLnBrk="1" hangingPunct="1"/>
            <a:r>
              <a:rPr lang="ru-RU" i="1" dirty="0" smtClean="0"/>
              <a:t>Обучение оценке трудности заданий и разумному выбору этих заданий</a:t>
            </a:r>
          </a:p>
          <a:p>
            <a:pPr eaLnBrk="1" hangingPunct="1"/>
            <a:r>
              <a:rPr lang="ru-RU" i="1" dirty="0" smtClean="0"/>
              <a:t>Обучение прикидке границ результатов и минимальной подстановке как способам проверки результатов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701</TotalTime>
  <Words>615</Words>
  <Application>Microsoft Office PowerPoint</Application>
  <PresentationFormat>Экран (4:3)</PresentationFormat>
  <Paragraphs>86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Система  подготовки учащихся  к ЕГЭ по математике.</vt:lpstr>
      <vt:lpstr>Слайд 2</vt:lpstr>
      <vt:lpstr>Слайд 3</vt:lpstr>
      <vt:lpstr>Слайд 4</vt:lpstr>
      <vt:lpstr>Слайд 5</vt:lpstr>
      <vt:lpstr>Цели и задачи</vt:lpstr>
      <vt:lpstr>Схема подготовки</vt:lpstr>
      <vt:lpstr>Методическая подготовка учителя к           ЕГЭ</vt:lpstr>
      <vt:lpstr>Психологическая подготовка</vt:lpstr>
      <vt:lpstr>Организация повторения</vt:lpstr>
      <vt:lpstr>Создание банка тестовых заданий</vt:lpstr>
      <vt:lpstr>Организация самостоятельной работы</vt:lpstr>
      <vt:lpstr>Анализ качества ЗУН учащихся</vt:lpstr>
      <vt:lpstr>Слайд 14</vt:lpstr>
      <vt:lpstr>http://mathege.ru/</vt:lpstr>
      <vt:lpstr>http://reshuege.ru/</vt:lpstr>
      <vt:lpstr>http://www.fipi.ru/</vt:lpstr>
      <vt:lpstr>http://www.ege.edu.ru</vt:lpstr>
      <vt:lpstr>Слайд 19</vt:lpstr>
      <vt:lpstr>Слайд 20</vt:lpstr>
      <vt:lpstr>Слайд 21</vt:lpstr>
      <vt:lpstr>Программа    Тестариус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подготовки учащихся 11 кл. к ЕГЭ по математике</dc:title>
  <cp:lastModifiedBy>User</cp:lastModifiedBy>
  <cp:revision>48</cp:revision>
  <dcterms:modified xsi:type="dcterms:W3CDTF">2012-12-11T07:15:41Z</dcterms:modified>
</cp:coreProperties>
</file>