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5143500" type="screen16x9"/>
  <p:notesSz cx="6858000" cy="9144000"/>
  <p:embeddedFontLst>
    <p:embeddedFont>
      <p:font typeface="Oswald" panose="020B0604020202020204" charset="-52"/>
      <p:regular r:id="rId11"/>
      <p:bold r:id="rId12"/>
    </p:embeddedFont>
    <p:embeddedFont>
      <p:font typeface="Amatic SC" panose="020B0604020202020204" charset="-79"/>
      <p:regular r:id="rId13"/>
      <p:bold r:id="rId14"/>
    </p:embeddedFont>
    <p:embeddedFont>
      <p:font typeface="Caveat" panose="020B0604020202020204" charset="0"/>
      <p:regular r:id="rId15"/>
      <p:bold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0" roundtripDataSignature="AMtx7mhqupLREFLWWKxn3jaO8brFyN+TD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4" d="100"/>
          <a:sy n="144" d="100"/>
        </p:scale>
        <p:origin x="654"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6.fntdata"/><Relationship Id="rId2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1285ba05e7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1285ba05e7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 name="Google Shape;57;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 name="Google Shape;6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285ba05e71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285ba05e71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1285ba05e71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1285ba05e71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 name="Google Shape;106;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
        <p:cNvGrpSpPr/>
        <p:nvPr/>
      </p:nvGrpSpPr>
      <p:grpSpPr>
        <a:xfrm>
          <a:off x="0" y="0"/>
          <a:ext cx="0" cy="0"/>
          <a:chOff x="0" y="0"/>
          <a:chExt cx="0" cy="0"/>
        </a:xfrm>
      </p:grpSpPr>
      <p:sp>
        <p:nvSpPr>
          <p:cNvPr id="10" name="Google Shape;10;p7"/>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1" name="Google Shape;1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6"/>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5" name="Google Shape;45;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Google Shape;47;p17"/>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8" name="Google Shape;48;p17"/>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9" name="Google Shape;49;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
        <p:cNvGrpSpPr/>
        <p:nvPr/>
      </p:nvGrpSpPr>
      <p:grpSpPr>
        <a:xfrm>
          <a:off x="0" y="0"/>
          <a:ext cx="0" cy="0"/>
          <a:chOff x="0" y="0"/>
          <a:chExt cx="0" cy="0"/>
        </a:xfrm>
      </p:grpSpPr>
      <p:sp>
        <p:nvSpPr>
          <p:cNvPr id="13" name="Google Shape;13;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4"/>
        <p:cNvGrpSpPr/>
        <p:nvPr/>
      </p:nvGrpSpPr>
      <p:grpSpPr>
        <a:xfrm>
          <a:off x="0" y="0"/>
          <a:ext cx="0" cy="0"/>
          <a:chOff x="0" y="0"/>
          <a:chExt cx="0" cy="0"/>
        </a:xfrm>
      </p:grpSpPr>
      <p:sp>
        <p:nvSpPr>
          <p:cNvPr id="15" name="Google Shape;15;p9"/>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6" name="Google Shape;16;p9"/>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7" name="Google Shape;17;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1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0" name="Google Shape;20;p1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1" name="Google Shape;21;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1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4" name="Google Shape;24;p11"/>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5" name="Google Shape;25;p11"/>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6" name="Google Shape;26;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1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9" name="Google Shape;2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0"/>
        <p:cNvGrpSpPr/>
        <p:nvPr/>
      </p:nvGrpSpPr>
      <p:grpSpPr>
        <a:xfrm>
          <a:off x="0" y="0"/>
          <a:ext cx="0" cy="0"/>
          <a:chOff x="0" y="0"/>
          <a:chExt cx="0" cy="0"/>
        </a:xfrm>
      </p:grpSpPr>
      <p:sp>
        <p:nvSpPr>
          <p:cNvPr id="31" name="Google Shape;31;p13"/>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2" name="Google Shape;32;p13"/>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3" name="Google Shape;3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4"/>
        <p:cNvGrpSpPr/>
        <p:nvPr/>
      </p:nvGrpSpPr>
      <p:grpSpPr>
        <a:xfrm>
          <a:off x="0" y="0"/>
          <a:ext cx="0" cy="0"/>
          <a:chOff x="0" y="0"/>
          <a:chExt cx="0" cy="0"/>
        </a:xfrm>
      </p:grpSpPr>
      <p:sp>
        <p:nvSpPr>
          <p:cNvPr id="35" name="Google Shape;35;p14"/>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6" name="Google Shape;36;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7"/>
        <p:cNvGrpSpPr/>
        <p:nvPr/>
      </p:nvGrpSpPr>
      <p:grpSpPr>
        <a:xfrm>
          <a:off x="0" y="0"/>
          <a:ext cx="0" cy="0"/>
          <a:chOff x="0" y="0"/>
          <a:chExt cx="0" cy="0"/>
        </a:xfrm>
      </p:grpSpPr>
      <p:sp>
        <p:nvSpPr>
          <p:cNvPr id="38" name="Google Shape;38;p15"/>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15"/>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40" name="Google Shape;40;p15"/>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1" name="Google Shape;41;p15"/>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2" name="Google Shape;42;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youtube.com/watch?v=Zuugb3qq0Zg"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s://www.youtube.com/watch?v=Zuugb3qq0Zg" TargetMode="External"/><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Zuugb3qq0Z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hyperlink" Target="http://www.youtube.com/watch?v=mP5p4QbvPtc"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g1285ba05e71_0_0"/>
          <p:cNvSpPr txBox="1">
            <a:spLocks noGrp="1"/>
          </p:cNvSpPr>
          <p:nvPr>
            <p:ph type="title"/>
          </p:nvPr>
        </p:nvSpPr>
        <p:spPr>
          <a:xfrm>
            <a:off x="327050" y="1690225"/>
            <a:ext cx="8578200" cy="15570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ru"/>
              <a:t>Starlight 6 </a:t>
            </a:r>
            <a:endParaRPr/>
          </a:p>
          <a:p>
            <a:pPr marL="0" lvl="0" indent="0" algn="ctr" rtl="0">
              <a:spcBef>
                <a:spcPts val="0"/>
              </a:spcBef>
              <a:spcAft>
                <a:spcPts val="0"/>
              </a:spcAft>
              <a:buNone/>
            </a:pPr>
            <a:r>
              <a:rPr lang="ru"/>
              <a:t>Module 6</a:t>
            </a:r>
            <a:endParaRPr/>
          </a:p>
          <a:p>
            <a:pPr marL="0" lvl="0" indent="0" algn="ctr" rtl="0">
              <a:spcBef>
                <a:spcPts val="0"/>
              </a:spcBef>
              <a:spcAft>
                <a:spcPts val="0"/>
              </a:spcAft>
              <a:buNone/>
            </a:pPr>
            <a:r>
              <a:rPr lang="ru"/>
              <a:t>Archaeological discoveries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
          <p:cNvSpPr txBox="1">
            <a:spLocks noGrp="1"/>
          </p:cNvSpPr>
          <p:nvPr>
            <p:ph type="title"/>
          </p:nvPr>
        </p:nvSpPr>
        <p:spPr>
          <a:xfrm>
            <a:off x="311700" y="4126825"/>
            <a:ext cx="8520600" cy="841800"/>
          </a:xfrm>
          <a:prstGeom prst="rect">
            <a:avLst/>
          </a:prstGeom>
          <a:noFill/>
          <a:ln>
            <a:noFill/>
          </a:ln>
        </p:spPr>
        <p:txBody>
          <a:bodyPr spcFirstLastPara="1" wrap="square" lIns="91425" tIns="91425" rIns="91425" bIns="91425" anchor="ctr" anchorCtr="0">
            <a:normAutofit/>
          </a:bodyPr>
          <a:lstStyle/>
          <a:p>
            <a:pPr marL="0" lvl="0" indent="0" algn="ctr" rtl="0">
              <a:lnSpc>
                <a:spcPct val="115000"/>
              </a:lnSpc>
              <a:spcBef>
                <a:spcPts val="0"/>
              </a:spcBef>
              <a:spcAft>
                <a:spcPts val="0"/>
              </a:spcAft>
              <a:buClr>
                <a:schemeClr val="dk1"/>
              </a:buClr>
              <a:buSzPts val="1100"/>
              <a:buFont typeface="Arial"/>
              <a:buNone/>
            </a:pPr>
            <a:r>
              <a:rPr lang="ru" sz="3000" dirty="0">
                <a:latin typeface="Oswald"/>
                <a:ea typeface="Oswald"/>
                <a:cs typeface="Oswald"/>
                <a:sym typeface="Oswald"/>
              </a:rPr>
              <a:t>Who? What? Where? When? What purpose (why)? How?</a:t>
            </a:r>
            <a:endParaRPr sz="3000" dirty="0">
              <a:latin typeface="Oswald"/>
              <a:ea typeface="Oswald"/>
              <a:cs typeface="Oswald"/>
              <a:sym typeface="Oswald"/>
            </a:endParaRPr>
          </a:p>
        </p:txBody>
      </p:sp>
      <p:pic>
        <p:nvPicPr>
          <p:cNvPr id="60" name="Google Shape;60;p1" descr="No doubt thousands of statues still remain to be unearthed at this archaeological site, which was not discovered until 1974. Qin (d. 210 B.C.), the first unifier of China, is buried, surrounded by the famous terracotta warriors, at the centre of a complex designed to mirror the urban plan of the capital, Xianyan. The small figures are all different; with their horses, chariots and weapons, they are masterpieces of realism and also of great  ...&#10;&#10;Source: UNESCO TV / © TBS&#10;Produced by TBS&#10;Supported by Sony&#10;URL: http://whc.unesco.org/en/list/441/" title="Mausoleum of the First Qin Emperor (UNESCO/TBS)">
            <a:hlinkClick r:id="rId3"/>
          </p:cNvPr>
          <p:cNvPicPr preferRelativeResize="0"/>
          <p:nvPr/>
        </p:nvPicPr>
        <p:blipFill rotWithShape="1">
          <a:blip r:embed="rId4">
            <a:alphaModFix/>
          </a:blip>
          <a:srcRect/>
          <a:stretch/>
        </p:blipFill>
        <p:spPr>
          <a:xfrm>
            <a:off x="2490688" y="616963"/>
            <a:ext cx="4239376" cy="3179525"/>
          </a:xfrm>
          <a:prstGeom prst="rect">
            <a:avLst/>
          </a:prstGeom>
          <a:noFill/>
          <a:ln>
            <a:noFill/>
          </a:ln>
        </p:spPr>
      </p:pic>
      <p:sp>
        <p:nvSpPr>
          <p:cNvPr id="61" name="Google Shape;61;p1"/>
          <p:cNvSpPr txBox="1"/>
          <p:nvPr/>
        </p:nvSpPr>
        <p:spPr>
          <a:xfrm>
            <a:off x="569850" y="162825"/>
            <a:ext cx="7971176" cy="615523"/>
          </a:xfrm>
          <a:prstGeom prst="rect">
            <a:avLst/>
          </a:prstGeom>
          <a:noFill/>
          <a:ln>
            <a:noFill/>
          </a:ln>
        </p:spPr>
        <p:txBody>
          <a:bodyPr spcFirstLastPara="1" wrap="square" lIns="91425" tIns="91425" rIns="91425" bIns="91425" anchor="t" anchorCtr="0">
            <a:spAutoFit/>
          </a:bodyPr>
          <a:lstStyle/>
          <a:p>
            <a:pPr>
              <a:buSzPts val="1400"/>
            </a:pPr>
            <a:r>
              <a:rPr lang="ru" sz="1400" b="0" i="0" u="none" strike="noStrike" cap="none" dirty="0">
                <a:solidFill>
                  <a:srgbClr val="000000"/>
                </a:solidFill>
                <a:latin typeface="Caveat"/>
                <a:ea typeface="Caveat"/>
                <a:cs typeface="Caveat"/>
                <a:sym typeface="Caveat"/>
              </a:rPr>
              <a:t>Watch the video and answer the following </a:t>
            </a:r>
            <a:r>
              <a:rPr lang="ru" sz="1400" b="0" i="0" u="none" strike="noStrike" cap="none" dirty="0" smtClean="0">
                <a:solidFill>
                  <a:srgbClr val="000000"/>
                </a:solidFill>
                <a:latin typeface="Caveat"/>
                <a:ea typeface="Caveat"/>
                <a:cs typeface="Caveat"/>
                <a:sym typeface="Caveat"/>
              </a:rPr>
              <a:t>questions</a:t>
            </a:r>
            <a:r>
              <a:rPr lang="en-US" sz="1400" b="0" i="0" u="none" strike="noStrike" cap="none" dirty="0" smtClean="0">
                <a:solidFill>
                  <a:srgbClr val="000000"/>
                </a:solidFill>
                <a:latin typeface="Caveat"/>
                <a:ea typeface="Caveat"/>
                <a:cs typeface="Caveat"/>
                <a:sym typeface="Caveat"/>
              </a:rPr>
              <a:t>  	</a:t>
            </a:r>
            <a:r>
              <a:rPr lang="ru-RU" u="sng" dirty="0" smtClean="0">
                <a:hlinkClick r:id="rId5"/>
              </a:rPr>
              <a:t>https</a:t>
            </a:r>
            <a:r>
              <a:rPr lang="ru-RU" u="sng" dirty="0">
                <a:hlinkClick r:id="rId5"/>
              </a:rPr>
              <a:t>://www.youtube.com/watch?v=Zuugb3qq0Zg</a:t>
            </a:r>
            <a:endParaRPr lang="ru-RU" dirty="0"/>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Caveat"/>
              <a:ea typeface="Caveat"/>
              <a:cs typeface="Caveat"/>
              <a:sym typeface="Cavea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2"/>
          <p:cNvSpPr txBox="1"/>
          <p:nvPr/>
        </p:nvSpPr>
        <p:spPr>
          <a:xfrm>
            <a:off x="651275" y="229425"/>
            <a:ext cx="44181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ru" sz="1400" b="0" i="0" u="none" strike="noStrike" cap="none">
                <a:solidFill>
                  <a:srgbClr val="000000"/>
                </a:solidFill>
                <a:latin typeface="Caveat"/>
                <a:ea typeface="Caveat"/>
                <a:cs typeface="Caveat"/>
                <a:sym typeface="Caveat"/>
              </a:rPr>
              <a:t>Read the text (p98) and find out if you were close</a:t>
            </a:r>
            <a:endParaRPr sz="1400" b="0" i="0" u="none" strike="noStrike" cap="none">
              <a:solidFill>
                <a:srgbClr val="000000"/>
              </a:solidFill>
              <a:latin typeface="Caveat"/>
              <a:ea typeface="Caveat"/>
              <a:cs typeface="Caveat"/>
              <a:sym typeface="Caveat"/>
            </a:endParaRPr>
          </a:p>
        </p:txBody>
      </p:sp>
      <p:sp>
        <p:nvSpPr>
          <p:cNvPr id="67" name="Google Shape;67;p2"/>
          <p:cNvSpPr txBox="1">
            <a:spLocks noGrp="1"/>
          </p:cNvSpPr>
          <p:nvPr>
            <p:ph type="title" idx="4294967295"/>
          </p:nvPr>
        </p:nvSpPr>
        <p:spPr>
          <a:xfrm>
            <a:off x="437500" y="2032450"/>
            <a:ext cx="8520600" cy="841800"/>
          </a:xfrm>
          <a:prstGeom prst="rect">
            <a:avLst/>
          </a:prstGeom>
          <a:noFill/>
          <a:ln>
            <a:noFill/>
          </a:ln>
        </p:spPr>
        <p:txBody>
          <a:bodyPr spcFirstLastPara="1" wrap="square" lIns="91425" tIns="91425" rIns="91425" bIns="91425" anchor="ctr" anchorCtr="0">
            <a:normAutofit fontScale="90000"/>
          </a:bodyPr>
          <a:lstStyle/>
          <a:p>
            <a:pPr marL="0" lvl="0" indent="0" algn="l" rtl="0">
              <a:lnSpc>
                <a:spcPct val="150000"/>
              </a:lnSpc>
              <a:spcBef>
                <a:spcPts val="0"/>
              </a:spcBef>
              <a:spcAft>
                <a:spcPts val="0"/>
              </a:spcAft>
              <a:buSzPct val="103703"/>
              <a:buNone/>
            </a:pPr>
            <a:r>
              <a:rPr lang="ru" sz="3000">
                <a:latin typeface="Oswald"/>
                <a:ea typeface="Oswald"/>
                <a:cs typeface="Oswald"/>
                <a:sym typeface="Oswald"/>
              </a:rPr>
              <a:t>Who? </a:t>
            </a:r>
            <a:endParaRPr sz="3000">
              <a:latin typeface="Oswald"/>
              <a:ea typeface="Oswald"/>
              <a:cs typeface="Oswald"/>
              <a:sym typeface="Oswald"/>
            </a:endParaRPr>
          </a:p>
          <a:p>
            <a:pPr marL="0" lvl="0" indent="0" algn="l" rtl="0">
              <a:lnSpc>
                <a:spcPct val="150000"/>
              </a:lnSpc>
              <a:spcBef>
                <a:spcPts val="0"/>
              </a:spcBef>
              <a:spcAft>
                <a:spcPts val="0"/>
              </a:spcAft>
              <a:buSzPct val="103703"/>
              <a:buNone/>
            </a:pPr>
            <a:r>
              <a:rPr lang="ru" sz="3000">
                <a:latin typeface="Oswald"/>
                <a:ea typeface="Oswald"/>
                <a:cs typeface="Oswald"/>
                <a:sym typeface="Oswald"/>
              </a:rPr>
              <a:t>What? </a:t>
            </a:r>
            <a:endParaRPr sz="3000">
              <a:latin typeface="Oswald"/>
              <a:ea typeface="Oswald"/>
              <a:cs typeface="Oswald"/>
              <a:sym typeface="Oswald"/>
            </a:endParaRPr>
          </a:p>
          <a:p>
            <a:pPr marL="0" lvl="0" indent="0" algn="l" rtl="0">
              <a:lnSpc>
                <a:spcPct val="150000"/>
              </a:lnSpc>
              <a:spcBef>
                <a:spcPts val="0"/>
              </a:spcBef>
              <a:spcAft>
                <a:spcPts val="0"/>
              </a:spcAft>
              <a:buSzPct val="103703"/>
              <a:buNone/>
            </a:pPr>
            <a:r>
              <a:rPr lang="ru" sz="3000">
                <a:latin typeface="Oswald"/>
                <a:ea typeface="Oswald"/>
                <a:cs typeface="Oswald"/>
                <a:sym typeface="Oswald"/>
              </a:rPr>
              <a:t>Where? </a:t>
            </a:r>
            <a:endParaRPr sz="3000">
              <a:latin typeface="Oswald"/>
              <a:ea typeface="Oswald"/>
              <a:cs typeface="Oswald"/>
              <a:sym typeface="Oswald"/>
            </a:endParaRPr>
          </a:p>
          <a:p>
            <a:pPr marL="0" lvl="0" indent="0" algn="l" rtl="0">
              <a:lnSpc>
                <a:spcPct val="150000"/>
              </a:lnSpc>
              <a:spcBef>
                <a:spcPts val="0"/>
              </a:spcBef>
              <a:spcAft>
                <a:spcPts val="0"/>
              </a:spcAft>
              <a:buSzPct val="103703"/>
              <a:buNone/>
            </a:pPr>
            <a:r>
              <a:rPr lang="ru" sz="3000">
                <a:latin typeface="Oswald"/>
                <a:ea typeface="Oswald"/>
                <a:cs typeface="Oswald"/>
                <a:sym typeface="Oswald"/>
              </a:rPr>
              <a:t>When? </a:t>
            </a:r>
            <a:endParaRPr sz="3000">
              <a:latin typeface="Oswald"/>
              <a:ea typeface="Oswald"/>
              <a:cs typeface="Oswald"/>
              <a:sym typeface="Oswald"/>
            </a:endParaRPr>
          </a:p>
          <a:p>
            <a:pPr marL="0" lvl="0" indent="0" algn="l" rtl="0">
              <a:lnSpc>
                <a:spcPct val="150000"/>
              </a:lnSpc>
              <a:spcBef>
                <a:spcPts val="0"/>
              </a:spcBef>
              <a:spcAft>
                <a:spcPts val="0"/>
              </a:spcAft>
              <a:buSzPct val="103703"/>
              <a:buNone/>
            </a:pPr>
            <a:r>
              <a:rPr lang="ru" sz="3000">
                <a:latin typeface="Oswald"/>
                <a:ea typeface="Oswald"/>
                <a:cs typeface="Oswald"/>
                <a:sym typeface="Oswald"/>
              </a:rPr>
              <a:t>What purpose (why)? </a:t>
            </a:r>
            <a:endParaRPr sz="3000">
              <a:latin typeface="Oswald"/>
              <a:ea typeface="Oswald"/>
              <a:cs typeface="Oswald"/>
              <a:sym typeface="Oswald"/>
            </a:endParaRPr>
          </a:p>
          <a:p>
            <a:pPr marL="0" lvl="0" indent="0" algn="l" rtl="0">
              <a:lnSpc>
                <a:spcPct val="150000"/>
              </a:lnSpc>
              <a:spcBef>
                <a:spcPts val="0"/>
              </a:spcBef>
              <a:spcAft>
                <a:spcPts val="0"/>
              </a:spcAft>
              <a:buSzPct val="103703"/>
              <a:buNone/>
            </a:pPr>
            <a:r>
              <a:rPr lang="ru" sz="3000">
                <a:latin typeface="Oswald"/>
                <a:ea typeface="Oswald"/>
                <a:cs typeface="Oswald"/>
                <a:sym typeface="Oswald"/>
              </a:rPr>
              <a:t>How?</a:t>
            </a:r>
            <a:endParaRPr sz="3000">
              <a:latin typeface="Oswald"/>
              <a:ea typeface="Oswald"/>
              <a:cs typeface="Oswald"/>
              <a:sym typeface="Oswald"/>
            </a:endParaRPr>
          </a:p>
        </p:txBody>
      </p:sp>
      <p:pic>
        <p:nvPicPr>
          <p:cNvPr id="68" name="Google Shape;68;p2"/>
          <p:cNvPicPr preferRelativeResize="0"/>
          <p:nvPr/>
        </p:nvPicPr>
        <p:blipFill rotWithShape="1">
          <a:blip r:embed="rId3">
            <a:alphaModFix/>
          </a:blip>
          <a:srcRect/>
          <a:stretch/>
        </p:blipFill>
        <p:spPr>
          <a:xfrm>
            <a:off x="4018950" y="915256"/>
            <a:ext cx="4418100" cy="331356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3"/>
          <p:cNvSpPr txBox="1"/>
          <p:nvPr/>
        </p:nvSpPr>
        <p:spPr>
          <a:xfrm>
            <a:off x="595825" y="1018091"/>
            <a:ext cx="1265400" cy="1293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ru" sz="7200" b="1" i="0" u="none" strike="noStrike" cap="none" dirty="0">
                <a:solidFill>
                  <a:srgbClr val="000000"/>
                </a:solidFill>
                <a:latin typeface="Amatic SC"/>
                <a:ea typeface="Amatic SC"/>
                <a:cs typeface="Amatic SC"/>
                <a:sym typeface="Amatic SC"/>
              </a:rPr>
              <a:t>1974</a:t>
            </a:r>
            <a:endParaRPr sz="7200" b="1" i="0" u="none" strike="noStrike" cap="none" dirty="0">
              <a:solidFill>
                <a:srgbClr val="000000"/>
              </a:solidFill>
              <a:latin typeface="Amatic SC"/>
              <a:ea typeface="Amatic SC"/>
              <a:cs typeface="Amatic SC"/>
              <a:sym typeface="Amatic SC"/>
            </a:endParaRPr>
          </a:p>
        </p:txBody>
      </p:sp>
      <p:sp>
        <p:nvSpPr>
          <p:cNvPr id="74" name="Google Shape;74;p3"/>
          <p:cNvSpPr txBox="1"/>
          <p:nvPr/>
        </p:nvSpPr>
        <p:spPr>
          <a:xfrm>
            <a:off x="3789175" y="1406125"/>
            <a:ext cx="2027700" cy="1293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ru" sz="7200" b="1" i="0" u="none" strike="noStrike" cap="none">
                <a:solidFill>
                  <a:srgbClr val="000000"/>
                </a:solidFill>
                <a:latin typeface="Amatic SC"/>
                <a:ea typeface="Amatic SC"/>
                <a:cs typeface="Amatic SC"/>
                <a:sym typeface="Amatic SC"/>
              </a:rPr>
              <a:t>2000</a:t>
            </a:r>
            <a:endParaRPr sz="7200" b="1" i="0" u="none" strike="noStrike" cap="none">
              <a:solidFill>
                <a:srgbClr val="000000"/>
              </a:solidFill>
              <a:latin typeface="Amatic SC"/>
              <a:ea typeface="Amatic SC"/>
              <a:cs typeface="Amatic SC"/>
              <a:sym typeface="Amatic SC"/>
            </a:endParaRPr>
          </a:p>
        </p:txBody>
      </p:sp>
      <p:sp>
        <p:nvSpPr>
          <p:cNvPr id="75" name="Google Shape;75;p3"/>
          <p:cNvSpPr txBox="1"/>
          <p:nvPr/>
        </p:nvSpPr>
        <p:spPr>
          <a:xfrm>
            <a:off x="473600" y="2481375"/>
            <a:ext cx="880800" cy="1293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ru" sz="7200" b="1" i="0" u="none" strike="noStrike" cap="none" dirty="0">
                <a:solidFill>
                  <a:srgbClr val="000000"/>
                </a:solidFill>
                <a:latin typeface="Amatic SC"/>
                <a:ea typeface="Amatic SC"/>
                <a:cs typeface="Amatic SC"/>
                <a:sym typeface="Amatic SC"/>
              </a:rPr>
              <a:t>13</a:t>
            </a:r>
            <a:endParaRPr sz="7200" b="1" i="0" u="none" strike="noStrike" cap="none" dirty="0">
              <a:solidFill>
                <a:srgbClr val="000000"/>
              </a:solidFill>
              <a:latin typeface="Amatic SC"/>
              <a:ea typeface="Amatic SC"/>
              <a:cs typeface="Amatic SC"/>
              <a:sym typeface="Amatic SC"/>
            </a:endParaRPr>
          </a:p>
        </p:txBody>
      </p:sp>
      <p:sp>
        <p:nvSpPr>
          <p:cNvPr id="76" name="Google Shape;76;p3"/>
          <p:cNvSpPr txBox="1"/>
          <p:nvPr/>
        </p:nvSpPr>
        <p:spPr>
          <a:xfrm>
            <a:off x="5091750" y="2442250"/>
            <a:ext cx="2331300" cy="1293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ru" sz="7200" b="1" i="0" u="none" strike="noStrike" cap="none">
                <a:solidFill>
                  <a:srgbClr val="000000"/>
                </a:solidFill>
                <a:latin typeface="Amatic SC"/>
                <a:ea typeface="Amatic SC"/>
                <a:cs typeface="Amatic SC"/>
                <a:sym typeface="Amatic SC"/>
              </a:rPr>
              <a:t>700,000</a:t>
            </a:r>
            <a:endParaRPr sz="7200" b="1" i="0" u="none" strike="noStrike" cap="none">
              <a:solidFill>
                <a:srgbClr val="000000"/>
              </a:solidFill>
              <a:latin typeface="Amatic SC"/>
              <a:ea typeface="Amatic SC"/>
              <a:cs typeface="Amatic SC"/>
              <a:sym typeface="Amatic SC"/>
            </a:endParaRPr>
          </a:p>
        </p:txBody>
      </p:sp>
      <p:sp>
        <p:nvSpPr>
          <p:cNvPr id="77" name="Google Shape;77;p3"/>
          <p:cNvSpPr txBox="1"/>
          <p:nvPr/>
        </p:nvSpPr>
        <p:spPr>
          <a:xfrm>
            <a:off x="2161063" y="2442250"/>
            <a:ext cx="1509900" cy="1293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ru" sz="7200" b="1" i="0" u="none" strike="noStrike" cap="none" dirty="0">
                <a:solidFill>
                  <a:srgbClr val="000000"/>
                </a:solidFill>
                <a:latin typeface="Amatic SC"/>
                <a:ea typeface="Amatic SC"/>
                <a:cs typeface="Amatic SC"/>
                <a:sym typeface="Amatic SC"/>
              </a:rPr>
              <a:t>8000</a:t>
            </a:r>
            <a:endParaRPr sz="7200" b="1" i="0" u="none" strike="noStrike" cap="none" dirty="0">
              <a:solidFill>
                <a:srgbClr val="000000"/>
              </a:solidFill>
              <a:latin typeface="Amatic SC"/>
              <a:ea typeface="Amatic SC"/>
              <a:cs typeface="Amatic SC"/>
              <a:sym typeface="Amatic SC"/>
            </a:endParaRPr>
          </a:p>
        </p:txBody>
      </p:sp>
      <p:sp>
        <p:nvSpPr>
          <p:cNvPr id="78" name="Google Shape;78;p3"/>
          <p:cNvSpPr txBox="1"/>
          <p:nvPr/>
        </p:nvSpPr>
        <p:spPr>
          <a:xfrm>
            <a:off x="6194138" y="1021275"/>
            <a:ext cx="991800" cy="1293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ru" sz="7200" b="1" i="0" u="none" strike="noStrike" cap="none">
                <a:solidFill>
                  <a:srgbClr val="000000"/>
                </a:solidFill>
                <a:latin typeface="Amatic SC"/>
                <a:ea typeface="Amatic SC"/>
                <a:cs typeface="Amatic SC"/>
                <a:sym typeface="Amatic SC"/>
              </a:rPr>
              <a:t>50</a:t>
            </a:r>
            <a:endParaRPr sz="7200" b="1" i="0" u="none" strike="noStrike" cap="none">
              <a:solidFill>
                <a:srgbClr val="000000"/>
              </a:solidFill>
              <a:latin typeface="Amatic SC"/>
              <a:ea typeface="Amatic SC"/>
              <a:cs typeface="Amatic SC"/>
              <a:sym typeface="Amatic SC"/>
            </a:endParaRPr>
          </a:p>
        </p:txBody>
      </p:sp>
      <p:sp>
        <p:nvSpPr>
          <p:cNvPr id="79" name="Google Shape;79;p3"/>
          <p:cNvSpPr txBox="1"/>
          <p:nvPr/>
        </p:nvSpPr>
        <p:spPr>
          <a:xfrm>
            <a:off x="1184100" y="3633750"/>
            <a:ext cx="1221000" cy="1293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ru" sz="7200" b="1" i="0" u="none" strike="noStrike" cap="none">
                <a:solidFill>
                  <a:srgbClr val="000000"/>
                </a:solidFill>
                <a:latin typeface="Amatic SC"/>
                <a:ea typeface="Amatic SC"/>
                <a:cs typeface="Amatic SC"/>
                <a:sym typeface="Amatic SC"/>
              </a:rPr>
              <a:t>246</a:t>
            </a:r>
            <a:endParaRPr sz="7200" b="1" i="0" u="none" strike="noStrike" cap="none">
              <a:solidFill>
                <a:srgbClr val="000000"/>
              </a:solidFill>
              <a:latin typeface="Amatic SC"/>
              <a:ea typeface="Amatic SC"/>
              <a:cs typeface="Amatic SC"/>
              <a:sym typeface="Amatic SC"/>
            </a:endParaRPr>
          </a:p>
        </p:txBody>
      </p:sp>
      <p:sp>
        <p:nvSpPr>
          <p:cNvPr id="80" name="Google Shape;80;p3"/>
          <p:cNvSpPr txBox="1"/>
          <p:nvPr/>
        </p:nvSpPr>
        <p:spPr>
          <a:xfrm>
            <a:off x="5055200" y="438763"/>
            <a:ext cx="1724400" cy="1293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ru" sz="7200" b="1" i="0" u="none" strike="noStrike" cap="none" dirty="0">
                <a:solidFill>
                  <a:srgbClr val="000000"/>
                </a:solidFill>
                <a:latin typeface="Amatic SC"/>
                <a:ea typeface="Amatic SC"/>
                <a:cs typeface="Amatic SC"/>
                <a:sym typeface="Amatic SC"/>
              </a:rPr>
              <a:t>36</a:t>
            </a:r>
            <a:endParaRPr sz="7200" b="1" i="0" u="none" strike="noStrike" cap="none" dirty="0">
              <a:solidFill>
                <a:srgbClr val="000000"/>
              </a:solidFill>
              <a:latin typeface="Amatic SC"/>
              <a:ea typeface="Amatic SC"/>
              <a:cs typeface="Amatic SC"/>
              <a:sym typeface="Amatic SC"/>
            </a:endParaRPr>
          </a:p>
        </p:txBody>
      </p:sp>
      <p:sp>
        <p:nvSpPr>
          <p:cNvPr id="81" name="Google Shape;81;p3"/>
          <p:cNvSpPr txBox="1"/>
          <p:nvPr/>
        </p:nvSpPr>
        <p:spPr>
          <a:xfrm>
            <a:off x="7563200" y="1968600"/>
            <a:ext cx="1377000" cy="1293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ru" sz="7200" b="1" i="0" u="none" strike="noStrike" cap="none">
                <a:solidFill>
                  <a:srgbClr val="000000"/>
                </a:solidFill>
                <a:latin typeface="Amatic SC"/>
                <a:ea typeface="Amatic SC"/>
                <a:cs typeface="Amatic SC"/>
                <a:sym typeface="Amatic SC"/>
              </a:rPr>
              <a:t>6000</a:t>
            </a:r>
            <a:endParaRPr sz="7200" b="1" i="0" u="none" strike="noStrike" cap="none">
              <a:solidFill>
                <a:srgbClr val="000000"/>
              </a:solidFill>
              <a:latin typeface="Amatic SC"/>
              <a:ea typeface="Amatic SC"/>
              <a:cs typeface="Amatic SC"/>
              <a:sym typeface="Amatic SC"/>
            </a:endParaRPr>
          </a:p>
        </p:txBody>
      </p:sp>
      <p:sp>
        <p:nvSpPr>
          <p:cNvPr id="82" name="Google Shape;82;p3"/>
          <p:cNvSpPr txBox="1"/>
          <p:nvPr/>
        </p:nvSpPr>
        <p:spPr>
          <a:xfrm>
            <a:off x="4018550" y="3633750"/>
            <a:ext cx="1613400" cy="1293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ru" sz="7200" b="1" i="0" u="none" strike="noStrike" cap="none">
                <a:solidFill>
                  <a:srgbClr val="000000"/>
                </a:solidFill>
                <a:latin typeface="Amatic SC"/>
                <a:ea typeface="Amatic SC"/>
                <a:cs typeface="Amatic SC"/>
                <a:sym typeface="Amatic SC"/>
              </a:rPr>
              <a:t>130</a:t>
            </a:r>
            <a:endParaRPr sz="7200" b="1" i="0" u="none" strike="noStrike" cap="none">
              <a:solidFill>
                <a:srgbClr val="000000"/>
              </a:solidFill>
              <a:latin typeface="Amatic SC"/>
              <a:ea typeface="Amatic SC"/>
              <a:cs typeface="Amatic SC"/>
              <a:sym typeface="Amatic SC"/>
            </a:endParaRPr>
          </a:p>
        </p:txBody>
      </p:sp>
      <p:sp>
        <p:nvSpPr>
          <p:cNvPr id="83" name="Google Shape;83;p3"/>
          <p:cNvSpPr txBox="1"/>
          <p:nvPr/>
        </p:nvSpPr>
        <p:spPr>
          <a:xfrm>
            <a:off x="6579250" y="3774375"/>
            <a:ext cx="1221000" cy="1293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ru" sz="7200" b="1" i="0" u="none" strike="noStrike" cap="none">
                <a:solidFill>
                  <a:srgbClr val="000000"/>
                </a:solidFill>
                <a:latin typeface="Amatic SC"/>
                <a:ea typeface="Amatic SC"/>
                <a:cs typeface="Amatic SC"/>
                <a:sym typeface="Amatic SC"/>
              </a:rPr>
              <a:t>600</a:t>
            </a:r>
            <a:endParaRPr sz="7200" b="1" i="0" u="none" strike="noStrike" cap="none">
              <a:solidFill>
                <a:srgbClr val="000000"/>
              </a:solidFill>
              <a:latin typeface="Amatic SC"/>
              <a:ea typeface="Amatic SC"/>
              <a:cs typeface="Amatic SC"/>
              <a:sym typeface="Amatic SC"/>
            </a:endParaRPr>
          </a:p>
        </p:txBody>
      </p:sp>
      <p:sp>
        <p:nvSpPr>
          <p:cNvPr id="84" name="Google Shape;84;p3"/>
          <p:cNvSpPr txBox="1"/>
          <p:nvPr/>
        </p:nvSpPr>
        <p:spPr>
          <a:xfrm>
            <a:off x="2161100" y="490546"/>
            <a:ext cx="2538600" cy="1293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200"/>
              <a:buFont typeface="Arial"/>
              <a:buNone/>
            </a:pPr>
            <a:r>
              <a:rPr lang="ru" sz="7200" b="1" i="0" u="none" strike="noStrike" cap="none" dirty="0">
                <a:solidFill>
                  <a:srgbClr val="000000"/>
                </a:solidFill>
                <a:latin typeface="Amatic SC"/>
                <a:ea typeface="Amatic SC"/>
                <a:cs typeface="Amatic SC"/>
                <a:sym typeface="Amatic SC"/>
              </a:rPr>
              <a:t>720,000</a:t>
            </a:r>
            <a:endParaRPr sz="7200" b="1" i="0" u="none" strike="noStrike" cap="none" dirty="0">
              <a:solidFill>
                <a:srgbClr val="000000"/>
              </a:solidFill>
              <a:latin typeface="Amatic SC"/>
              <a:ea typeface="Amatic SC"/>
              <a:cs typeface="Amatic SC"/>
              <a:sym typeface="Amatic SC"/>
            </a:endParaRPr>
          </a:p>
        </p:txBody>
      </p:sp>
      <p:sp>
        <p:nvSpPr>
          <p:cNvPr id="85" name="Google Shape;85;p3"/>
          <p:cNvSpPr txBox="1"/>
          <p:nvPr/>
        </p:nvSpPr>
        <p:spPr>
          <a:xfrm>
            <a:off x="81200" y="37000"/>
            <a:ext cx="8859000" cy="830966"/>
          </a:xfrm>
          <a:prstGeom prst="rect">
            <a:avLst/>
          </a:prstGeom>
          <a:noFill/>
          <a:ln>
            <a:noFill/>
          </a:ln>
        </p:spPr>
        <p:txBody>
          <a:bodyPr spcFirstLastPara="1" wrap="square" lIns="91425" tIns="91425" rIns="91425" bIns="91425" anchor="t" anchorCtr="0">
            <a:spAutoFit/>
          </a:bodyPr>
          <a:lstStyle/>
          <a:p>
            <a:pPr>
              <a:buSzPts val="1400"/>
            </a:pPr>
            <a:r>
              <a:rPr lang="ru" sz="1400" b="0" i="0" u="none" strike="noStrike" cap="none" dirty="0" smtClean="0">
                <a:solidFill>
                  <a:srgbClr val="000000"/>
                </a:solidFill>
                <a:latin typeface="Caveat"/>
                <a:ea typeface="Caveat"/>
                <a:cs typeface="Caveat"/>
                <a:sym typeface="Caveat"/>
              </a:rPr>
              <a:t>Do you remember what these numbers mean? check with the texts. Anything left? watch the video to find out!</a:t>
            </a:r>
            <a:r>
              <a:rPr lang="ru-RU" u="sng" dirty="0">
                <a:hlinkClick r:id="rId3"/>
              </a:rPr>
              <a:t> https://www.youtube.com/watch?v=Zuugb3qq0Zg</a:t>
            </a:r>
            <a:endParaRPr lang="ru-RU" dirty="0"/>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Caveat"/>
              <a:ea typeface="Caveat"/>
              <a:cs typeface="Caveat"/>
              <a:sym typeface="Caveat"/>
            </a:endParaRPr>
          </a:p>
        </p:txBody>
      </p:sp>
      <p:pic>
        <p:nvPicPr>
          <p:cNvPr id="86" name="Google Shape;86;p3" descr="View full lesson: http://ed.ted.com/lessons/the-incredible-history-of-china-s-terracotta-warriors-megan-campisi-and-pen-pen-chen&#10;&#10;In 1974, farmers digging a well near their small village stumbled upon one of the most important finds in archaeological history – vast underground chambers surrounding a Chinese emperor’s tomb that contained more than 8,000 life-size clay soldiers ready for battle. Megan Campisi and Pen-Pen Chen shares the fascinating history of Emperor Qin Shi Huang. &#10;&#10;Lesson by Megan Campisi and Pen-Pen Chen, animation by Zedem Media." title="The incredible history of China's terracotta warriors - Megan Campisi and Pen-Pen Chen">
            <a:hlinkClick r:id="rId4"/>
          </p:cNvPr>
          <p:cNvPicPr preferRelativeResize="0"/>
          <p:nvPr/>
        </p:nvPicPr>
        <p:blipFill rotWithShape="1">
          <a:blip r:embed="rId5">
            <a:alphaModFix/>
          </a:blip>
          <a:srcRect/>
          <a:stretch/>
        </p:blipFill>
        <p:spPr>
          <a:xfrm>
            <a:off x="7185938" y="72775"/>
            <a:ext cx="1927950" cy="1445972"/>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10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4"/>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990"/>
              <a:buNone/>
            </a:pPr>
            <a:r>
              <a:rPr lang="ru" sz="3940">
                <a:latin typeface="Amatic SC"/>
                <a:ea typeface="Amatic SC"/>
                <a:cs typeface="Amatic SC"/>
                <a:sym typeface="Amatic SC"/>
              </a:rPr>
              <a:t>Which of the following pieces of information come from</a:t>
            </a:r>
            <a:endParaRPr sz="3940">
              <a:latin typeface="Amatic SC"/>
              <a:ea typeface="Amatic SC"/>
              <a:cs typeface="Amatic SC"/>
              <a:sym typeface="Amatic SC"/>
            </a:endParaRPr>
          </a:p>
          <a:p>
            <a:pPr marL="457200" lvl="0" indent="-457200" algn="l" rtl="0">
              <a:lnSpc>
                <a:spcPct val="100000"/>
              </a:lnSpc>
              <a:spcBef>
                <a:spcPts val="0"/>
              </a:spcBef>
              <a:spcAft>
                <a:spcPts val="0"/>
              </a:spcAft>
              <a:buSzPts val="3940"/>
              <a:buFont typeface="Amatic SC"/>
              <a:buChar char="●"/>
            </a:pPr>
            <a:r>
              <a:rPr lang="ru" sz="3940">
                <a:latin typeface="Amatic SC"/>
                <a:ea typeface="Amatic SC"/>
                <a:cs typeface="Amatic SC"/>
                <a:sym typeface="Amatic SC"/>
              </a:rPr>
              <a:t>the text</a:t>
            </a:r>
            <a:endParaRPr sz="3940">
              <a:latin typeface="Amatic SC"/>
              <a:ea typeface="Amatic SC"/>
              <a:cs typeface="Amatic SC"/>
              <a:sym typeface="Amatic SC"/>
            </a:endParaRPr>
          </a:p>
          <a:p>
            <a:pPr marL="457200" lvl="0" indent="-457200" algn="l" rtl="0">
              <a:lnSpc>
                <a:spcPct val="100000"/>
              </a:lnSpc>
              <a:spcBef>
                <a:spcPts val="0"/>
              </a:spcBef>
              <a:spcAft>
                <a:spcPts val="0"/>
              </a:spcAft>
              <a:buSzPts val="3940"/>
              <a:buFont typeface="Amatic SC"/>
              <a:buChar char="●"/>
            </a:pPr>
            <a:r>
              <a:rPr lang="ru" sz="3940">
                <a:latin typeface="Amatic SC"/>
                <a:ea typeface="Amatic SC"/>
                <a:cs typeface="Amatic SC"/>
                <a:sym typeface="Amatic SC"/>
              </a:rPr>
              <a:t>the video</a:t>
            </a:r>
            <a:endParaRPr sz="3940">
              <a:latin typeface="Amatic SC"/>
              <a:ea typeface="Amatic SC"/>
              <a:cs typeface="Amatic SC"/>
              <a:sym typeface="Amatic SC"/>
            </a:endParaRPr>
          </a:p>
          <a:p>
            <a:pPr marL="457200" lvl="0" indent="-457200" algn="l" rtl="0">
              <a:lnSpc>
                <a:spcPct val="100000"/>
              </a:lnSpc>
              <a:spcBef>
                <a:spcPts val="0"/>
              </a:spcBef>
              <a:spcAft>
                <a:spcPts val="0"/>
              </a:spcAft>
              <a:buSzPts val="3940"/>
              <a:buFont typeface="Amatic SC"/>
              <a:buChar char="●"/>
            </a:pPr>
            <a:r>
              <a:rPr lang="ru" sz="3940">
                <a:latin typeface="Amatic SC"/>
                <a:ea typeface="Amatic SC"/>
                <a:cs typeface="Amatic SC"/>
                <a:sym typeface="Amatic SC"/>
              </a:rPr>
              <a:t>both</a:t>
            </a:r>
            <a:endParaRPr sz="3940">
              <a:latin typeface="Amatic SC"/>
              <a:ea typeface="Amatic SC"/>
              <a:cs typeface="Amatic SC"/>
              <a:sym typeface="Amatic S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pic>
        <p:nvPicPr>
          <p:cNvPr id="96" name="Google Shape;96;g1285ba05e71_0_9"/>
          <p:cNvPicPr preferRelativeResize="0"/>
          <p:nvPr/>
        </p:nvPicPr>
        <p:blipFill>
          <a:blip r:embed="rId3">
            <a:alphaModFix/>
          </a:blip>
          <a:stretch>
            <a:fillRect/>
          </a:stretch>
        </p:blipFill>
        <p:spPr>
          <a:xfrm>
            <a:off x="400700" y="0"/>
            <a:ext cx="3975125" cy="4976725"/>
          </a:xfrm>
          <a:prstGeom prst="rect">
            <a:avLst/>
          </a:prstGeom>
          <a:noFill/>
          <a:ln>
            <a:noFill/>
          </a:ln>
        </p:spPr>
      </p:pic>
      <p:pic>
        <p:nvPicPr>
          <p:cNvPr id="97" name="Google Shape;97;g1285ba05e71_0_9"/>
          <p:cNvPicPr preferRelativeResize="0"/>
          <p:nvPr/>
        </p:nvPicPr>
        <p:blipFill>
          <a:blip r:embed="rId4">
            <a:alphaModFix/>
          </a:blip>
          <a:stretch>
            <a:fillRect/>
          </a:stretch>
        </p:blipFill>
        <p:spPr>
          <a:xfrm>
            <a:off x="4628000" y="222725"/>
            <a:ext cx="4077550" cy="46980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pic>
        <p:nvPicPr>
          <p:cNvPr id="102" name="Google Shape;102;g1285ba05e71_0_15"/>
          <p:cNvPicPr preferRelativeResize="0"/>
          <p:nvPr/>
        </p:nvPicPr>
        <p:blipFill>
          <a:blip r:embed="rId3">
            <a:alphaModFix/>
          </a:blip>
          <a:stretch>
            <a:fillRect/>
          </a:stretch>
        </p:blipFill>
        <p:spPr>
          <a:xfrm>
            <a:off x="634100" y="124625"/>
            <a:ext cx="3803125" cy="4831575"/>
          </a:xfrm>
          <a:prstGeom prst="rect">
            <a:avLst/>
          </a:prstGeom>
          <a:noFill/>
          <a:ln>
            <a:noFill/>
          </a:ln>
        </p:spPr>
      </p:pic>
      <p:pic>
        <p:nvPicPr>
          <p:cNvPr id="103" name="Google Shape;103;g1285ba05e71_0_15"/>
          <p:cNvPicPr preferRelativeResize="0"/>
          <p:nvPr/>
        </p:nvPicPr>
        <p:blipFill>
          <a:blip r:embed="rId4">
            <a:alphaModFix/>
          </a:blip>
          <a:stretch>
            <a:fillRect/>
          </a:stretch>
        </p:blipFill>
        <p:spPr>
          <a:xfrm>
            <a:off x="4628025" y="1031975"/>
            <a:ext cx="4347325" cy="38933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5"/>
          <p:cNvPicPr preferRelativeResize="0"/>
          <p:nvPr/>
        </p:nvPicPr>
        <p:blipFill rotWithShape="1">
          <a:blip r:embed="rId3">
            <a:alphaModFix/>
          </a:blip>
          <a:srcRect/>
          <a:stretch/>
        </p:blipFill>
        <p:spPr>
          <a:xfrm>
            <a:off x="152400" y="152400"/>
            <a:ext cx="4963916" cy="4838700"/>
          </a:xfrm>
          <a:prstGeom prst="rect">
            <a:avLst/>
          </a:prstGeom>
          <a:noFill/>
          <a:ln>
            <a:noFill/>
          </a:ln>
        </p:spPr>
      </p:pic>
      <p:sp>
        <p:nvSpPr>
          <p:cNvPr id="109" name="Google Shape;109;p5"/>
          <p:cNvSpPr txBox="1"/>
          <p:nvPr/>
        </p:nvSpPr>
        <p:spPr>
          <a:xfrm>
            <a:off x="6098200" y="207225"/>
            <a:ext cx="2915700" cy="1939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900"/>
              <a:buFont typeface="Arial"/>
              <a:buNone/>
            </a:pPr>
            <a:r>
              <a:rPr lang="ru" sz="1900" b="0" i="0" u="none" strike="noStrike" cap="none">
                <a:solidFill>
                  <a:srgbClr val="000000"/>
                </a:solidFill>
                <a:latin typeface="Caveat"/>
                <a:ea typeface="Caveat"/>
                <a:cs typeface="Caveat"/>
                <a:sym typeface="Caveat"/>
              </a:rPr>
              <a:t>Look at the list of Emperor Qin’s legacies below. Order his legacies from least important (8) to most important (1) by placing a number in the box alongside each achievement.</a:t>
            </a:r>
            <a:endParaRPr sz="1900" b="0" i="0" u="none" strike="noStrike" cap="none">
              <a:solidFill>
                <a:srgbClr val="000000"/>
              </a:solidFill>
              <a:latin typeface="Caveat"/>
              <a:ea typeface="Caveat"/>
              <a:cs typeface="Caveat"/>
              <a:sym typeface="Caveat"/>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145</Words>
  <Application>Microsoft Office PowerPoint</Application>
  <PresentationFormat>Экран (16:9)</PresentationFormat>
  <Paragraphs>30</Paragraphs>
  <Slides>8</Slides>
  <Notes>8</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8</vt:i4>
      </vt:variant>
    </vt:vector>
  </HeadingPairs>
  <TitlesOfParts>
    <vt:vector size="13" baseType="lpstr">
      <vt:lpstr>Oswald</vt:lpstr>
      <vt:lpstr>Amatic SC</vt:lpstr>
      <vt:lpstr>Caveat</vt:lpstr>
      <vt:lpstr>Arial</vt:lpstr>
      <vt:lpstr>Simple Light</vt:lpstr>
      <vt:lpstr>Starlight 6  Module 6 Archaeological discoveries </vt:lpstr>
      <vt:lpstr>Who? What? Where? When? What purpose (why)? How?</vt:lpstr>
      <vt:lpstr>Who?  What?  Where?  When?  What purpose (why)?  How?</vt:lpstr>
      <vt:lpstr>Презентация PowerPoint</vt:lpstr>
      <vt:lpstr>Which of the following pieces of information come from the text the video both</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Starlight 6  Module 6 Archaeological discoveries </dc:title>
  <cp:lastModifiedBy>cab331</cp:lastModifiedBy>
  <cp:revision>1</cp:revision>
  <dcterms:modified xsi:type="dcterms:W3CDTF">2022-05-11T07:02:49Z</dcterms:modified>
</cp:coreProperties>
</file>