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6" r:id="rId2"/>
    <p:sldId id="257" r:id="rId3"/>
    <p:sldId id="258" r:id="rId4"/>
    <p:sldId id="268" r:id="rId5"/>
    <p:sldId id="259" r:id="rId6"/>
    <p:sldId id="262" r:id="rId7"/>
    <p:sldId id="269" r:id="rId8"/>
    <p:sldId id="264" r:id="rId9"/>
    <p:sldId id="260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960"/>
    <p:restoredTop sz="92011"/>
  </p:normalViewPr>
  <p:slideViewPr>
    <p:cSldViewPr>
      <p:cViewPr varScale="1">
        <p:scale>
          <a:sx n="63" d="100"/>
          <a:sy n="63" d="100"/>
        </p:scale>
        <p:origin x="-1278" y="-102"/>
      </p:cViewPr>
      <p:guideLst>
        <p:guide orient="horz" pos="2159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l">
              <a:defRPr sz="1200"/>
            </a:lvl1pPr>
          </a:lstStyle>
          <a:p>
            <a:pPr lvl="0">
              <a:defRPr/>
            </a:pPr>
            <a:endParaRPr lang="ru-RU" alt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r">
              <a:defRPr sz="1200"/>
            </a:lvl1pPr>
          </a:lstStyle>
          <a:p>
            <a:pPr lvl="0">
              <a:defRPr/>
            </a:pPr>
            <a:fld id="{C95D8D63-758D-44C3-BE19-C7EDABBD8C6A}" type="datetime1">
              <a:rPr lang="ru-RU"/>
              <a:pPr lvl="0">
                <a:defRPr/>
              </a:pPr>
              <a:t>11.05.2022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anchor="ctr"/>
          <a:lstStyle/>
          <a:p>
            <a:pPr lvl="0">
              <a:defRPr/>
            </a:pPr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</a:p>
          <a:p>
            <a:pPr lvl="1">
              <a:defRPr/>
            </a:pPr>
            <a:r>
              <a:rPr lang="ru-RU"/>
              <a:t>Второй уровень</a:t>
            </a:r>
          </a:p>
          <a:p>
            <a:pPr lvl="2">
              <a:defRPr/>
            </a:pPr>
            <a:r>
              <a:rPr lang="ru-RU"/>
              <a:t>Третий уровень</a:t>
            </a:r>
          </a:p>
          <a:p>
            <a:pPr lvl="3">
              <a:defRPr/>
            </a:pPr>
            <a:r>
              <a:rPr lang="ru-RU"/>
              <a:t>Четвертый уровень</a:t>
            </a:r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l">
              <a:defRPr sz="1200"/>
            </a:lvl1pPr>
          </a:lstStyle>
          <a:p>
            <a:pPr lvl="0">
              <a:defRPr/>
            </a:pPr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r">
              <a:defRPr sz="1200"/>
            </a:lvl1pPr>
          </a:lstStyle>
          <a:p>
            <a:pPr lvl="0">
              <a:defRPr/>
            </a:pPr>
            <a:fld id="{85163252-E5E4-4DE8-8AB6-7AFA9C75984E}" type="slidenum">
              <a:rPr lang="ru-RU"/>
              <a:pPr lvl="0"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1ADC9-2EBF-4F0E-AD49-5780043075DE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85A75-89C9-4538-9933-B265F7AF0F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1ADC9-2EBF-4F0E-AD49-5780043075DE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85A75-89C9-4538-9933-B265F7AF0F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1ADC9-2EBF-4F0E-AD49-5780043075DE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85A75-89C9-4538-9933-B265F7AF0F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1ADC9-2EBF-4F0E-AD49-5780043075DE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85A75-89C9-4538-9933-B265F7AF0F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1ADC9-2EBF-4F0E-AD49-5780043075DE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85A75-89C9-4538-9933-B265F7AF0F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1ADC9-2EBF-4F0E-AD49-5780043075DE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85A75-89C9-4538-9933-B265F7AF0F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1ADC9-2EBF-4F0E-AD49-5780043075DE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85A75-89C9-4538-9933-B265F7AF0F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1ADC9-2EBF-4F0E-AD49-5780043075DE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85A75-89C9-4538-9933-B265F7AF0F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1ADC9-2EBF-4F0E-AD49-5780043075DE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85A75-89C9-4538-9933-B265F7AF0F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1ADC9-2EBF-4F0E-AD49-5780043075DE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85A75-89C9-4538-9933-B265F7AF0F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1ADC9-2EBF-4F0E-AD49-5780043075DE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85A75-89C9-4538-9933-B265F7AF0F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801ADC9-2EBF-4F0E-AD49-5780043075DE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AD85A75-89C9-4538-9933-B265F7AF0FA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/>
          <a:stretch>
            <a:fillRect/>
          </a:stretch>
        </p:blipFill>
        <p:spPr>
          <a:xfrm>
            <a:off x="357158" y="1500174"/>
            <a:ext cx="6072230" cy="447895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928670"/>
            <a:ext cx="9358282" cy="6463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b="1" i="1" dirty="0"/>
              <a:t>Речевое развитие детей 5 – 6 лет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20072" y="5973652"/>
            <a:ext cx="2138010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>
              <a:defRPr/>
            </a:pPr>
            <a:r>
              <a:rPr lang="ru-RU" i="1" dirty="0" smtClean="0"/>
              <a:t>Учитель-логопед</a:t>
            </a:r>
          </a:p>
          <a:p>
            <a:pPr lvl="0">
              <a:defRPr/>
            </a:pPr>
            <a:r>
              <a:rPr lang="ru-RU" i="1" dirty="0" smtClean="0"/>
              <a:t>Наумова Е.В. </a:t>
            </a:r>
            <a:endParaRPr lang="ru-RU" i="1" dirty="0"/>
          </a:p>
          <a:p>
            <a:pPr lvl="0">
              <a:defRPr/>
            </a:pPr>
            <a:endParaRPr lang="ru-RU" i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71472" y="0"/>
            <a:ext cx="807249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Муниципальное казённое дошкольное образовательное учреждение                                                  детский сад №1 комбинированного вида г. Пудожа Республики Карелия                                                      корпус 5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Горнячок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Requires="p14">
      <p:transition xmlns:mc="http://schemas.openxmlformats.org/markup-compatibility/2006" xmlns:p14="http://schemas.microsoft.com/office/powerpoint/2010/main" spd="med" mc:Ignorable="p14" p14:dur="1000">
        <p:push dir="u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5" y="764704"/>
            <a:ext cx="5331909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Благодарю </a:t>
            </a:r>
          </a:p>
          <a:p>
            <a:pPr algn="ctr"/>
            <a:r>
              <a:rPr lang="ru-RU" sz="7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 </a:t>
            </a:r>
          </a:p>
          <a:p>
            <a:pPr algn="ctr"/>
            <a:r>
              <a:rPr lang="ru-RU" sz="7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внимание!</a:t>
            </a:r>
            <a:endParaRPr lang="ru-RU" sz="7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7864059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xit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calcmode="lin" valueType="num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ppt_h/1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ppt_w/1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" dur="2000" tmFilter="0,0; .5, 0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500042"/>
            <a:ext cx="7635774" cy="128588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Звукопроизношение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1643050"/>
            <a:ext cx="8286808" cy="3857652"/>
          </a:xfrm>
        </p:spPr>
        <p:txBody>
          <a:bodyPr>
            <a:normAutofit/>
          </a:bodyPr>
          <a:lstStyle/>
          <a:p>
            <a:r>
              <a:rPr lang="ru-RU" dirty="0" smtClean="0"/>
              <a:t>   К 5 годам заканчивается формирование правильного  звукопроизношения. Речь чистая, отчетливая. Движения артикуляционного аппарата не ограничены.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                                               </a:t>
            </a:r>
            <a:endParaRPr lang="ru-RU" dirty="0"/>
          </a:p>
        </p:txBody>
      </p:sp>
      <p:pic>
        <p:nvPicPr>
          <p:cNvPr id="4" name="Рисунок 3" descr="1391938438_logope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28992" y="3500438"/>
            <a:ext cx="4238628" cy="28575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99792" y="116632"/>
            <a:ext cx="4203395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2800" b="1" dirty="0" smtClean="0"/>
              <a:t>ЗВУКОПРОИЗНОШЕНИЕ</a:t>
            </a:r>
            <a:endParaRPr lang="ru-RU" sz="2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563888" y="2786058"/>
            <a:ext cx="5472608" cy="203132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Поправляя ошибки в его речи (в звукопроизношении, в грамматическом оформлении словосочетаний, предложений) вы заботитесь о его интеллектуальном развитии. Так как правильно оформленная, красивая, чисто звучащая речь является не только средством общения, но и орудием мышления.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7696" y="701932"/>
            <a:ext cx="4572000" cy="147732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dirty="0" smtClean="0"/>
              <a:t>К пяти годам дети овладевают произношением всех звуков речи, однако у некоторых детей усвоение звуков может проходить неравномерно или неверно.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364088" y="980728"/>
            <a:ext cx="849913" cy="144655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8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</a:t>
            </a:r>
            <a:endParaRPr lang="ru-RU" sz="8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804248" y="732710"/>
            <a:ext cx="1313180" cy="144655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8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Л </a:t>
            </a:r>
            <a:endParaRPr lang="ru-RU" sz="8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37732"/>
          <a:stretch/>
        </p:blipFill>
        <p:spPr bwMode="auto">
          <a:xfrm>
            <a:off x="323528" y="3254315"/>
            <a:ext cx="2231068" cy="27438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27549448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99792" y="116632"/>
            <a:ext cx="4203395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2800" b="1" dirty="0" smtClean="0"/>
              <a:t>ЗВУКОПРОИЗНОШЕНИЕ</a:t>
            </a:r>
            <a:endParaRPr lang="ru-RU" sz="2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563888" y="3714752"/>
            <a:ext cx="5472608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b="1" dirty="0" smtClean="0"/>
              <a:t>НИЗКИЙ</a:t>
            </a:r>
            <a:r>
              <a:rPr lang="ru-RU" dirty="0" smtClean="0"/>
              <a:t> – 2 человека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1000108"/>
            <a:ext cx="4572000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sz="2800" b="1" dirty="0" smtClean="0"/>
              <a:t>ВЫСОКИЙ</a:t>
            </a:r>
            <a:r>
              <a:rPr lang="ru-RU" dirty="0" smtClean="0"/>
              <a:t>  -  8 человек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139952" y="2404117"/>
            <a:ext cx="4572000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sz="2800" b="1" dirty="0" smtClean="0"/>
              <a:t>СРЕДНИЙ</a:t>
            </a:r>
            <a:r>
              <a:rPr lang="ru-RU" dirty="0" smtClean="0"/>
              <a:t> – 8 человек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786578" y="785794"/>
            <a:ext cx="849913" cy="144655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8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</a:t>
            </a:r>
            <a:endParaRPr lang="ru-RU" sz="8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830820" y="0"/>
            <a:ext cx="1313180" cy="144655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8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Л </a:t>
            </a:r>
            <a:endParaRPr lang="ru-RU" sz="8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37732"/>
          <a:stretch/>
        </p:blipFill>
        <p:spPr bwMode="auto">
          <a:xfrm>
            <a:off x="323528" y="3254315"/>
            <a:ext cx="2231068" cy="27438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27549448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124744"/>
            <a:ext cx="3203848" cy="286232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Уровень развития фонематического слуха позволяет им овладеть навыками звукового анализа и синтеза, то есть выделять звук, или складывать звуки в слова, что является необходимым условием усвоения грамоты в школьный период.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411760" y="332656"/>
            <a:ext cx="4580100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2800" b="1" dirty="0" smtClean="0"/>
              <a:t>ФОНЕМАТИЧЕСКИЙ СЛУХ</a:t>
            </a:r>
            <a:endParaRPr lang="ru-RU" sz="28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3968" y="1412776"/>
            <a:ext cx="1941557" cy="40011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000" dirty="0" smtClean="0"/>
              <a:t>«Поймай звук»</a:t>
            </a: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357818" y="2143116"/>
            <a:ext cx="2831224" cy="40011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000" dirty="0" smtClean="0"/>
              <a:t>«Назови первый звук»</a:t>
            </a:r>
            <a:endParaRPr lang="ru-RU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714745" y="4357694"/>
            <a:ext cx="3929090" cy="70788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dirty="0" smtClean="0"/>
              <a:t>« Какой  звук есть во всех</a:t>
            </a:r>
          </a:p>
          <a:p>
            <a:r>
              <a:rPr lang="ru-RU" sz="2000" dirty="0" smtClean="0"/>
              <a:t>словах?» </a:t>
            </a:r>
            <a:endParaRPr lang="ru-RU" sz="20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347" y="3987066"/>
            <a:ext cx="2664296" cy="25455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3923928" y="5886241"/>
            <a:ext cx="4853740" cy="6463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Именно в этом возрасте дети проявляют интерес к звукам речи и буквам.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143504" y="3786190"/>
            <a:ext cx="3702402" cy="40011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dirty="0" smtClean="0"/>
              <a:t>«Придумай слова на звук…»</a:t>
            </a:r>
            <a:endParaRPr lang="ru-RU" sz="2000" dirty="0"/>
          </a:p>
        </p:txBody>
      </p:sp>
    </p:spTree>
    <p:extLst>
      <p:ext uri="{BB962C8B-B14F-4D97-AF65-F5344CB8AC3E}">
        <p14:creationId xmlns="" xmlns:p14="http://schemas.microsoft.com/office/powerpoint/2010/main" val="292231981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3688" y="116632"/>
            <a:ext cx="3592650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2800" b="1" dirty="0" smtClean="0"/>
              <a:t>СЛОВАРНЫЙ ЗАПАС</a:t>
            </a:r>
            <a:endParaRPr lang="ru-RU" sz="28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643438" y="866785"/>
            <a:ext cx="4407069" cy="203132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В 5-6 лет растет стремительно и составляет 3-4 тысячи слов.</a:t>
            </a:r>
          </a:p>
          <a:p>
            <a:endParaRPr lang="ru-RU" dirty="0" smtClean="0"/>
          </a:p>
          <a:p>
            <a:r>
              <a:rPr lang="ru-RU" dirty="0" smtClean="0"/>
              <a:t>В речи ребенка  активно появляются </a:t>
            </a:r>
          </a:p>
          <a:p>
            <a:r>
              <a:rPr lang="ru-RU" dirty="0" smtClean="0"/>
              <a:t>обобщающие слова: </a:t>
            </a:r>
          </a:p>
          <a:p>
            <a:r>
              <a:rPr lang="ru-RU" dirty="0" smtClean="0"/>
              <a:t>посуда, одежда,</a:t>
            </a:r>
          </a:p>
          <a:p>
            <a:r>
              <a:rPr lang="ru-RU" dirty="0" smtClean="0"/>
              <a:t> мебель, транспорт и др.</a:t>
            </a:r>
          </a:p>
        </p:txBody>
      </p:sp>
      <p:pic>
        <p:nvPicPr>
          <p:cNvPr id="5" name="Рисунок 4" descr="kid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928670"/>
            <a:ext cx="4188791" cy="435771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8879686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3688" y="116632"/>
            <a:ext cx="5777544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2800" b="1" dirty="0" smtClean="0"/>
              <a:t>ГРАММАТИЧЕСКИЙ СТРОЙ РЕЧИ</a:t>
            </a:r>
            <a:endParaRPr lang="ru-RU" sz="28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038008" y="866785"/>
            <a:ext cx="5012499" cy="452431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Ребенок правильно употребляет в речи простые и сложные предлоги (из, из-под...);</a:t>
            </a:r>
          </a:p>
          <a:p>
            <a:r>
              <a:rPr lang="ru-RU" dirty="0" smtClean="0"/>
              <a:t>- правильно изменяет имена существительные по числам и падежам;</a:t>
            </a:r>
          </a:p>
          <a:p>
            <a:r>
              <a:rPr lang="ru-RU" dirty="0" smtClean="0"/>
              <a:t>- правильно согласовывает в речи существительные с числительными (пять ложек, пять яблок, груш, конфет);</a:t>
            </a:r>
          </a:p>
          <a:p>
            <a:r>
              <a:rPr lang="ru-RU" dirty="0" smtClean="0"/>
              <a:t>- согласовывает прилагательные с именами существительными в роде числе и падеже (море синее, стулья деревянные, кукле новой);</a:t>
            </a:r>
          </a:p>
          <a:p>
            <a:r>
              <a:rPr lang="ru-RU" dirty="0" smtClean="0"/>
              <a:t>- образовывает притяжательные прилагательные (медвежья, собачьи, папин...);</a:t>
            </a:r>
          </a:p>
          <a:p>
            <a:r>
              <a:rPr lang="ru-RU" dirty="0" smtClean="0"/>
              <a:t>- правильно по смыслу применяет все части речи.</a:t>
            </a:r>
            <a:endParaRPr lang="ru-RU" dirty="0"/>
          </a:p>
        </p:txBody>
      </p:sp>
      <p:pic>
        <p:nvPicPr>
          <p:cNvPr id="1026" name="Picture 2" descr="C:\Users\Anna\Desktop\Светлана\раскраски\Рисунок2 — копия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52736"/>
            <a:ext cx="3701991" cy="54178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8879686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2768" y="775809"/>
            <a:ext cx="3816423" cy="563231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dirty="0" smtClean="0"/>
              <a:t>На шестом году жизни без дополнительных вопросов дети могут пересказать сказку или рассказ из 20-30 предложений. То есть владеют одной из самых сложных речевых форм – монологической. </a:t>
            </a:r>
          </a:p>
          <a:p>
            <a:r>
              <a:rPr lang="ru-RU" sz="2000" dirty="0" smtClean="0"/>
              <a:t>В диалогической речи дети, разговаривая с собеседником, дают и сжатые, и развернутые ответы. </a:t>
            </a:r>
          </a:p>
          <a:p>
            <a:r>
              <a:rPr lang="ru-RU" sz="2000" dirty="0" smtClean="0"/>
              <a:t>К 6 годам  дети владеют развернутой фразовой речью, фонетически, лексически и грамматически правильно оформленной.</a:t>
            </a: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781783" y="252589"/>
            <a:ext cx="2723823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2800" b="1" dirty="0" smtClean="0"/>
              <a:t>СВЯЗНАЯ РЕЧЬ</a:t>
            </a:r>
            <a:endParaRPr lang="ru-RU" sz="2800" b="1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71292" y="1844824"/>
            <a:ext cx="4854678" cy="468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63060636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836712"/>
            <a:ext cx="8856984" cy="230832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 smtClean="0"/>
              <a:t>Речь не передается по наследству. Ребенок перенимает опыт речевого общения от окружающих, т.е. овладение речью находится в прямой зависимости от окружающей речевой среды. Поэтому так важно, чтобы взрослые создавали эту речевую среду для постоянного общения с ребенком. </a:t>
            </a:r>
            <a:endParaRPr lang="ru-RU" sz="2400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9971" y="3645024"/>
            <a:ext cx="4080953" cy="2942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61453942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Microsoft JhengHei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Microsoft JhengHei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441</Words>
  <Application>Microsoft Office PowerPoint</Application>
  <PresentationFormat>Экран (4:3)</PresentationFormat>
  <Paragraphs>52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Воздушный поток</vt:lpstr>
      <vt:lpstr>Слайд 1</vt:lpstr>
      <vt:lpstr>Звукопроизношение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Manager/>
  <Company/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</dc:creator>
  <cp:lastModifiedBy>ПК</cp:lastModifiedBy>
  <cp:revision>72</cp:revision>
  <dcterms:created xsi:type="dcterms:W3CDTF">2014-10-14T14:05:02Z</dcterms:created>
  <dcterms:modified xsi:type="dcterms:W3CDTF">2022-05-11T08:36:30Z</dcterms:modified>
  <cp:version>0906.0100.01</cp:version>
</cp:coreProperties>
</file>