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69" r:id="rId2"/>
    <p:sldId id="271" r:id="rId3"/>
    <p:sldId id="259" r:id="rId4"/>
    <p:sldId id="261" r:id="rId5"/>
    <p:sldId id="262" r:id="rId6"/>
    <p:sldId id="260" r:id="rId7"/>
    <p:sldId id="263" r:id="rId8"/>
    <p:sldId id="264" r:id="rId9"/>
    <p:sldId id="265" r:id="rId10"/>
    <p:sldId id="266"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U"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1474" y="5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22F975-D261-4641-BCB9-251951D9314C}" type="datetimeFigureOut">
              <a:rPr lang="ru-RU" smtClean="0"/>
              <a:pPr/>
              <a:t>11.05.2022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71B9954-0881-44A6-95AA-7C8FF57D7CCE}" type="slidenum">
              <a:rPr lang="ru-RU" smtClean="0"/>
              <a:pPr/>
              <a:t>‹#›</a:t>
            </a:fld>
            <a:endParaRPr lang="ru-RU"/>
          </a:p>
        </p:txBody>
      </p:sp>
    </p:spTree>
    <p:extLst>
      <p:ext uri="{BB962C8B-B14F-4D97-AF65-F5344CB8AC3E}">
        <p14:creationId xmlns:p14="http://schemas.microsoft.com/office/powerpoint/2010/main" val="4086143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D71B9954-0881-44A6-95AA-7C8FF57D7CCE}" type="slidenum">
              <a:rPr lang="ru-RU" smtClean="0"/>
              <a:pPr/>
              <a:t>10</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D492BFC9-ABBA-4AE1-96C7-FC9DC8148776}" type="datetimeFigureOut">
              <a:rPr lang="ru-RU" smtClean="0"/>
              <a:pPr/>
              <a:t>11.05.2022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0B98970-F15F-4AB5-ABC1-0E34A9A79FCE}"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D492BFC9-ABBA-4AE1-96C7-FC9DC8148776}" type="datetimeFigureOut">
              <a:rPr lang="ru-RU" smtClean="0"/>
              <a:pPr/>
              <a:t>11.05.2022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0B98970-F15F-4AB5-ABC1-0E34A9A79FC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D492BFC9-ABBA-4AE1-96C7-FC9DC8148776}" type="datetimeFigureOut">
              <a:rPr lang="ru-RU" smtClean="0"/>
              <a:pPr/>
              <a:t>11.05.2022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0B98970-F15F-4AB5-ABC1-0E34A9A79FC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D492BFC9-ABBA-4AE1-96C7-FC9DC8148776}" type="datetimeFigureOut">
              <a:rPr lang="ru-RU" smtClean="0"/>
              <a:pPr/>
              <a:t>11.05.2022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0B98970-F15F-4AB5-ABC1-0E34A9A79FC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D492BFC9-ABBA-4AE1-96C7-FC9DC8148776}" type="datetimeFigureOut">
              <a:rPr lang="ru-RU" smtClean="0"/>
              <a:pPr/>
              <a:t>11.05.2022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0B98970-F15F-4AB5-ABC1-0E34A9A79FCE}"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D492BFC9-ABBA-4AE1-96C7-FC9DC8148776}" type="datetimeFigureOut">
              <a:rPr lang="ru-RU" smtClean="0"/>
              <a:pPr/>
              <a:t>11.05.2022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0B98970-F15F-4AB5-ABC1-0E34A9A79FC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D492BFC9-ABBA-4AE1-96C7-FC9DC8148776}" type="datetimeFigureOut">
              <a:rPr lang="ru-RU" smtClean="0"/>
              <a:pPr/>
              <a:t>11.05.2022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0B98970-F15F-4AB5-ABC1-0E34A9A79FCE}"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D492BFC9-ABBA-4AE1-96C7-FC9DC8148776}" type="datetimeFigureOut">
              <a:rPr lang="ru-RU" smtClean="0"/>
              <a:pPr/>
              <a:t>11.05.2022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0B98970-F15F-4AB5-ABC1-0E34A9A79FCE}"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492BFC9-ABBA-4AE1-96C7-FC9DC8148776}" type="datetimeFigureOut">
              <a:rPr lang="ru-RU" smtClean="0"/>
              <a:pPr/>
              <a:t>11.05.2022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0B98970-F15F-4AB5-ABC1-0E34A9A79FC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D492BFC9-ABBA-4AE1-96C7-FC9DC8148776}" type="datetimeFigureOut">
              <a:rPr lang="ru-RU" smtClean="0"/>
              <a:pPr/>
              <a:t>11.05.2022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0B98970-F15F-4AB5-ABC1-0E34A9A79FCE}"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D492BFC9-ABBA-4AE1-96C7-FC9DC8148776}" type="datetimeFigureOut">
              <a:rPr lang="ru-RU" smtClean="0"/>
              <a:pPr/>
              <a:t>11.05.2022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0B98970-F15F-4AB5-ABC1-0E34A9A79FCE}"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92BFC9-ABBA-4AE1-96C7-FC9DC8148776}" type="datetimeFigureOut">
              <a:rPr lang="ru-RU" smtClean="0"/>
              <a:pPr/>
              <a:t>11.05.2022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B98970-F15F-4AB5-ABC1-0E34A9A79FCE}"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5.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jpeg"/><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9.jpeg"/><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0.jpeg"/><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2.jpeg"/><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79512" y="188640"/>
            <a:ext cx="8784976" cy="648072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a:p>
        </p:txBody>
      </p:sp>
      <p:sp>
        <p:nvSpPr>
          <p:cNvPr id="3" name="Подзаголовок 2"/>
          <p:cNvSpPr>
            <a:spLocks noGrp="1"/>
          </p:cNvSpPr>
          <p:nvPr>
            <p:ph type="subTitle" idx="1"/>
          </p:nvPr>
        </p:nvSpPr>
        <p:spPr>
          <a:xfrm>
            <a:off x="611560" y="1999399"/>
            <a:ext cx="7920880" cy="3888432"/>
          </a:xfrm>
        </p:spPr>
        <p:txBody>
          <a:bodyPr>
            <a:normAutofit fontScale="47500" lnSpcReduction="20000"/>
          </a:bodyPr>
          <a:lstStyle/>
          <a:p>
            <a:r>
              <a:rPr lang="ru-RU" sz="59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ИНТЕРАКТИВНАЯ</a:t>
            </a:r>
          </a:p>
          <a:p>
            <a:r>
              <a:rPr lang="ru-RU" sz="59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ДИДАКТИЧЕСКАЯ ИГРА</a:t>
            </a:r>
          </a:p>
          <a:p>
            <a:r>
              <a:rPr lang="ru-RU" sz="59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«ВЕРШКИ и КОРЕШКИ»</a:t>
            </a:r>
          </a:p>
          <a:p>
            <a:r>
              <a:rPr lang="ru-RU" sz="59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для старшего дошкольного возраста</a:t>
            </a:r>
          </a:p>
          <a:p>
            <a:endParaRPr lang="ru-RU" sz="59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endParaRPr lang="ru-RU" sz="59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endParaRPr lang="ru-RU" sz="59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endParaRPr lang="ru-RU" sz="2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r>
              <a:rPr lang="ru-RU" sz="29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                                                                                                  </a:t>
            </a:r>
          </a:p>
          <a:p>
            <a:r>
              <a:rPr lang="ru-RU" sz="29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                                                                                                                                                </a:t>
            </a:r>
          </a:p>
        </p:txBody>
      </p:sp>
      <p:pic>
        <p:nvPicPr>
          <p:cNvPr id="5" name="Picture 6" descr="C:\Users\User\Desktop\материал по клубу\detsad-176207-1416126007.jpg"/>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rot="19777530">
            <a:off x="3049447" y="4100038"/>
            <a:ext cx="1425758" cy="1770018"/>
          </a:xfrm>
          <a:prstGeom prst="rect">
            <a:avLst/>
          </a:prstGeom>
          <a:noFill/>
        </p:spPr>
      </p:pic>
      <p:pic>
        <p:nvPicPr>
          <p:cNvPr id="7" name="Picture 7" descr="C:\Users\User\Desktop\материал по клубу\detsad-176207-1416126052.jpg"/>
          <p:cNvPicPr>
            <a:picLocks noChangeAspect="1" noChangeArrowheads="1"/>
          </p:cNvPicPr>
          <p:nvPr/>
        </p:nvPicPr>
        <p:blipFill>
          <a:blip r:embed="rId3" cstate="print">
            <a:clrChange>
              <a:clrFrom>
                <a:srgbClr val="FFFFFF"/>
              </a:clrFrom>
              <a:clrTo>
                <a:srgbClr val="FFFFFF">
                  <a:alpha val="0"/>
                </a:srgbClr>
              </a:clrTo>
            </a:clrChange>
          </a:blip>
          <a:srcRect l="9442" t="25000" r="8728" b="6250"/>
          <a:stretch>
            <a:fillRect/>
          </a:stretch>
        </p:blipFill>
        <p:spPr bwMode="auto">
          <a:xfrm>
            <a:off x="755576" y="4653136"/>
            <a:ext cx="1872208" cy="1584176"/>
          </a:xfrm>
          <a:prstGeom prst="rect">
            <a:avLst/>
          </a:prstGeom>
          <a:noFill/>
        </p:spPr>
      </p:pic>
      <p:sp>
        <p:nvSpPr>
          <p:cNvPr id="10" name="Прямоугольник 9"/>
          <p:cNvSpPr/>
          <p:nvPr/>
        </p:nvSpPr>
        <p:spPr>
          <a:xfrm rot="1591819">
            <a:off x="5973882" y="3717160"/>
            <a:ext cx="540666" cy="923330"/>
          </a:xfrm>
          <a:prstGeom prst="rect">
            <a:avLst/>
          </a:prstGeom>
          <a:noFill/>
        </p:spPr>
        <p:txBody>
          <a:bodyPr wrap="square" lIns="91440" tIns="45720" rIns="91440" bIns="45720">
            <a:spAutoFit/>
          </a:bodyPr>
          <a:lstStyle/>
          <a:p>
            <a:pPr algn="ctr"/>
            <a:r>
              <a:rPr lang="ru-RU"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Times New Roman" pitchFamily="18" charset="0"/>
                <a:cs typeface="Times New Roman" pitchFamily="18" charset="0"/>
              </a:rPr>
              <a:t>?</a:t>
            </a:r>
          </a:p>
        </p:txBody>
      </p:sp>
      <p:sp>
        <p:nvSpPr>
          <p:cNvPr id="13" name="Прямоугольник 12"/>
          <p:cNvSpPr/>
          <p:nvPr/>
        </p:nvSpPr>
        <p:spPr>
          <a:xfrm rot="20155327">
            <a:off x="1208859" y="3713157"/>
            <a:ext cx="530915" cy="923330"/>
          </a:xfrm>
          <a:prstGeom prst="rect">
            <a:avLst/>
          </a:prstGeom>
          <a:noFill/>
        </p:spPr>
        <p:txBody>
          <a:bodyPr wrap="none" lIns="91440" tIns="45720" rIns="91440" bIns="45720">
            <a:spAutoFit/>
          </a:bodyPr>
          <a:lstStyle/>
          <a:p>
            <a:pPr algn="ctr"/>
            <a:r>
              <a:rPr lang="ru-RU"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a:t>
            </a:r>
          </a:p>
        </p:txBody>
      </p:sp>
      <p:pic>
        <p:nvPicPr>
          <p:cNvPr id="15" name="Picture 6" descr="C:\Users\User\Desktop\материал по клубу\4917724_vershki_i_koreshki-8.jpg"/>
          <p:cNvPicPr>
            <a:picLocks noChangeAspect="1" noChangeArrowheads="1"/>
          </p:cNvPicPr>
          <p:nvPr/>
        </p:nvPicPr>
        <p:blipFill>
          <a:blip r:embed="rId4" cstate="print">
            <a:clrChange>
              <a:clrFrom>
                <a:srgbClr val="FEFEFE"/>
              </a:clrFrom>
              <a:clrTo>
                <a:srgbClr val="FEFEFE">
                  <a:alpha val="0"/>
                </a:srgbClr>
              </a:clrTo>
            </a:clrChange>
          </a:blip>
          <a:srcRect l="67168" t="3561" r="5620" b="29480"/>
          <a:stretch>
            <a:fillRect/>
          </a:stretch>
        </p:blipFill>
        <p:spPr bwMode="auto">
          <a:xfrm rot="747982">
            <a:off x="7229301" y="1230304"/>
            <a:ext cx="1558689" cy="3910827"/>
          </a:xfrm>
          <a:prstGeom prst="rect">
            <a:avLst/>
          </a:prstGeom>
          <a:noFill/>
        </p:spPr>
      </p:pic>
      <p:pic>
        <p:nvPicPr>
          <p:cNvPr id="16" name="Picture 5" descr="C:\Users\User\Desktop\материал по клубу\4917722_vershki_i_koreshki-6.jpg"/>
          <p:cNvPicPr>
            <a:picLocks noChangeAspect="1" noChangeArrowheads="1"/>
          </p:cNvPicPr>
          <p:nvPr/>
        </p:nvPicPr>
        <p:blipFill>
          <a:blip r:embed="rId5" cstate="print">
            <a:clrChange>
              <a:clrFrom>
                <a:srgbClr val="FEFEFE"/>
              </a:clrFrom>
              <a:clrTo>
                <a:srgbClr val="FEFEFE">
                  <a:alpha val="0"/>
                </a:srgbClr>
              </a:clrTo>
            </a:clrChange>
          </a:blip>
          <a:srcRect l="46939" t="13418" r="13119" b="43461"/>
          <a:stretch>
            <a:fillRect/>
          </a:stretch>
        </p:blipFill>
        <p:spPr bwMode="auto">
          <a:xfrm rot="799951">
            <a:off x="272693" y="881933"/>
            <a:ext cx="1944216" cy="2592288"/>
          </a:xfrm>
          <a:prstGeom prst="rect">
            <a:avLst/>
          </a:prstGeom>
          <a:noFill/>
        </p:spPr>
      </p:pic>
      <p:pic>
        <p:nvPicPr>
          <p:cNvPr id="17" name="Picture 8" descr="C:\Users\User\Desktop\материал по клубу\4917725_vershki_i_koreshki-9.jpg"/>
          <p:cNvPicPr>
            <a:picLocks noChangeAspect="1" noChangeArrowheads="1"/>
          </p:cNvPicPr>
          <p:nvPr/>
        </p:nvPicPr>
        <p:blipFill>
          <a:blip r:embed="rId6" cstate="print">
            <a:clrChange>
              <a:clrFrom>
                <a:srgbClr val="FEFEFE"/>
              </a:clrFrom>
              <a:clrTo>
                <a:srgbClr val="FEFEFE">
                  <a:alpha val="0"/>
                </a:srgbClr>
              </a:clrTo>
            </a:clrChange>
          </a:blip>
          <a:srcRect l="72335" t="3561" r="5620" b="64099"/>
          <a:stretch>
            <a:fillRect/>
          </a:stretch>
        </p:blipFill>
        <p:spPr bwMode="auto">
          <a:xfrm rot="2775221">
            <a:off x="4938794" y="4419493"/>
            <a:ext cx="1270877" cy="2156319"/>
          </a:xfrm>
          <a:prstGeom prst="rect">
            <a:avLst/>
          </a:prstGeom>
          <a:noFill/>
          <a:ln>
            <a:noFill/>
          </a:ln>
        </p:spPr>
      </p:pic>
      <p:sp>
        <p:nvSpPr>
          <p:cNvPr id="18" name="Скругленный прямоугольник 17">
            <a:hlinkClick r:id="" action="ppaction://hlinkshowjump?jump=nextslide"/>
          </p:cNvPr>
          <p:cNvSpPr/>
          <p:nvPr/>
        </p:nvSpPr>
        <p:spPr>
          <a:xfrm>
            <a:off x="8532440" y="6381328"/>
            <a:ext cx="360040" cy="243408"/>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ru-RU"/>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10"/>
          <p:cNvSpPr/>
          <p:nvPr/>
        </p:nvSpPr>
        <p:spPr>
          <a:xfrm>
            <a:off x="179512" y="188640"/>
            <a:ext cx="8784976" cy="648072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dirty="0">
              <a:ln w="1905"/>
              <a:effectLst>
                <a:innerShdw blurRad="69850" dist="43180" dir="5400000">
                  <a:srgbClr val="000000">
                    <a:alpha val="65000"/>
                  </a:srgbClr>
                </a:innerShdw>
              </a:effectLst>
              <a:latin typeface="Times New Roman" pitchFamily="18" charset="0"/>
              <a:cs typeface="Times New Roman" pitchFamily="18" charset="0"/>
            </a:endParaRPr>
          </a:p>
        </p:txBody>
      </p:sp>
      <p:pic>
        <p:nvPicPr>
          <p:cNvPr id="6146" name="Picture 2" descr="C:\Users\User\Desktop\материал по клубу\4917728_vershki_i_koreshki-12.jpg"/>
          <p:cNvPicPr>
            <a:picLocks noChangeAspect="1" noChangeArrowheads="1"/>
          </p:cNvPicPr>
          <p:nvPr/>
        </p:nvPicPr>
        <p:blipFill>
          <a:blip r:embed="rId3" cstate="print">
            <a:clrChange>
              <a:clrFrom>
                <a:srgbClr val="F9FDFC"/>
              </a:clrFrom>
              <a:clrTo>
                <a:srgbClr val="F9FDFC">
                  <a:alpha val="0"/>
                </a:srgbClr>
              </a:clrTo>
            </a:clrChange>
          </a:blip>
          <a:srcRect l="17863" t="13280" r="50000" b="10041"/>
          <a:stretch>
            <a:fillRect/>
          </a:stretch>
        </p:blipFill>
        <p:spPr bwMode="auto">
          <a:xfrm>
            <a:off x="2411760" y="260648"/>
            <a:ext cx="1656184" cy="4392488"/>
          </a:xfrm>
          <a:prstGeom prst="rect">
            <a:avLst/>
          </a:prstGeom>
          <a:noFill/>
        </p:spPr>
      </p:pic>
      <p:pic>
        <p:nvPicPr>
          <p:cNvPr id="8" name="Picture 9" descr="C:\Users\User\Desktop\материал по клубу\4917724_vershki_i_koreshki-8.jpg"/>
          <p:cNvPicPr>
            <a:picLocks noChangeAspect="1" noChangeArrowheads="1"/>
          </p:cNvPicPr>
          <p:nvPr/>
        </p:nvPicPr>
        <p:blipFill>
          <a:blip r:embed="rId4" cstate="print">
            <a:clrChange>
              <a:clrFrom>
                <a:srgbClr val="FEFEFE"/>
              </a:clrFrom>
              <a:clrTo>
                <a:srgbClr val="FEFEFE">
                  <a:alpha val="0"/>
                </a:srgbClr>
              </a:clrTo>
            </a:clrChange>
          </a:blip>
          <a:srcRect l="4090" t="2481" r="66834" b="68360"/>
          <a:stretch>
            <a:fillRect/>
          </a:stretch>
        </p:blipFill>
        <p:spPr bwMode="auto">
          <a:xfrm>
            <a:off x="467544" y="4653136"/>
            <a:ext cx="1440160" cy="1944216"/>
          </a:xfrm>
          <a:prstGeom prst="rect">
            <a:avLst/>
          </a:prstGeom>
          <a:noFill/>
        </p:spPr>
      </p:pic>
      <p:pic>
        <p:nvPicPr>
          <p:cNvPr id="9" name="Picture 8" descr="C:\Users\User\Desktop\материал по клубу\4917725_vershki_i_koreshki-9.jpg"/>
          <p:cNvPicPr>
            <a:picLocks noChangeAspect="1" noChangeArrowheads="1"/>
          </p:cNvPicPr>
          <p:nvPr/>
        </p:nvPicPr>
        <p:blipFill>
          <a:blip r:embed="rId5" cstate="print">
            <a:clrChange>
              <a:clrFrom>
                <a:srgbClr val="FEFEFE"/>
              </a:clrFrom>
              <a:clrTo>
                <a:srgbClr val="FEFEFE">
                  <a:alpha val="0"/>
                </a:srgbClr>
              </a:clrTo>
            </a:clrChange>
          </a:blip>
          <a:srcRect l="71842" t="3561" r="5620" b="64265"/>
          <a:stretch>
            <a:fillRect/>
          </a:stretch>
        </p:blipFill>
        <p:spPr bwMode="auto">
          <a:xfrm rot="2305890">
            <a:off x="2728510" y="4492722"/>
            <a:ext cx="1236419" cy="2145210"/>
          </a:xfrm>
          <a:prstGeom prst="rect">
            <a:avLst/>
          </a:prstGeom>
          <a:noFill/>
          <a:ln>
            <a:noFill/>
          </a:ln>
        </p:spPr>
      </p:pic>
      <p:pic>
        <p:nvPicPr>
          <p:cNvPr id="6150" name="Picture 6" descr="C:\Users\User\Desktop\материал по клубу\4917724_vershki_i_koreshki-8.jpg"/>
          <p:cNvPicPr>
            <a:picLocks noChangeAspect="1" noChangeArrowheads="1"/>
          </p:cNvPicPr>
          <p:nvPr/>
        </p:nvPicPr>
        <p:blipFill>
          <a:blip r:embed="rId4" cstate="print">
            <a:clrChange>
              <a:clrFrom>
                <a:srgbClr val="FEFEFE"/>
              </a:clrFrom>
              <a:clrTo>
                <a:srgbClr val="FEFEFE">
                  <a:alpha val="0"/>
                </a:srgbClr>
              </a:clrTo>
            </a:clrChange>
          </a:blip>
          <a:srcRect l="66693" t="3561" r="5620" b="29480"/>
          <a:stretch>
            <a:fillRect/>
          </a:stretch>
        </p:blipFill>
        <p:spPr bwMode="auto">
          <a:xfrm rot="21418541">
            <a:off x="4716342" y="2610949"/>
            <a:ext cx="1585912" cy="3910827"/>
          </a:xfrm>
          <a:prstGeom prst="rect">
            <a:avLst/>
          </a:prstGeom>
          <a:noFill/>
        </p:spPr>
      </p:pic>
      <p:sp>
        <p:nvSpPr>
          <p:cNvPr id="10" name="Прямоугольник 9"/>
          <p:cNvSpPr/>
          <p:nvPr/>
        </p:nvSpPr>
        <p:spPr>
          <a:xfrm>
            <a:off x="395536" y="404664"/>
            <a:ext cx="1268296" cy="584775"/>
          </a:xfrm>
          <a:prstGeom prst="rect">
            <a:avLst/>
          </a:prstGeom>
        </p:spPr>
        <p:txBody>
          <a:bodyPr wrap="none">
            <a:spAutoFit/>
          </a:bodyPr>
          <a:lstStyle/>
          <a:p>
            <a:pPr algn="ctr"/>
            <a:r>
              <a:rPr lang="ru-RU"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«лук»</a:t>
            </a:r>
            <a:endParaRPr lang="ru-RU" sz="32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Times New Roman" pitchFamily="18" charset="0"/>
              <a:cs typeface="Times New Roman" pitchFamily="18" charset="0"/>
            </a:endParaRPr>
          </a:p>
        </p:txBody>
      </p:sp>
      <p:sp>
        <p:nvSpPr>
          <p:cNvPr id="13" name="Прямоугольник 12"/>
          <p:cNvSpPr/>
          <p:nvPr/>
        </p:nvSpPr>
        <p:spPr>
          <a:xfrm>
            <a:off x="6588224" y="260648"/>
            <a:ext cx="2232248" cy="1015663"/>
          </a:xfrm>
          <a:prstGeom prst="rect">
            <a:avLst/>
          </a:prstGeom>
          <a:blipFill>
            <a:blip r:embed="rId6" cstate="print"/>
            <a:tile tx="0" ty="0" sx="100000" sy="100000" flip="none" algn="tl"/>
          </a:blipFill>
          <a:ln/>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ru-RU" sz="1200" b="1" cap="none" spc="0" dirty="0">
                <a:ln w="1905"/>
                <a:solidFill>
                  <a:srgbClr val="0070C0"/>
                </a:solidFill>
                <a:effectLst>
                  <a:innerShdw blurRad="69850" dist="43180" dir="5400000">
                    <a:srgbClr val="000000">
                      <a:alpha val="65000"/>
                    </a:srgbClr>
                  </a:innerShdw>
                </a:effectLst>
                <a:latin typeface="Times New Roman" pitchFamily="18" charset="0"/>
                <a:cs typeface="Times New Roman" pitchFamily="18" charset="0"/>
              </a:rPr>
              <a:t>ОТГАДАЙ ЗАГАДКУ</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Ощипали с Егорушки</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Зеленые перышки.</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Заставил Егорушка</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Плакать без горюшка. (Лук)</a:t>
            </a:r>
            <a:endParaRPr lang="ru-RU" sz="1200" cap="none" spc="0" dirty="0">
              <a:ln w="1905"/>
              <a:effectLst>
                <a:innerShdw blurRad="69850" dist="43180" dir="5400000">
                  <a:srgbClr val="000000">
                    <a:alpha val="65000"/>
                  </a:srgbClr>
                </a:innerShdw>
              </a:effectLst>
              <a:latin typeface="Times New Roman" pitchFamily="18" charset="0"/>
              <a:cs typeface="Times New Roman" pitchFamily="18" charset="0"/>
            </a:endParaRPr>
          </a:p>
        </p:txBody>
      </p:sp>
      <p:sp>
        <p:nvSpPr>
          <p:cNvPr id="14" name="Прямоугольник 13"/>
          <p:cNvSpPr/>
          <p:nvPr/>
        </p:nvSpPr>
        <p:spPr>
          <a:xfrm>
            <a:off x="6588224" y="1340768"/>
            <a:ext cx="2232248" cy="830997"/>
          </a:xfrm>
          <a:prstGeom prst="rect">
            <a:avLst/>
          </a:prstGeom>
          <a:blipFill>
            <a:blip r:embed="rId6" cstate="print"/>
            <a:tile tx="0" ty="0" sx="100000" sy="100000" flip="none" algn="tl"/>
          </a:blipFill>
          <a:ln/>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ru-RU" sz="12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ОТВЕТЬ НА ВОПРОС</a:t>
            </a:r>
          </a:p>
          <a:p>
            <a:pPr algn="ctr"/>
            <a:r>
              <a:rPr lang="ru-RU" sz="1200" dirty="0">
                <a:ln w="1905"/>
                <a:effectLst>
                  <a:innerShdw blurRad="69850" dist="43180" dir="5400000">
                    <a:srgbClr val="000000">
                      <a:alpha val="65000"/>
                    </a:srgbClr>
                  </a:innerShdw>
                </a:effectLst>
                <a:latin typeface="Times New Roman" pitchFamily="18" charset="0"/>
                <a:cs typeface="Times New Roman" pitchFamily="18" charset="0"/>
              </a:rPr>
              <a:t>Что съедобно у лука: вершки</a:t>
            </a:r>
          </a:p>
          <a:p>
            <a:pPr algn="ctr"/>
            <a:r>
              <a:rPr lang="ru-RU" sz="1200" dirty="0">
                <a:ln w="1905"/>
                <a:effectLst>
                  <a:innerShdw blurRad="69850" dist="43180" dir="5400000">
                    <a:srgbClr val="000000">
                      <a:alpha val="65000"/>
                    </a:srgbClr>
                  </a:innerShdw>
                </a:effectLst>
                <a:latin typeface="Times New Roman" pitchFamily="18" charset="0"/>
                <a:cs typeface="Times New Roman" pitchFamily="18" charset="0"/>
              </a:rPr>
              <a:t> или корешки? </a:t>
            </a:r>
          </a:p>
          <a:p>
            <a:pPr algn="ctr"/>
            <a:r>
              <a:rPr lang="ru-RU" sz="1200" dirty="0">
                <a:ln w="1905"/>
                <a:effectLst>
                  <a:innerShdw blurRad="69850" dist="43180" dir="5400000">
                    <a:srgbClr val="000000">
                      <a:alpha val="65000"/>
                    </a:srgbClr>
                  </a:innerShdw>
                </a:effectLst>
                <a:latin typeface="Times New Roman" pitchFamily="18" charset="0"/>
                <a:cs typeface="Times New Roman" pitchFamily="18" charset="0"/>
              </a:rPr>
              <a:t>А может быть, и то, и другое?</a:t>
            </a:r>
            <a:endParaRPr lang="ru-RU" sz="1200" cap="none" spc="0" dirty="0">
              <a:ln w="1905"/>
              <a:effectLst>
                <a:innerShdw blurRad="69850" dist="43180" dir="5400000">
                  <a:srgbClr val="000000">
                    <a:alpha val="65000"/>
                  </a:srgbClr>
                </a:innerShdw>
              </a:effectLst>
              <a:latin typeface="Times New Roman" pitchFamily="18" charset="0"/>
              <a:cs typeface="Times New Roman" pitchFamily="18" charset="0"/>
            </a:endParaRPr>
          </a:p>
        </p:txBody>
      </p:sp>
      <p:sp>
        <p:nvSpPr>
          <p:cNvPr id="18" name="Прямоугольник 17"/>
          <p:cNvSpPr/>
          <p:nvPr/>
        </p:nvSpPr>
        <p:spPr>
          <a:xfrm>
            <a:off x="6588224" y="2204864"/>
            <a:ext cx="2232248" cy="4339650"/>
          </a:xfrm>
          <a:prstGeom prst="rect">
            <a:avLst/>
          </a:prstGeom>
          <a:blipFill>
            <a:blip r:embed="rId6" cstate="print"/>
            <a:tile tx="0" ty="0" sx="100000" sy="100000" flip="none" algn="tl"/>
          </a:blipFill>
          <a:ln/>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ru-RU" sz="1200" b="1" cap="none" spc="0" dirty="0">
                <a:ln w="1905"/>
                <a:solidFill>
                  <a:srgbClr val="7030A0"/>
                </a:solidFill>
                <a:effectLst>
                  <a:innerShdw blurRad="69850" dist="43180" dir="5400000">
                    <a:srgbClr val="000000">
                      <a:alpha val="65000"/>
                    </a:srgbClr>
                  </a:innerShdw>
                </a:effectLst>
                <a:latin typeface="Times New Roman" pitchFamily="18" charset="0"/>
                <a:cs typeface="Times New Roman" pitchFamily="18" charset="0"/>
              </a:rPr>
              <a:t>ПОСЛУШАЙ</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Лук – удивительное растение. Над землей торчат его узкие длинные листья, словно зеленые перышки, а под землей прячется луковица, похожая на репку. Луковица – это подземный побег, покрытый толстыми сочными чешуями – измененными листьями. Лук родом из засушливых мест, поэтому в луковице растение запасает воду на тот случай, если долго не будет дождя.</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У лука съедобные зеленые листья – вершки и луковицы – корешки. В луке много витаминов, его сок обладает целебными свойствами. Он убивает вредных микробов, поэтому в старину говорили: «Лук – от семи недуг».</a:t>
            </a:r>
            <a:endParaRPr lang="ru-RU" sz="1200" cap="none" spc="0" dirty="0">
              <a:ln w="1905"/>
              <a:effectLst>
                <a:innerShdw blurRad="69850" dist="43180" dir="5400000">
                  <a:srgbClr val="000000">
                    <a:alpha val="65000"/>
                  </a:srgbClr>
                </a:innerShdw>
              </a:effectLst>
              <a:latin typeface="Times New Roman" pitchFamily="18" charset="0"/>
              <a:cs typeface="Times New Roman" pitchFamily="18" charset="0"/>
            </a:endParaRPr>
          </a:p>
        </p:txBody>
      </p:sp>
      <p:sp>
        <p:nvSpPr>
          <p:cNvPr id="15" name="Скругленный прямоугольник 14">
            <a:hlinkClick r:id="" action="ppaction://hlinkshowjump?jump=nextslide"/>
          </p:cNvPr>
          <p:cNvSpPr/>
          <p:nvPr/>
        </p:nvSpPr>
        <p:spPr>
          <a:xfrm>
            <a:off x="8460432" y="6309320"/>
            <a:ext cx="360040" cy="243408"/>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150"/>
                    </p:tgtEl>
                  </p:cond>
                </p:stCondLst>
                <p:endSync evt="end" delay="0">
                  <p:rtn val="all"/>
                </p:endSync>
                <p:childTnLst>
                  <p:par>
                    <p:cTn id="3" fill="hold">
                      <p:stCondLst>
                        <p:cond delay="0"/>
                      </p:stCondLst>
                      <p:childTnLst>
                        <p:par>
                          <p:cTn id="4" fill="hold">
                            <p:stCondLst>
                              <p:cond delay="0"/>
                            </p:stCondLst>
                            <p:childTnLst>
                              <p:par>
                                <p:cTn id="5" presetID="64" presetClass="path" presetSubtype="0" accel="50000" decel="50000" fill="hold" nodeType="clickEffect">
                                  <p:stCondLst>
                                    <p:cond delay="0"/>
                                  </p:stCondLst>
                                  <p:childTnLst>
                                    <p:animMotion origin="layout" path="M -2.77778E-6 1.3136E-6 L -0.23507 -0.34459 " pathEditMode="relative" rAng="0" ptsTypes="AA">
                                      <p:cBhvr>
                                        <p:cTn id="6" dur="2000" fill="hold"/>
                                        <p:tgtEl>
                                          <p:spTgt spid="6150"/>
                                        </p:tgtEl>
                                        <p:attrNameLst>
                                          <p:attrName>ppt_x</p:attrName>
                                          <p:attrName>ppt_y</p:attrName>
                                        </p:attrNameLst>
                                      </p:cBhvr>
                                      <p:rCtr x="-11800" y="-17200"/>
                                    </p:animMotion>
                                  </p:childTnLst>
                                </p:cTn>
                              </p:par>
                            </p:childTnLst>
                          </p:cTn>
                        </p:par>
                      </p:childTnLst>
                    </p:cTn>
                  </p:par>
                </p:childTnLst>
              </p:cTn>
              <p:nextCondLst>
                <p:cond evt="onClick" delay="0">
                  <p:tgtEl>
                    <p:spTgt spid="6150"/>
                  </p:tgtEl>
                </p:cond>
              </p:nextCondLst>
            </p:seq>
            <p:seq concurrent="1" nextAc="seek">
              <p:cTn id="7" restart="whenNotActive" fill="hold" evtFilter="cancelBubble" nodeType="interactiveSeq">
                <p:stCondLst>
                  <p:cond evt="onClick" delay="0">
                    <p:tgtEl>
                      <p:spTgt spid="9"/>
                    </p:tgtEl>
                  </p:cond>
                </p:stCondLst>
                <p:endSync evt="end" delay="0">
                  <p:rtn val="all"/>
                </p:endSync>
                <p:childTnLst>
                  <p:par>
                    <p:cTn id="8" fill="hold">
                      <p:stCondLst>
                        <p:cond delay="0"/>
                      </p:stCondLst>
                      <p:childTnLst>
                        <p:par>
                          <p:cTn id="9" fill="hold">
                            <p:stCondLst>
                              <p:cond delay="0"/>
                            </p:stCondLst>
                            <p:childTnLst>
                              <p:par>
                                <p:cTn id="10" presetID="9" presetClass="emph" presetSubtype="0" nodeType="clickEffect">
                                  <p:stCondLst>
                                    <p:cond delay="0"/>
                                  </p:stCondLst>
                                  <p:childTnLst>
                                    <p:set>
                                      <p:cBhvr rctx="PPT">
                                        <p:cTn id="11" dur="indefinite"/>
                                        <p:tgtEl>
                                          <p:spTgt spid="9"/>
                                        </p:tgtEl>
                                        <p:attrNameLst>
                                          <p:attrName>style.opacity</p:attrName>
                                        </p:attrNameLst>
                                      </p:cBhvr>
                                      <p:to>
                                        <p:strVal val="0.5"/>
                                      </p:to>
                                    </p:set>
                                    <p:animEffect filter="image" prLst="opacity: 0.5">
                                      <p:cBhvr rctx="IE">
                                        <p:cTn id="12" dur="indefinite"/>
                                        <p:tgtEl>
                                          <p:spTgt spid="9"/>
                                        </p:tgtEl>
                                      </p:cBhvr>
                                    </p:animEffect>
                                  </p:childTnLst>
                                </p:cTn>
                              </p:par>
                            </p:childTnLst>
                          </p:cTn>
                        </p:par>
                      </p:childTnLst>
                    </p:cTn>
                  </p:par>
                </p:childTnLst>
              </p:cTn>
              <p:nextCondLst>
                <p:cond evt="onClick" delay="0">
                  <p:tgtEl>
                    <p:spTgt spid="9"/>
                  </p:tgtEl>
                </p:cond>
              </p:nextCondLst>
            </p:seq>
            <p:seq concurrent="1" nextAc="seek">
              <p:cTn id="13" restart="whenNotActive" fill="hold" evtFilter="cancelBubble" nodeType="interactiveSeq">
                <p:stCondLst>
                  <p:cond evt="onClick" delay="0">
                    <p:tgtEl>
                      <p:spTgt spid="8"/>
                    </p:tgtEl>
                  </p:cond>
                </p:stCondLst>
                <p:endSync evt="end" delay="0">
                  <p:rtn val="all"/>
                </p:endSync>
                <p:childTnLst>
                  <p:par>
                    <p:cTn id="14" fill="hold">
                      <p:stCondLst>
                        <p:cond delay="0"/>
                      </p:stCondLst>
                      <p:childTnLst>
                        <p:par>
                          <p:cTn id="15" fill="hold">
                            <p:stCondLst>
                              <p:cond delay="0"/>
                            </p:stCondLst>
                            <p:childTnLst>
                              <p:par>
                                <p:cTn id="16" presetID="9" presetClass="emph" presetSubtype="0" nodeType="clickEffect">
                                  <p:stCondLst>
                                    <p:cond delay="0"/>
                                  </p:stCondLst>
                                  <p:childTnLst>
                                    <p:set>
                                      <p:cBhvr rctx="PPT">
                                        <p:cTn id="17" dur="indefinite"/>
                                        <p:tgtEl>
                                          <p:spTgt spid="8"/>
                                        </p:tgtEl>
                                        <p:attrNameLst>
                                          <p:attrName>style.opacity</p:attrName>
                                        </p:attrNameLst>
                                      </p:cBhvr>
                                      <p:to>
                                        <p:strVal val="0.5"/>
                                      </p:to>
                                    </p:set>
                                    <p:animEffect filter="image" prLst="opacity: 0.5">
                                      <p:cBhvr rctx="IE">
                                        <p:cTn id="18" dur="indefinite"/>
                                        <p:tgtEl>
                                          <p:spTgt spid="8"/>
                                        </p:tgtEl>
                                      </p:cBhvr>
                                    </p:animEffect>
                                  </p:childTnLst>
                                </p:cTn>
                              </p:par>
                            </p:childTnLst>
                          </p:cTn>
                        </p:par>
                      </p:childTnLst>
                    </p:cTn>
                  </p:par>
                </p:childTnLst>
              </p:cTn>
              <p:nextCondLst>
                <p:cond evt="onClick" delay="0">
                  <p:tgtEl>
                    <p:spTgt spid="8"/>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flipH="1" flipV="1">
            <a:off x="179512" y="188636"/>
            <a:ext cx="8784976" cy="6480723"/>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a:p>
        </p:txBody>
      </p:sp>
      <p:sp>
        <p:nvSpPr>
          <p:cNvPr id="2" name="Прямоугольник 1"/>
          <p:cNvSpPr/>
          <p:nvPr/>
        </p:nvSpPr>
        <p:spPr>
          <a:xfrm>
            <a:off x="323528" y="1052736"/>
            <a:ext cx="8568952" cy="3477875"/>
          </a:xfrm>
          <a:prstGeom prst="rect">
            <a:avLst/>
          </a:prstGeom>
        </p:spPr>
        <p:txBody>
          <a:bodyPr wrap="square">
            <a:spAutoFit/>
          </a:bodyPr>
          <a:lstStyle/>
          <a:p>
            <a:endParaRPr lang="ru-RU" sz="1200" dirty="0"/>
          </a:p>
          <a:p>
            <a:pPr algn="just"/>
            <a:r>
              <a:rPr lang="ru-RU" sz="1600" dirty="0">
                <a:solidFill>
                  <a:srgbClr val="7030A0"/>
                </a:solidFill>
                <a:latin typeface="Times New Roman" pitchFamily="18" charset="0"/>
                <a:cs typeface="Times New Roman" pitchFamily="18" charset="0"/>
              </a:rPr>
              <a:t>Данное пособие состоит из 13 слайдов.</a:t>
            </a:r>
          </a:p>
          <a:p>
            <a:pPr algn="just"/>
            <a:r>
              <a:rPr lang="ru-RU" sz="1600" dirty="0">
                <a:solidFill>
                  <a:srgbClr val="C00000"/>
                </a:solidFill>
                <a:latin typeface="Times New Roman" pitchFamily="18" charset="0"/>
                <a:cs typeface="Times New Roman" pitchFamily="18" charset="0"/>
              </a:rPr>
              <a:t>Цель игры: </a:t>
            </a:r>
            <a:r>
              <a:rPr lang="ru-RU" sz="1600" dirty="0">
                <a:solidFill>
                  <a:srgbClr val="7030A0"/>
                </a:solidFill>
                <a:latin typeface="Times New Roman" pitchFamily="18" charset="0"/>
                <a:cs typeface="Times New Roman" pitchFamily="18" charset="0"/>
              </a:rPr>
              <a:t>Способствовать развитию знаний об овощах.</a:t>
            </a:r>
          </a:p>
          <a:p>
            <a:pPr algn="just"/>
            <a:r>
              <a:rPr lang="ru-RU" sz="1600" dirty="0">
                <a:solidFill>
                  <a:srgbClr val="C00000"/>
                </a:solidFill>
                <a:latin typeface="Times New Roman" pitchFamily="18" charset="0"/>
                <a:cs typeface="Times New Roman" pitchFamily="18" charset="0"/>
              </a:rPr>
              <a:t>Задачи: </a:t>
            </a:r>
            <a:r>
              <a:rPr lang="ru-RU" sz="1600" dirty="0">
                <a:solidFill>
                  <a:srgbClr val="7030A0"/>
                </a:solidFill>
                <a:latin typeface="Times New Roman" pitchFamily="18" charset="0"/>
                <a:cs typeface="Times New Roman" pitchFamily="18" charset="0"/>
              </a:rPr>
              <a:t>-</a:t>
            </a:r>
            <a:r>
              <a:rPr lang="ru-RU" sz="1600" dirty="0">
                <a:solidFill>
                  <a:srgbClr val="C00000"/>
                </a:solidFill>
                <a:latin typeface="Times New Roman" pitchFamily="18" charset="0"/>
                <a:cs typeface="Times New Roman" pitchFamily="18" charset="0"/>
              </a:rPr>
              <a:t> </a:t>
            </a:r>
            <a:r>
              <a:rPr lang="ru-RU" sz="1600" dirty="0">
                <a:solidFill>
                  <a:srgbClr val="7030A0"/>
                </a:solidFill>
                <a:latin typeface="Times New Roman" pitchFamily="18" charset="0"/>
                <a:cs typeface="Times New Roman" pitchFamily="18" charset="0"/>
              </a:rPr>
              <a:t>В игровой форме познакомить детей с миром съедобных растений; </a:t>
            </a:r>
          </a:p>
          <a:p>
            <a:pPr algn="just">
              <a:buFontTx/>
              <a:buChar char="-"/>
            </a:pPr>
            <a:r>
              <a:rPr lang="ru-RU" sz="1600" dirty="0">
                <a:solidFill>
                  <a:srgbClr val="7030A0"/>
                </a:solidFill>
                <a:latin typeface="Times New Roman" pitchFamily="18" charset="0"/>
                <a:cs typeface="Times New Roman" pitchFamily="18" charset="0"/>
              </a:rPr>
              <a:t>Расширять кругозор – помочь узнать историю  появления овощей на нашем столе, а также получить сведения о питательных и целебных свойствах овощных культур.</a:t>
            </a:r>
          </a:p>
          <a:p>
            <a:pPr algn="just"/>
            <a:r>
              <a:rPr lang="ru-RU" sz="1600" dirty="0">
                <a:solidFill>
                  <a:srgbClr val="C00000"/>
                </a:solidFill>
                <a:latin typeface="Times New Roman" pitchFamily="18" charset="0"/>
                <a:cs typeface="Times New Roman" pitchFamily="18" charset="0"/>
              </a:rPr>
              <a:t>Содержание работы со слайдами: </a:t>
            </a:r>
            <a:r>
              <a:rPr lang="ru-RU" sz="1400" dirty="0">
                <a:solidFill>
                  <a:srgbClr val="7030A0"/>
                </a:solidFill>
                <a:latin typeface="Times New Roman" pitchFamily="18" charset="0"/>
                <a:cs typeface="Times New Roman" pitchFamily="18" charset="0"/>
              </a:rPr>
              <a:t>На каждом из восьми слайдов (с 3 по 10 слайд) изображение одного какого-либо овоща. Начиная знакомство с овощами, ребёнок должен отгадать загадку, потом подобрать соответствующий рисунок и кликом мышки проверить правильность выбора – изображение овоща встанет на место его контурного изображения. Если ребенок ошибся в выборе, картинка при нажатии на нее мышкой станет прозрачной. Рассмотрев получившееся изображение, нужно ответить на вопрос: какая часть растения использует человеком в пищу. </a:t>
            </a:r>
          </a:p>
          <a:p>
            <a:pPr algn="just"/>
            <a:r>
              <a:rPr lang="ru-RU" sz="1400" dirty="0">
                <a:solidFill>
                  <a:srgbClr val="7030A0"/>
                </a:solidFill>
                <a:latin typeface="Times New Roman" pitchFamily="18" charset="0"/>
                <a:cs typeface="Times New Roman" pitchFamily="18" charset="0"/>
              </a:rPr>
              <a:t>Когда все эти задания будут выполнены, ребёнок послушает небольшой рассказ о каждом из овощей и узнает, почему он стал незаменимым продуктом на нашем столе. Смена слайда производится кликом мышки  по квадрату в правом нижнем углу слайда.</a:t>
            </a:r>
          </a:p>
        </p:txBody>
      </p:sp>
      <p:sp>
        <p:nvSpPr>
          <p:cNvPr id="3" name="Прямоугольник 2"/>
          <p:cNvSpPr/>
          <p:nvPr/>
        </p:nvSpPr>
        <p:spPr>
          <a:xfrm>
            <a:off x="539552" y="332657"/>
            <a:ext cx="8171531" cy="954107"/>
          </a:xfrm>
          <a:prstGeom prst="rect">
            <a:avLst/>
          </a:prstGeom>
          <a:noFill/>
        </p:spPr>
        <p:txBody>
          <a:bodyPr wrap="square" lIns="91440" tIns="45720" rIns="91440" bIns="45720">
            <a:spAutoFit/>
          </a:bodyPr>
          <a:lstStyle/>
          <a:p>
            <a:pPr algn="ctr"/>
            <a:r>
              <a:rPr lang="ru-RU" sz="2800" b="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Интерактивная </a:t>
            </a:r>
            <a:r>
              <a:rPr lang="ru-RU"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дидактическая игра</a:t>
            </a:r>
          </a:p>
          <a:p>
            <a:pPr algn="ctr"/>
            <a:r>
              <a:rPr lang="ru-RU" sz="28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Times New Roman" pitchFamily="18" charset="0"/>
                <a:cs typeface="Times New Roman" pitchFamily="18" charset="0"/>
              </a:rPr>
              <a:t>«Вершки и корешки»</a:t>
            </a:r>
          </a:p>
        </p:txBody>
      </p:sp>
      <p:sp>
        <p:nvSpPr>
          <p:cNvPr id="6" name="Скругленный прямоугольник 5">
            <a:hlinkClick r:id="" action="ppaction://hlinkshowjump?jump=nextslide"/>
          </p:cNvPr>
          <p:cNvSpPr/>
          <p:nvPr/>
        </p:nvSpPr>
        <p:spPr>
          <a:xfrm>
            <a:off x="8532440" y="6381328"/>
            <a:ext cx="360040" cy="243408"/>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ru-RU"/>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10"/>
          <p:cNvSpPr/>
          <p:nvPr/>
        </p:nvSpPr>
        <p:spPr>
          <a:xfrm>
            <a:off x="179512" y="188640"/>
            <a:ext cx="8784976" cy="648072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a:p>
        </p:txBody>
      </p:sp>
      <p:pic>
        <p:nvPicPr>
          <p:cNvPr id="1026" name="Picture 2" descr="C:\Users\User\Desktop\материал по клубу\4917718_vershki_i_koreshki-2.jpg"/>
          <p:cNvPicPr>
            <a:picLocks noChangeAspect="1" noChangeArrowheads="1"/>
          </p:cNvPicPr>
          <p:nvPr/>
        </p:nvPicPr>
        <p:blipFill>
          <a:blip r:embed="rId2" cstate="print">
            <a:clrChange>
              <a:clrFrom>
                <a:srgbClr val="FDFDFD"/>
              </a:clrFrom>
              <a:clrTo>
                <a:srgbClr val="FDFDFD">
                  <a:alpha val="0"/>
                </a:srgbClr>
              </a:clrTo>
            </a:clrChange>
          </a:blip>
          <a:srcRect l="44380" t="7532" r="5119" b="15789"/>
          <a:stretch>
            <a:fillRect/>
          </a:stretch>
        </p:blipFill>
        <p:spPr bwMode="auto">
          <a:xfrm>
            <a:off x="3347864" y="332656"/>
            <a:ext cx="2016224" cy="4337936"/>
          </a:xfrm>
          <a:prstGeom prst="rect">
            <a:avLst/>
          </a:prstGeom>
          <a:noFill/>
          <a:ln>
            <a:noFill/>
          </a:ln>
        </p:spPr>
      </p:pic>
      <p:pic>
        <p:nvPicPr>
          <p:cNvPr id="1031" name="Picture 7" descr="C:\Users\User\Desktop\материал по клубу\4917725_vershki_i_koreshki-9.jpg"/>
          <p:cNvPicPr>
            <a:picLocks noChangeAspect="1" noChangeArrowheads="1"/>
          </p:cNvPicPr>
          <p:nvPr/>
        </p:nvPicPr>
        <p:blipFill>
          <a:blip r:embed="rId3" cstate="print">
            <a:clrChange>
              <a:clrFrom>
                <a:srgbClr val="FEFEFE"/>
              </a:clrFrom>
              <a:clrTo>
                <a:srgbClr val="FEFEFE">
                  <a:alpha val="0"/>
                </a:srgbClr>
              </a:clrTo>
            </a:clrChange>
          </a:blip>
          <a:srcRect l="34696" t="11121" r="27045" b="56480"/>
          <a:stretch>
            <a:fillRect/>
          </a:stretch>
        </p:blipFill>
        <p:spPr bwMode="auto">
          <a:xfrm>
            <a:off x="4499992" y="4437112"/>
            <a:ext cx="1800200" cy="2160240"/>
          </a:xfrm>
          <a:prstGeom prst="rect">
            <a:avLst/>
          </a:prstGeom>
          <a:noFill/>
          <a:ln>
            <a:solidFill>
              <a:schemeClr val="bg1"/>
            </a:solidFill>
          </a:ln>
        </p:spPr>
      </p:pic>
      <p:pic>
        <p:nvPicPr>
          <p:cNvPr id="1032" name="Picture 8" descr="C:\Users\User\Desktop\материал по клубу\4917725_vershki_i_koreshki-9.jpg"/>
          <p:cNvPicPr>
            <a:picLocks noChangeAspect="1" noChangeArrowheads="1"/>
          </p:cNvPicPr>
          <p:nvPr/>
        </p:nvPicPr>
        <p:blipFill>
          <a:blip r:embed="rId3" cstate="print">
            <a:clrChange>
              <a:clrFrom>
                <a:srgbClr val="FEFEFE"/>
              </a:clrFrom>
              <a:clrTo>
                <a:srgbClr val="FEFEFE">
                  <a:alpha val="0"/>
                </a:srgbClr>
              </a:clrTo>
            </a:clrChange>
          </a:blip>
          <a:srcRect l="72446" t="3561" r="5620" b="63893"/>
          <a:stretch>
            <a:fillRect/>
          </a:stretch>
        </p:blipFill>
        <p:spPr bwMode="auto">
          <a:xfrm rot="1039544">
            <a:off x="2563565" y="4367709"/>
            <a:ext cx="1203262" cy="2170008"/>
          </a:xfrm>
          <a:prstGeom prst="rect">
            <a:avLst/>
          </a:prstGeom>
          <a:noFill/>
          <a:ln>
            <a:noFill/>
          </a:ln>
        </p:spPr>
      </p:pic>
      <p:sp>
        <p:nvSpPr>
          <p:cNvPr id="10" name="Прямоугольник 9"/>
          <p:cNvSpPr/>
          <p:nvPr/>
        </p:nvSpPr>
        <p:spPr>
          <a:xfrm>
            <a:off x="683568" y="476672"/>
            <a:ext cx="2165849" cy="584775"/>
          </a:xfrm>
          <a:prstGeom prst="rect">
            <a:avLst/>
          </a:prstGeom>
          <a:noFill/>
        </p:spPr>
        <p:txBody>
          <a:bodyPr wrap="none" lIns="91440" tIns="45720" rIns="91440" bIns="45720">
            <a:spAutoFit/>
          </a:bodyPr>
          <a:lstStyle/>
          <a:p>
            <a:pPr algn="ctr"/>
            <a:r>
              <a:rPr lang="ru-RU"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«морковь»</a:t>
            </a:r>
            <a:endParaRPr lang="ru-RU" sz="32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Times New Roman" pitchFamily="18" charset="0"/>
              <a:cs typeface="Times New Roman" pitchFamily="18" charset="0"/>
            </a:endParaRPr>
          </a:p>
        </p:txBody>
      </p:sp>
      <p:pic>
        <p:nvPicPr>
          <p:cNvPr id="1033" name="Picture 9" descr="C:\Users\User\Desktop\материал по клубу\4917724_vershki_i_koreshki-8.jpg"/>
          <p:cNvPicPr>
            <a:picLocks noChangeAspect="1" noChangeArrowheads="1"/>
          </p:cNvPicPr>
          <p:nvPr/>
        </p:nvPicPr>
        <p:blipFill>
          <a:blip r:embed="rId4" cstate="print">
            <a:clrChange>
              <a:clrFrom>
                <a:srgbClr val="FCF8F5"/>
              </a:clrFrom>
              <a:clrTo>
                <a:srgbClr val="FCF8F5">
                  <a:alpha val="0"/>
                </a:srgbClr>
              </a:clrTo>
            </a:clrChange>
          </a:blip>
          <a:srcRect l="4090" t="2481" r="66834" b="68360"/>
          <a:stretch>
            <a:fillRect/>
          </a:stretch>
        </p:blipFill>
        <p:spPr bwMode="auto">
          <a:xfrm>
            <a:off x="467544" y="4509120"/>
            <a:ext cx="1440160" cy="1944216"/>
          </a:xfrm>
          <a:prstGeom prst="rect">
            <a:avLst/>
          </a:prstGeom>
          <a:noFill/>
        </p:spPr>
      </p:pic>
      <p:sp>
        <p:nvSpPr>
          <p:cNvPr id="12" name="Прямоугольник 11"/>
          <p:cNvSpPr/>
          <p:nvPr/>
        </p:nvSpPr>
        <p:spPr>
          <a:xfrm>
            <a:off x="6588224" y="332656"/>
            <a:ext cx="2232248" cy="1015663"/>
          </a:xfrm>
          <a:prstGeom prst="rect">
            <a:avLst/>
          </a:prstGeom>
          <a:blipFill>
            <a:blip r:embed="rId5" cstate="print"/>
            <a:tile tx="0" ty="0" sx="100000" sy="100000" flip="none" algn="tl"/>
          </a:blipFill>
          <a:ln/>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ru-RU" sz="1200" b="1" cap="none" spc="0" dirty="0">
                <a:ln w="1905"/>
                <a:solidFill>
                  <a:srgbClr val="0070C0"/>
                </a:solidFill>
                <a:effectLst>
                  <a:innerShdw blurRad="69850" dist="43180" dir="5400000">
                    <a:srgbClr val="000000">
                      <a:alpha val="65000"/>
                    </a:srgbClr>
                  </a:innerShdw>
                </a:effectLst>
                <a:latin typeface="Times New Roman" pitchFamily="18" charset="0"/>
                <a:cs typeface="Times New Roman" pitchFamily="18" charset="0"/>
              </a:rPr>
              <a:t>ОТГАДАЙ ЗАГАДКУ</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Любопытный красный нос</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По макушку в землю врос</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Лишь торчат на грядке</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Зеленые прядки. (Морковь). </a:t>
            </a:r>
            <a:endParaRPr lang="ru-RU" sz="1200" cap="none" spc="0" dirty="0">
              <a:ln w="1905"/>
              <a:effectLst>
                <a:innerShdw blurRad="69850" dist="43180" dir="5400000">
                  <a:srgbClr val="000000">
                    <a:alpha val="65000"/>
                  </a:srgbClr>
                </a:innerShdw>
              </a:effectLst>
              <a:latin typeface="Times New Roman" pitchFamily="18" charset="0"/>
              <a:cs typeface="Times New Roman" pitchFamily="18" charset="0"/>
            </a:endParaRPr>
          </a:p>
        </p:txBody>
      </p:sp>
      <p:sp>
        <p:nvSpPr>
          <p:cNvPr id="13" name="Прямоугольник 12"/>
          <p:cNvSpPr/>
          <p:nvPr/>
        </p:nvSpPr>
        <p:spPr>
          <a:xfrm>
            <a:off x="6588224" y="1412776"/>
            <a:ext cx="2232248" cy="1015663"/>
          </a:xfrm>
          <a:prstGeom prst="rect">
            <a:avLst/>
          </a:prstGeom>
          <a:blipFill>
            <a:blip r:embed="rId5" cstate="print"/>
            <a:tile tx="0" ty="0" sx="100000" sy="100000" flip="none" algn="tl"/>
          </a:blipFill>
          <a:ln/>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ru-RU" sz="12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ОТВЕТЬ НА ВОПРОС</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Что съедобно у  морковки: надземная часть, листья – вершки, или подземная -  корешки? </a:t>
            </a:r>
          </a:p>
        </p:txBody>
      </p:sp>
      <p:sp>
        <p:nvSpPr>
          <p:cNvPr id="14" name="Прямоугольник 13"/>
          <p:cNvSpPr/>
          <p:nvPr/>
        </p:nvSpPr>
        <p:spPr>
          <a:xfrm>
            <a:off x="6588224" y="2492896"/>
            <a:ext cx="2232248" cy="4154984"/>
          </a:xfrm>
          <a:prstGeom prst="rect">
            <a:avLst/>
          </a:prstGeom>
          <a:blipFill>
            <a:blip r:embed="rId5" cstate="print"/>
            <a:tile tx="0" ty="0" sx="100000" sy="100000" flip="none" algn="tl"/>
          </a:blipFill>
          <a:ln/>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ru-RU" sz="1200" b="1" cap="none" spc="0" dirty="0">
                <a:ln w="1905"/>
                <a:solidFill>
                  <a:srgbClr val="7030A0"/>
                </a:solidFill>
                <a:effectLst>
                  <a:innerShdw blurRad="69850" dist="43180" dir="5400000">
                    <a:srgbClr val="000000">
                      <a:alpha val="65000"/>
                    </a:srgbClr>
                  </a:innerShdw>
                </a:effectLst>
                <a:latin typeface="Times New Roman" pitchFamily="18" charset="0"/>
                <a:cs typeface="Times New Roman" pitchFamily="18" charset="0"/>
              </a:rPr>
              <a:t>ПОСЛУШАЙ</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Морковь называется корнеплодом, потому что в пищу используется ее корень. В толстом оранжевом корне моркови накапливаются питательные вещества. Если осенью морковку не выкапывать, а оставить в земле, на будущий год она снова даст зеленые побеги и принесет семена. Для этого и нужен растению запас питательных веществ.</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Морковь едят сырой и вареной. Особенно полезен морковный сок, в котором много витаминов, необходимых человеку для здоровья. Морковный сок нужен больным людям с плохим зрением.</a:t>
            </a:r>
            <a:endParaRPr lang="ru-RU" sz="1200" cap="none" spc="0" dirty="0">
              <a:ln w="1905"/>
              <a:effectLst>
                <a:innerShdw blurRad="69850" dist="43180" dir="5400000">
                  <a:srgbClr val="000000">
                    <a:alpha val="65000"/>
                  </a:srgbClr>
                </a:innerShdw>
              </a:effectLst>
              <a:latin typeface="Times New Roman" pitchFamily="18" charset="0"/>
              <a:cs typeface="Times New Roman" pitchFamily="18" charset="0"/>
            </a:endParaRPr>
          </a:p>
        </p:txBody>
      </p:sp>
      <p:sp>
        <p:nvSpPr>
          <p:cNvPr id="16" name="Скругленный прямоугольник 15">
            <a:hlinkClick r:id="" action="ppaction://hlinkshowjump?jump=nextslide"/>
          </p:cNvPr>
          <p:cNvSpPr/>
          <p:nvPr/>
        </p:nvSpPr>
        <p:spPr>
          <a:xfrm>
            <a:off x="8460432" y="6381328"/>
            <a:ext cx="360040" cy="243408"/>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032"/>
                    </p:tgtEl>
                  </p:cond>
                </p:stCondLst>
                <p:endSync evt="end" delay="0">
                  <p:rtn val="all"/>
                </p:endSync>
                <p:childTnLst>
                  <p:par>
                    <p:cTn id="3" fill="hold">
                      <p:stCondLst>
                        <p:cond delay="0"/>
                      </p:stCondLst>
                      <p:childTnLst>
                        <p:par>
                          <p:cTn id="4" fill="hold">
                            <p:stCondLst>
                              <p:cond delay="0"/>
                            </p:stCondLst>
                            <p:childTnLst>
                              <p:par>
                                <p:cTn id="5" presetID="64" presetClass="path" presetSubtype="0" accel="50000" decel="50000" fill="hold" nodeType="clickEffect">
                                  <p:stCondLst>
                                    <p:cond delay="0"/>
                                  </p:stCondLst>
                                  <p:childTnLst>
                                    <p:animMotion origin="layout" path="M 2.5E-6 1.94265E-7 L 0.1184 -0.31892 " pathEditMode="relative" rAng="0" ptsTypes="AA">
                                      <p:cBhvr>
                                        <p:cTn id="6" dur="2000" fill="hold"/>
                                        <p:tgtEl>
                                          <p:spTgt spid="1032"/>
                                        </p:tgtEl>
                                        <p:attrNameLst>
                                          <p:attrName>ppt_x</p:attrName>
                                          <p:attrName>ppt_y</p:attrName>
                                        </p:attrNameLst>
                                      </p:cBhvr>
                                      <p:rCtr x="5900" y="-16000"/>
                                    </p:animMotion>
                                  </p:childTnLst>
                                </p:cTn>
                              </p:par>
                            </p:childTnLst>
                          </p:cTn>
                        </p:par>
                      </p:childTnLst>
                    </p:cTn>
                  </p:par>
                </p:childTnLst>
              </p:cTn>
              <p:nextCondLst>
                <p:cond evt="onClick" delay="0">
                  <p:tgtEl>
                    <p:spTgt spid="1032"/>
                  </p:tgtEl>
                </p:cond>
              </p:nextCondLst>
            </p:seq>
            <p:seq concurrent="1" nextAc="seek">
              <p:cTn id="7" restart="whenNotActive" fill="hold" evtFilter="cancelBubble" nodeType="interactiveSeq">
                <p:stCondLst>
                  <p:cond evt="onClick" delay="0">
                    <p:tgtEl>
                      <p:spTgt spid="1033"/>
                    </p:tgtEl>
                  </p:cond>
                </p:stCondLst>
                <p:endSync evt="end" delay="0">
                  <p:rtn val="all"/>
                </p:endSync>
                <p:childTnLst>
                  <p:par>
                    <p:cTn id="8" fill="hold">
                      <p:stCondLst>
                        <p:cond delay="0"/>
                      </p:stCondLst>
                      <p:childTnLst>
                        <p:par>
                          <p:cTn id="9" fill="hold">
                            <p:stCondLst>
                              <p:cond delay="0"/>
                            </p:stCondLst>
                            <p:childTnLst>
                              <p:par>
                                <p:cTn id="10" presetID="9" presetClass="emph" presetSubtype="0" nodeType="clickEffect">
                                  <p:stCondLst>
                                    <p:cond delay="0"/>
                                  </p:stCondLst>
                                  <p:childTnLst>
                                    <p:set>
                                      <p:cBhvr rctx="PPT">
                                        <p:cTn id="11" dur="indefinite"/>
                                        <p:tgtEl>
                                          <p:spTgt spid="1033"/>
                                        </p:tgtEl>
                                        <p:attrNameLst>
                                          <p:attrName>style.opacity</p:attrName>
                                        </p:attrNameLst>
                                      </p:cBhvr>
                                      <p:to>
                                        <p:strVal val="0.5"/>
                                      </p:to>
                                    </p:set>
                                    <p:animEffect filter="image" prLst="opacity: 0.5">
                                      <p:cBhvr rctx="IE">
                                        <p:cTn id="12" dur="indefinite"/>
                                        <p:tgtEl>
                                          <p:spTgt spid="1033"/>
                                        </p:tgtEl>
                                      </p:cBhvr>
                                    </p:animEffect>
                                  </p:childTnLst>
                                </p:cTn>
                              </p:par>
                            </p:childTnLst>
                          </p:cTn>
                        </p:par>
                      </p:childTnLst>
                    </p:cTn>
                  </p:par>
                </p:childTnLst>
              </p:cTn>
              <p:nextCondLst>
                <p:cond evt="onClick" delay="0">
                  <p:tgtEl>
                    <p:spTgt spid="1033"/>
                  </p:tgtEl>
                </p:cond>
              </p:nextCondLst>
            </p:seq>
            <p:seq concurrent="1" nextAc="seek">
              <p:cTn id="13" restart="whenNotActive" fill="hold" evtFilter="cancelBubble" nodeType="interactiveSeq">
                <p:stCondLst>
                  <p:cond evt="onClick" delay="0">
                    <p:tgtEl>
                      <p:spTgt spid="1031"/>
                    </p:tgtEl>
                  </p:cond>
                </p:stCondLst>
                <p:endSync evt="end" delay="0">
                  <p:rtn val="all"/>
                </p:endSync>
                <p:childTnLst>
                  <p:par>
                    <p:cTn id="14" fill="hold">
                      <p:stCondLst>
                        <p:cond delay="0"/>
                      </p:stCondLst>
                      <p:childTnLst>
                        <p:par>
                          <p:cTn id="15" fill="hold">
                            <p:stCondLst>
                              <p:cond delay="0"/>
                            </p:stCondLst>
                            <p:childTnLst>
                              <p:par>
                                <p:cTn id="16" presetID="9" presetClass="emph" presetSubtype="0" nodeType="clickEffect">
                                  <p:stCondLst>
                                    <p:cond delay="0"/>
                                  </p:stCondLst>
                                  <p:childTnLst>
                                    <p:set>
                                      <p:cBhvr rctx="PPT">
                                        <p:cTn id="17" dur="indefinite"/>
                                        <p:tgtEl>
                                          <p:spTgt spid="1031"/>
                                        </p:tgtEl>
                                        <p:attrNameLst>
                                          <p:attrName>style.opacity</p:attrName>
                                        </p:attrNameLst>
                                      </p:cBhvr>
                                      <p:to>
                                        <p:strVal val="0.5"/>
                                      </p:to>
                                    </p:set>
                                    <p:animEffect filter="image" prLst="opacity: 0.5">
                                      <p:cBhvr rctx="IE">
                                        <p:cTn id="18" dur="indefinite"/>
                                        <p:tgtEl>
                                          <p:spTgt spid="1031"/>
                                        </p:tgtEl>
                                      </p:cBhvr>
                                    </p:animEffect>
                                  </p:childTnLst>
                                </p:cTn>
                              </p:par>
                            </p:childTnLst>
                          </p:cTn>
                        </p:par>
                      </p:childTnLst>
                    </p:cTn>
                  </p:par>
                </p:childTnLst>
              </p:cTn>
              <p:nextCondLst>
                <p:cond evt="onClick" delay="0">
                  <p:tgtEl>
                    <p:spTgt spid="1031"/>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Прямоугольник 9"/>
          <p:cNvSpPr/>
          <p:nvPr/>
        </p:nvSpPr>
        <p:spPr>
          <a:xfrm>
            <a:off x="179512" y="188640"/>
            <a:ext cx="8784976" cy="648072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a:p>
        </p:txBody>
      </p:sp>
      <p:pic>
        <p:nvPicPr>
          <p:cNvPr id="2050" name="Picture 2" descr="C:\Users\User\Desktop\материал по клубу\4917719_vershki_i_koreshki-3.jpg"/>
          <p:cNvPicPr>
            <a:picLocks noChangeAspect="1" noChangeArrowheads="1"/>
          </p:cNvPicPr>
          <p:nvPr/>
        </p:nvPicPr>
        <p:blipFill>
          <a:blip r:embed="rId2" cstate="print">
            <a:clrChange>
              <a:clrFrom>
                <a:srgbClr val="FDFDFD"/>
              </a:clrFrom>
              <a:clrTo>
                <a:srgbClr val="FDFDFD">
                  <a:alpha val="0"/>
                </a:srgbClr>
              </a:clrTo>
            </a:clrChange>
          </a:blip>
          <a:srcRect l="4090" t="12200" r="50000" b="10041"/>
          <a:stretch>
            <a:fillRect/>
          </a:stretch>
        </p:blipFill>
        <p:spPr bwMode="auto">
          <a:xfrm>
            <a:off x="2123728" y="260648"/>
            <a:ext cx="2232248" cy="4536504"/>
          </a:xfrm>
          <a:prstGeom prst="rect">
            <a:avLst/>
          </a:prstGeom>
          <a:noFill/>
        </p:spPr>
      </p:pic>
      <p:pic>
        <p:nvPicPr>
          <p:cNvPr id="2054" name="Picture 6" descr="C:\Users\User\Desktop\материал по клубу\4917724_vershki_i_koreshki-8.jpg"/>
          <p:cNvPicPr>
            <a:picLocks noChangeAspect="1" noChangeArrowheads="1"/>
          </p:cNvPicPr>
          <p:nvPr/>
        </p:nvPicPr>
        <p:blipFill>
          <a:blip r:embed="rId3" cstate="print">
            <a:clrChange>
              <a:clrFrom>
                <a:srgbClr val="FDFDFB"/>
              </a:clrFrom>
              <a:clrTo>
                <a:srgbClr val="FDFDFB">
                  <a:alpha val="0"/>
                </a:srgbClr>
              </a:clrTo>
            </a:clrChange>
          </a:blip>
          <a:srcRect l="4090" t="67280" r="63773" b="11120"/>
          <a:stretch>
            <a:fillRect/>
          </a:stretch>
        </p:blipFill>
        <p:spPr bwMode="auto">
          <a:xfrm>
            <a:off x="539552" y="4869160"/>
            <a:ext cx="1584176" cy="1508739"/>
          </a:xfrm>
          <a:prstGeom prst="rect">
            <a:avLst/>
          </a:prstGeom>
          <a:noFill/>
        </p:spPr>
      </p:pic>
      <p:pic>
        <p:nvPicPr>
          <p:cNvPr id="2055" name="Picture 7" descr="C:\Users\User\Desktop\материал по клубу\4917724_vershki_i_koreshki-8.jpg"/>
          <p:cNvPicPr>
            <a:picLocks noChangeAspect="1" noChangeArrowheads="1"/>
          </p:cNvPicPr>
          <p:nvPr/>
        </p:nvPicPr>
        <p:blipFill>
          <a:blip r:embed="rId3" cstate="print">
            <a:clrChange>
              <a:clrFrom>
                <a:srgbClr val="FEFEFE"/>
              </a:clrFrom>
              <a:clrTo>
                <a:srgbClr val="FEFEFE">
                  <a:alpha val="0"/>
                </a:srgbClr>
              </a:clrTo>
            </a:clrChange>
          </a:blip>
          <a:srcRect l="37757" t="65120" r="31636" b="10040"/>
          <a:stretch>
            <a:fillRect/>
          </a:stretch>
        </p:blipFill>
        <p:spPr bwMode="auto">
          <a:xfrm>
            <a:off x="2483768" y="4797152"/>
            <a:ext cx="1440160" cy="1656184"/>
          </a:xfrm>
          <a:prstGeom prst="rect">
            <a:avLst/>
          </a:prstGeom>
          <a:noFill/>
        </p:spPr>
      </p:pic>
      <p:pic>
        <p:nvPicPr>
          <p:cNvPr id="2053" name="Picture 5" descr="C:\Users\User\Desktop\материал по клубу\4917724_vershki_i_koreshki-8.jpg"/>
          <p:cNvPicPr>
            <a:picLocks noChangeAspect="1" noChangeArrowheads="1"/>
          </p:cNvPicPr>
          <p:nvPr/>
        </p:nvPicPr>
        <p:blipFill>
          <a:blip r:embed="rId3" cstate="print">
            <a:clrChange>
              <a:clrFrom>
                <a:srgbClr val="FDFEF9"/>
              </a:clrFrom>
              <a:clrTo>
                <a:srgbClr val="FDFEF9">
                  <a:alpha val="0"/>
                </a:srgbClr>
              </a:clrTo>
            </a:clrChange>
          </a:blip>
          <a:srcRect l="20769" t="30560" r="33844" b="38340"/>
          <a:stretch>
            <a:fillRect/>
          </a:stretch>
        </p:blipFill>
        <p:spPr bwMode="auto">
          <a:xfrm>
            <a:off x="4139952" y="4581128"/>
            <a:ext cx="2376264" cy="1944216"/>
          </a:xfrm>
          <a:prstGeom prst="rect">
            <a:avLst/>
          </a:prstGeom>
          <a:noFill/>
        </p:spPr>
      </p:pic>
      <p:sp>
        <p:nvSpPr>
          <p:cNvPr id="9" name="Прямоугольник 8"/>
          <p:cNvSpPr/>
          <p:nvPr/>
        </p:nvSpPr>
        <p:spPr>
          <a:xfrm>
            <a:off x="164162" y="404664"/>
            <a:ext cx="2050562" cy="584775"/>
          </a:xfrm>
          <a:prstGeom prst="rect">
            <a:avLst/>
          </a:prstGeom>
        </p:spPr>
        <p:txBody>
          <a:bodyPr wrap="none">
            <a:spAutoFit/>
          </a:bodyPr>
          <a:lstStyle/>
          <a:p>
            <a:pPr algn="ctr"/>
            <a:r>
              <a:rPr lang="ru-RU"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«капуста»</a:t>
            </a:r>
            <a:endParaRPr lang="ru-RU" sz="32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Times New Roman" pitchFamily="18" charset="0"/>
              <a:cs typeface="Times New Roman" pitchFamily="18" charset="0"/>
            </a:endParaRPr>
          </a:p>
        </p:txBody>
      </p:sp>
      <p:sp>
        <p:nvSpPr>
          <p:cNvPr id="11" name="Прямоугольник 10"/>
          <p:cNvSpPr/>
          <p:nvPr/>
        </p:nvSpPr>
        <p:spPr>
          <a:xfrm>
            <a:off x="6588224" y="260648"/>
            <a:ext cx="2232248" cy="1015663"/>
          </a:xfrm>
          <a:prstGeom prst="rect">
            <a:avLst/>
          </a:prstGeom>
          <a:blipFill>
            <a:blip r:embed="rId4" cstate="print"/>
            <a:tile tx="0" ty="0" sx="100000" sy="100000" flip="none" algn="tl"/>
          </a:blipFill>
          <a:ln/>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ru-RU" sz="1200" b="1" cap="none" spc="0" dirty="0">
                <a:ln w="1905"/>
                <a:solidFill>
                  <a:srgbClr val="0070C0"/>
                </a:solidFill>
                <a:effectLst>
                  <a:innerShdw blurRad="69850" dist="43180" dir="5400000">
                    <a:srgbClr val="000000">
                      <a:alpha val="65000"/>
                    </a:srgbClr>
                  </a:innerShdw>
                </a:effectLst>
                <a:latin typeface="Times New Roman" pitchFamily="18" charset="0"/>
                <a:cs typeface="Times New Roman" pitchFamily="18" charset="0"/>
              </a:rPr>
              <a:t>ОТГАДАЙ ЗАГАДКУ</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Что за скрип? Что за хруст?</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Это что еще за куст?</a:t>
            </a:r>
          </a:p>
          <a:p>
            <a:pPr algn="just">
              <a:buFontTx/>
              <a:buChar char="-"/>
            </a:pPr>
            <a:r>
              <a:rPr lang="ru-RU" sz="1200" dirty="0">
                <a:ln w="1905"/>
                <a:effectLst>
                  <a:innerShdw blurRad="69850" dist="43180" dir="5400000">
                    <a:srgbClr val="000000">
                      <a:alpha val="65000"/>
                    </a:srgbClr>
                  </a:innerShdw>
                </a:effectLst>
                <a:latin typeface="Times New Roman" pitchFamily="18" charset="0"/>
                <a:cs typeface="Times New Roman" pitchFamily="18" charset="0"/>
              </a:rPr>
              <a:t>Как же мне без хруста,</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Если я … (Капуста) </a:t>
            </a:r>
            <a:endParaRPr lang="ru-RU" sz="1200" cap="none" spc="0" dirty="0">
              <a:ln w="1905"/>
              <a:effectLst>
                <a:innerShdw blurRad="69850" dist="43180" dir="5400000">
                  <a:srgbClr val="000000">
                    <a:alpha val="65000"/>
                  </a:srgbClr>
                </a:innerShdw>
              </a:effectLst>
              <a:latin typeface="Times New Roman" pitchFamily="18" charset="0"/>
              <a:cs typeface="Times New Roman" pitchFamily="18" charset="0"/>
            </a:endParaRPr>
          </a:p>
        </p:txBody>
      </p:sp>
      <p:sp>
        <p:nvSpPr>
          <p:cNvPr id="12" name="Прямоугольник 11"/>
          <p:cNvSpPr/>
          <p:nvPr/>
        </p:nvSpPr>
        <p:spPr>
          <a:xfrm>
            <a:off x="6588224" y="1340768"/>
            <a:ext cx="2232248" cy="1015663"/>
          </a:xfrm>
          <a:prstGeom prst="rect">
            <a:avLst/>
          </a:prstGeom>
          <a:blipFill>
            <a:blip r:embed="rId4" cstate="print"/>
            <a:tile tx="0" ty="0" sx="100000" sy="100000" flip="none" algn="tl"/>
          </a:blipFill>
          <a:ln/>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ru-RU" sz="12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ОТВЕТЬ НА ВОПРОС</a:t>
            </a:r>
          </a:p>
          <a:p>
            <a:pPr algn="ctr"/>
            <a:r>
              <a:rPr lang="ru-RU" sz="1200" dirty="0">
                <a:ln w="1905"/>
                <a:effectLst>
                  <a:innerShdw blurRad="69850" dist="43180" dir="5400000">
                    <a:srgbClr val="000000">
                      <a:alpha val="65000"/>
                    </a:srgbClr>
                  </a:innerShdw>
                </a:effectLst>
                <a:latin typeface="Times New Roman" pitchFamily="18" charset="0"/>
                <a:cs typeface="Times New Roman" pitchFamily="18" charset="0"/>
              </a:rPr>
              <a:t>Что съедобно у  капусты: надземная часть – вершки,</a:t>
            </a:r>
          </a:p>
          <a:p>
            <a:pPr algn="ctr"/>
            <a:r>
              <a:rPr lang="ru-RU" sz="1200" dirty="0">
                <a:ln w="1905"/>
                <a:effectLst>
                  <a:innerShdw blurRad="69850" dist="43180" dir="5400000">
                    <a:srgbClr val="000000">
                      <a:alpha val="65000"/>
                    </a:srgbClr>
                  </a:innerShdw>
                </a:effectLst>
                <a:latin typeface="Times New Roman" pitchFamily="18" charset="0"/>
                <a:cs typeface="Times New Roman" pitchFamily="18" charset="0"/>
              </a:rPr>
              <a:t> или подземная -  корешки?</a:t>
            </a:r>
          </a:p>
          <a:p>
            <a:pPr algn="ctr"/>
            <a:r>
              <a:rPr lang="ru-RU" sz="1200" dirty="0">
                <a:ln w="1905"/>
                <a:effectLst>
                  <a:innerShdw blurRad="69850" dist="43180" dir="5400000">
                    <a:srgbClr val="000000">
                      <a:alpha val="65000"/>
                    </a:srgbClr>
                  </a:innerShdw>
                </a:effectLst>
                <a:latin typeface="Times New Roman" pitchFamily="18" charset="0"/>
                <a:cs typeface="Times New Roman" pitchFamily="18" charset="0"/>
              </a:rPr>
              <a:t> </a:t>
            </a:r>
          </a:p>
        </p:txBody>
      </p:sp>
      <p:sp>
        <p:nvSpPr>
          <p:cNvPr id="14" name="Прямоугольник 13"/>
          <p:cNvSpPr/>
          <p:nvPr/>
        </p:nvSpPr>
        <p:spPr>
          <a:xfrm>
            <a:off x="6588224" y="2420888"/>
            <a:ext cx="2232248" cy="4154984"/>
          </a:xfrm>
          <a:prstGeom prst="rect">
            <a:avLst/>
          </a:prstGeom>
          <a:blipFill>
            <a:blip r:embed="rId4" cstate="print"/>
            <a:tile tx="0" ty="0" sx="100000" sy="100000" flip="none" algn="tl"/>
          </a:blipFill>
          <a:ln/>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ru-RU" sz="1200" b="1" cap="none" spc="0" dirty="0">
                <a:ln w="1905"/>
                <a:solidFill>
                  <a:srgbClr val="7030A0"/>
                </a:solidFill>
                <a:effectLst>
                  <a:innerShdw blurRad="69850" dist="43180" dir="5400000">
                    <a:srgbClr val="000000">
                      <a:alpha val="65000"/>
                    </a:srgbClr>
                  </a:innerShdw>
                </a:effectLst>
                <a:latin typeface="Times New Roman" pitchFamily="18" charset="0"/>
                <a:cs typeface="Times New Roman" pitchFamily="18" charset="0"/>
              </a:rPr>
              <a:t>ПОСЛУШАЙ</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Кочан капусты – это огромная почка, в которой большие сочные листья тесно прилегают друг к другу. В пищу у кочанной капусты используют именно эти листья, поэтому ее называют листовым овощем.</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Капусту можно есть в сыром, вареном и жареном  виде, а также квашенную. В листьях капусты много витаминов.</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Кроме кочанной за долгие  века люди вывели много сортов капусты. Есть среди них растения, у которых едят цветочные бутоны – цветная капуста, а есть и такие, у которых в пищу идет разросшийся, как шар, стебель – капуста кольраби.</a:t>
            </a:r>
            <a:endParaRPr lang="ru-RU" sz="1200" cap="none" spc="0" dirty="0">
              <a:ln w="1905"/>
              <a:effectLst>
                <a:innerShdw blurRad="69850" dist="43180" dir="5400000">
                  <a:srgbClr val="000000">
                    <a:alpha val="65000"/>
                  </a:srgbClr>
                </a:innerShdw>
              </a:effectLst>
              <a:latin typeface="Times New Roman" pitchFamily="18" charset="0"/>
              <a:cs typeface="Times New Roman" pitchFamily="18" charset="0"/>
            </a:endParaRPr>
          </a:p>
        </p:txBody>
      </p:sp>
      <p:sp>
        <p:nvSpPr>
          <p:cNvPr id="13" name="Скругленный прямоугольник 12">
            <a:hlinkClick r:id="" action="ppaction://hlinkshowjump?jump=nextslide"/>
          </p:cNvPr>
          <p:cNvSpPr/>
          <p:nvPr/>
        </p:nvSpPr>
        <p:spPr>
          <a:xfrm>
            <a:off x="8460432" y="6309320"/>
            <a:ext cx="360040" cy="243408"/>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053"/>
                    </p:tgtEl>
                  </p:cond>
                </p:stCondLst>
                <p:endSync evt="end" delay="0">
                  <p:rtn val="all"/>
                </p:endSync>
                <p:childTnLst>
                  <p:par>
                    <p:cTn id="3" fill="hold">
                      <p:stCondLst>
                        <p:cond delay="0"/>
                      </p:stCondLst>
                      <p:childTnLst>
                        <p:par>
                          <p:cTn id="4" fill="hold">
                            <p:stCondLst>
                              <p:cond delay="0"/>
                            </p:stCondLst>
                            <p:childTnLst>
                              <p:par>
                                <p:cTn id="5" presetID="64" presetClass="path" presetSubtype="0" accel="50000" decel="50000" fill="hold" nodeType="clickEffect">
                                  <p:stCondLst>
                                    <p:cond delay="0"/>
                                  </p:stCondLst>
                                  <p:childTnLst>
                                    <p:animMotion origin="layout" path="M -1.66667E-6 -3.17299E-6 L -0.23021 -0.63459 " pathEditMode="relative" rAng="0" ptsTypes="AA">
                                      <p:cBhvr>
                                        <p:cTn id="6" dur="2000" fill="hold"/>
                                        <p:tgtEl>
                                          <p:spTgt spid="2053"/>
                                        </p:tgtEl>
                                        <p:attrNameLst>
                                          <p:attrName>ppt_x</p:attrName>
                                          <p:attrName>ppt_y</p:attrName>
                                        </p:attrNameLst>
                                      </p:cBhvr>
                                      <p:rCtr x="-11500" y="-31700"/>
                                    </p:animMotion>
                                  </p:childTnLst>
                                </p:cTn>
                              </p:par>
                            </p:childTnLst>
                          </p:cTn>
                        </p:par>
                      </p:childTnLst>
                    </p:cTn>
                  </p:par>
                </p:childTnLst>
              </p:cTn>
              <p:nextCondLst>
                <p:cond evt="onClick" delay="0">
                  <p:tgtEl>
                    <p:spTgt spid="2053"/>
                  </p:tgtEl>
                </p:cond>
              </p:nextCondLst>
            </p:seq>
            <p:seq concurrent="1" nextAc="seek">
              <p:cTn id="7" restart="whenNotActive" fill="hold" evtFilter="cancelBubble" nodeType="interactiveSeq">
                <p:stCondLst>
                  <p:cond evt="onClick" delay="0">
                    <p:tgtEl>
                      <p:spTgt spid="2055"/>
                    </p:tgtEl>
                  </p:cond>
                </p:stCondLst>
                <p:endSync evt="end" delay="0">
                  <p:rtn val="all"/>
                </p:endSync>
                <p:childTnLst>
                  <p:par>
                    <p:cTn id="8" fill="hold">
                      <p:stCondLst>
                        <p:cond delay="0"/>
                      </p:stCondLst>
                      <p:childTnLst>
                        <p:par>
                          <p:cTn id="9" fill="hold">
                            <p:stCondLst>
                              <p:cond delay="0"/>
                            </p:stCondLst>
                            <p:childTnLst>
                              <p:par>
                                <p:cTn id="10" presetID="9" presetClass="emph" presetSubtype="0" nodeType="clickEffect">
                                  <p:stCondLst>
                                    <p:cond delay="0"/>
                                  </p:stCondLst>
                                  <p:childTnLst>
                                    <p:set>
                                      <p:cBhvr rctx="PPT">
                                        <p:cTn id="11" dur="indefinite"/>
                                        <p:tgtEl>
                                          <p:spTgt spid="2055"/>
                                        </p:tgtEl>
                                        <p:attrNameLst>
                                          <p:attrName>style.opacity</p:attrName>
                                        </p:attrNameLst>
                                      </p:cBhvr>
                                      <p:to>
                                        <p:strVal val="0.5"/>
                                      </p:to>
                                    </p:set>
                                    <p:animEffect filter="image" prLst="opacity: 0.5">
                                      <p:cBhvr rctx="IE">
                                        <p:cTn id="12" dur="indefinite"/>
                                        <p:tgtEl>
                                          <p:spTgt spid="2055"/>
                                        </p:tgtEl>
                                      </p:cBhvr>
                                    </p:animEffect>
                                  </p:childTnLst>
                                </p:cTn>
                              </p:par>
                            </p:childTnLst>
                          </p:cTn>
                        </p:par>
                      </p:childTnLst>
                    </p:cTn>
                  </p:par>
                </p:childTnLst>
              </p:cTn>
              <p:nextCondLst>
                <p:cond evt="onClick" delay="0">
                  <p:tgtEl>
                    <p:spTgt spid="2055"/>
                  </p:tgtEl>
                </p:cond>
              </p:nextCondLst>
            </p:seq>
            <p:seq concurrent="1" nextAc="seek">
              <p:cTn id="13" restart="whenNotActive" fill="hold" evtFilter="cancelBubble" nodeType="interactiveSeq">
                <p:stCondLst>
                  <p:cond evt="onClick" delay="0">
                    <p:tgtEl>
                      <p:spTgt spid="2054"/>
                    </p:tgtEl>
                  </p:cond>
                </p:stCondLst>
                <p:endSync evt="end" delay="0">
                  <p:rtn val="all"/>
                </p:endSync>
                <p:childTnLst>
                  <p:par>
                    <p:cTn id="14" fill="hold">
                      <p:stCondLst>
                        <p:cond delay="0"/>
                      </p:stCondLst>
                      <p:childTnLst>
                        <p:par>
                          <p:cTn id="15" fill="hold">
                            <p:stCondLst>
                              <p:cond delay="0"/>
                            </p:stCondLst>
                            <p:childTnLst>
                              <p:par>
                                <p:cTn id="16" presetID="9" presetClass="emph" presetSubtype="0" nodeType="clickEffect">
                                  <p:stCondLst>
                                    <p:cond delay="0"/>
                                  </p:stCondLst>
                                  <p:childTnLst>
                                    <p:set>
                                      <p:cBhvr rctx="PPT">
                                        <p:cTn id="17" dur="indefinite"/>
                                        <p:tgtEl>
                                          <p:spTgt spid="2054"/>
                                        </p:tgtEl>
                                        <p:attrNameLst>
                                          <p:attrName>style.opacity</p:attrName>
                                        </p:attrNameLst>
                                      </p:cBhvr>
                                      <p:to>
                                        <p:strVal val="0.5"/>
                                      </p:to>
                                    </p:set>
                                    <p:animEffect filter="image" prLst="opacity: 0.5">
                                      <p:cBhvr rctx="IE">
                                        <p:cTn id="18" dur="indefinite"/>
                                        <p:tgtEl>
                                          <p:spTgt spid="2054"/>
                                        </p:tgtEl>
                                      </p:cBhvr>
                                    </p:animEffect>
                                  </p:childTnLst>
                                </p:cTn>
                              </p:par>
                            </p:childTnLst>
                          </p:cTn>
                        </p:par>
                      </p:childTnLst>
                    </p:cTn>
                  </p:par>
                </p:childTnLst>
              </p:cTn>
              <p:nextCondLst>
                <p:cond evt="onClick" delay="0">
                  <p:tgtEl>
                    <p:spTgt spid="2054"/>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Прямоугольник 12"/>
          <p:cNvSpPr/>
          <p:nvPr/>
        </p:nvSpPr>
        <p:spPr>
          <a:xfrm>
            <a:off x="179512" y="188640"/>
            <a:ext cx="8784976" cy="648072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a:p>
        </p:txBody>
      </p:sp>
      <p:pic>
        <p:nvPicPr>
          <p:cNvPr id="1027" name="Picture 3" descr="C:\Users\User\Desktop\материал по клубу\4917720_vershki_i_koreshki-4.jpg"/>
          <p:cNvPicPr>
            <a:picLocks noChangeAspect="1" noChangeArrowheads="1"/>
          </p:cNvPicPr>
          <p:nvPr/>
        </p:nvPicPr>
        <p:blipFill>
          <a:blip r:embed="rId2" cstate="print">
            <a:clrChange>
              <a:clrFrom>
                <a:srgbClr val="FDFDFD"/>
              </a:clrFrom>
              <a:clrTo>
                <a:srgbClr val="FDFDFD">
                  <a:alpha val="0"/>
                </a:srgbClr>
              </a:clrTo>
            </a:clrChange>
          </a:blip>
          <a:srcRect l="45409" t="14360" r="8681" b="12201"/>
          <a:stretch>
            <a:fillRect/>
          </a:stretch>
        </p:blipFill>
        <p:spPr bwMode="auto">
          <a:xfrm>
            <a:off x="2627784" y="188640"/>
            <a:ext cx="2232248" cy="4269175"/>
          </a:xfrm>
          <a:prstGeom prst="rect">
            <a:avLst/>
          </a:prstGeom>
          <a:noFill/>
        </p:spPr>
      </p:pic>
      <p:pic>
        <p:nvPicPr>
          <p:cNvPr id="1028" name="Picture 4" descr="C:\Users\User\Desktop\материал по клубу\4917725_vershki_i_koreshki-9.jpg"/>
          <p:cNvPicPr>
            <a:picLocks noChangeAspect="1" noChangeArrowheads="1"/>
          </p:cNvPicPr>
          <p:nvPr/>
        </p:nvPicPr>
        <p:blipFill>
          <a:blip r:embed="rId3" cstate="print">
            <a:clrChange>
              <a:clrFrom>
                <a:srgbClr val="FEFEFE"/>
              </a:clrFrom>
              <a:clrTo>
                <a:srgbClr val="FEFEFE">
                  <a:alpha val="0"/>
                </a:srgbClr>
              </a:clrTo>
            </a:clrChange>
          </a:blip>
          <a:srcRect l="33166" t="11121" r="28575" b="57560"/>
          <a:stretch>
            <a:fillRect/>
          </a:stretch>
        </p:blipFill>
        <p:spPr bwMode="auto">
          <a:xfrm>
            <a:off x="2411760" y="4437112"/>
            <a:ext cx="1800200" cy="2088232"/>
          </a:xfrm>
          <a:prstGeom prst="rect">
            <a:avLst/>
          </a:prstGeom>
          <a:noFill/>
        </p:spPr>
      </p:pic>
      <p:pic>
        <p:nvPicPr>
          <p:cNvPr id="10" name="Picture 8" descr="C:\Users\User\Desktop\материал по клубу\4917725_vershki_i_koreshki-9.jpg"/>
          <p:cNvPicPr>
            <a:picLocks noChangeAspect="1" noChangeArrowheads="1"/>
          </p:cNvPicPr>
          <p:nvPr/>
        </p:nvPicPr>
        <p:blipFill>
          <a:blip r:embed="rId3" cstate="print">
            <a:clrChange>
              <a:clrFrom>
                <a:srgbClr val="FEFEFE"/>
              </a:clrFrom>
              <a:clrTo>
                <a:srgbClr val="FEFEFE">
                  <a:alpha val="0"/>
                </a:srgbClr>
              </a:clrTo>
            </a:clrChange>
          </a:blip>
          <a:srcRect l="72446" t="3561" r="5620" b="63893"/>
          <a:stretch>
            <a:fillRect/>
          </a:stretch>
        </p:blipFill>
        <p:spPr bwMode="auto">
          <a:xfrm rot="1039544">
            <a:off x="5083845" y="4295701"/>
            <a:ext cx="1203263" cy="2170009"/>
          </a:xfrm>
          <a:prstGeom prst="rect">
            <a:avLst/>
          </a:prstGeom>
          <a:noFill/>
          <a:ln>
            <a:noFill/>
          </a:ln>
        </p:spPr>
      </p:pic>
      <p:pic>
        <p:nvPicPr>
          <p:cNvPr id="11" name="Picture 9" descr="C:\Users\User\Desktop\материал по клубу\4917724_vershki_i_koreshki-8.jpg"/>
          <p:cNvPicPr>
            <a:picLocks noChangeAspect="1" noChangeArrowheads="1"/>
          </p:cNvPicPr>
          <p:nvPr/>
        </p:nvPicPr>
        <p:blipFill>
          <a:blip r:embed="rId4" cstate="print">
            <a:clrChange>
              <a:clrFrom>
                <a:srgbClr val="FEFEFE"/>
              </a:clrFrom>
              <a:clrTo>
                <a:srgbClr val="FEFEFE">
                  <a:alpha val="0"/>
                </a:srgbClr>
              </a:clrTo>
            </a:clrChange>
          </a:blip>
          <a:srcRect l="4090" t="2481" r="66834" b="68360"/>
          <a:stretch>
            <a:fillRect/>
          </a:stretch>
        </p:blipFill>
        <p:spPr bwMode="auto">
          <a:xfrm>
            <a:off x="395536" y="4509120"/>
            <a:ext cx="1440160" cy="1944216"/>
          </a:xfrm>
          <a:prstGeom prst="rect">
            <a:avLst/>
          </a:prstGeom>
          <a:noFill/>
        </p:spPr>
      </p:pic>
      <p:sp>
        <p:nvSpPr>
          <p:cNvPr id="12" name="Прямоугольник 11"/>
          <p:cNvSpPr/>
          <p:nvPr/>
        </p:nvSpPr>
        <p:spPr>
          <a:xfrm>
            <a:off x="539552" y="476672"/>
            <a:ext cx="1854996" cy="584775"/>
          </a:xfrm>
          <a:prstGeom prst="rect">
            <a:avLst/>
          </a:prstGeom>
        </p:spPr>
        <p:txBody>
          <a:bodyPr wrap="none">
            <a:spAutoFit/>
          </a:bodyPr>
          <a:lstStyle/>
          <a:p>
            <a:pPr algn="ctr"/>
            <a:r>
              <a:rPr lang="ru-RU"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«свекла»</a:t>
            </a:r>
            <a:endParaRPr lang="ru-RU" sz="32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Times New Roman" pitchFamily="18" charset="0"/>
              <a:cs typeface="Times New Roman" pitchFamily="18" charset="0"/>
            </a:endParaRPr>
          </a:p>
        </p:txBody>
      </p:sp>
      <p:sp>
        <p:nvSpPr>
          <p:cNvPr id="14" name="Прямоугольник 13"/>
          <p:cNvSpPr/>
          <p:nvPr/>
        </p:nvSpPr>
        <p:spPr>
          <a:xfrm>
            <a:off x="6588224" y="332656"/>
            <a:ext cx="2232248" cy="1200329"/>
          </a:xfrm>
          <a:prstGeom prst="rect">
            <a:avLst/>
          </a:prstGeom>
          <a:blipFill>
            <a:blip r:embed="rId5" cstate="print"/>
            <a:tile tx="0" ty="0" sx="100000" sy="100000" flip="none" algn="tl"/>
          </a:blipFill>
          <a:ln/>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ru-RU" sz="1200" b="1" cap="none" spc="0" dirty="0">
                <a:ln w="1905"/>
                <a:solidFill>
                  <a:srgbClr val="0070C0"/>
                </a:solidFill>
                <a:effectLst>
                  <a:innerShdw blurRad="69850" dist="43180" dir="5400000">
                    <a:srgbClr val="000000">
                      <a:alpha val="65000"/>
                    </a:srgbClr>
                  </a:innerShdw>
                </a:effectLst>
                <a:latin typeface="Times New Roman" pitchFamily="18" charset="0"/>
                <a:cs typeface="Times New Roman" pitchFamily="18" charset="0"/>
              </a:rPr>
              <a:t>ОТГАДАЙ ЗАГАДКУ</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Хоть и сахарной зовусь,</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Но от дождей я не промокла,</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Крупна, кругла, сладка на вкус.</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Узнали вы меня? Я - …                                     (Свекла)</a:t>
            </a:r>
            <a:endParaRPr lang="ru-RU" sz="1200" cap="none" spc="0" dirty="0">
              <a:ln w="1905"/>
              <a:effectLst>
                <a:innerShdw blurRad="69850" dist="43180" dir="5400000">
                  <a:srgbClr val="000000">
                    <a:alpha val="65000"/>
                  </a:srgbClr>
                </a:innerShdw>
              </a:effectLst>
              <a:latin typeface="Times New Roman" pitchFamily="18" charset="0"/>
              <a:cs typeface="Times New Roman" pitchFamily="18" charset="0"/>
            </a:endParaRPr>
          </a:p>
        </p:txBody>
      </p:sp>
      <p:sp>
        <p:nvSpPr>
          <p:cNvPr id="15" name="Прямоугольник 14"/>
          <p:cNvSpPr/>
          <p:nvPr/>
        </p:nvSpPr>
        <p:spPr>
          <a:xfrm>
            <a:off x="6588224" y="1628800"/>
            <a:ext cx="2232248" cy="1015663"/>
          </a:xfrm>
          <a:prstGeom prst="rect">
            <a:avLst/>
          </a:prstGeom>
          <a:blipFill>
            <a:blip r:embed="rId5" cstate="print"/>
            <a:tile tx="0" ty="0" sx="100000" sy="100000" flip="none" algn="tl"/>
          </a:blipFill>
          <a:ln/>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ru-RU" sz="12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ОТВЕТЬ НА ВОПРОС</a:t>
            </a:r>
          </a:p>
          <a:p>
            <a:pPr algn="ctr"/>
            <a:r>
              <a:rPr lang="ru-RU" sz="1200" dirty="0">
                <a:ln w="1905"/>
                <a:effectLst>
                  <a:innerShdw blurRad="69850" dist="43180" dir="5400000">
                    <a:srgbClr val="000000">
                      <a:alpha val="65000"/>
                    </a:srgbClr>
                  </a:innerShdw>
                </a:effectLst>
                <a:latin typeface="Times New Roman" pitchFamily="18" charset="0"/>
                <a:cs typeface="Times New Roman" pitchFamily="18" charset="0"/>
              </a:rPr>
              <a:t>Что съедобно у  свеклы: надземная часть – вершки,</a:t>
            </a:r>
          </a:p>
          <a:p>
            <a:pPr algn="ctr"/>
            <a:r>
              <a:rPr lang="ru-RU" sz="1200" dirty="0">
                <a:ln w="1905"/>
                <a:effectLst>
                  <a:innerShdw blurRad="69850" dist="43180" dir="5400000">
                    <a:srgbClr val="000000">
                      <a:alpha val="65000"/>
                    </a:srgbClr>
                  </a:innerShdw>
                </a:effectLst>
                <a:latin typeface="Times New Roman" pitchFamily="18" charset="0"/>
                <a:cs typeface="Times New Roman" pitchFamily="18" charset="0"/>
              </a:rPr>
              <a:t> или подземная -  корешки?</a:t>
            </a:r>
          </a:p>
          <a:p>
            <a:pPr algn="ctr"/>
            <a:r>
              <a:rPr lang="ru-RU" sz="1200" dirty="0">
                <a:ln w="1905"/>
                <a:effectLst>
                  <a:innerShdw blurRad="69850" dist="43180" dir="5400000">
                    <a:srgbClr val="000000">
                      <a:alpha val="65000"/>
                    </a:srgbClr>
                  </a:innerShdw>
                </a:effectLst>
                <a:latin typeface="Times New Roman" pitchFamily="18" charset="0"/>
                <a:cs typeface="Times New Roman" pitchFamily="18" charset="0"/>
              </a:rPr>
              <a:t> </a:t>
            </a:r>
          </a:p>
        </p:txBody>
      </p:sp>
      <p:sp>
        <p:nvSpPr>
          <p:cNvPr id="16" name="Прямоугольник 15"/>
          <p:cNvSpPr/>
          <p:nvPr/>
        </p:nvSpPr>
        <p:spPr>
          <a:xfrm>
            <a:off x="6588224" y="2780928"/>
            <a:ext cx="2232248" cy="3785652"/>
          </a:xfrm>
          <a:prstGeom prst="rect">
            <a:avLst/>
          </a:prstGeom>
          <a:blipFill>
            <a:blip r:embed="rId5" cstate="print"/>
            <a:tile tx="0" ty="0" sx="100000" sy="100000" flip="none" algn="tl"/>
          </a:blipFill>
          <a:ln/>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ru-RU" sz="1200" b="1" cap="none" spc="0" dirty="0">
                <a:ln w="1905"/>
                <a:solidFill>
                  <a:srgbClr val="7030A0"/>
                </a:solidFill>
                <a:effectLst>
                  <a:innerShdw blurRad="69850" dist="43180" dir="5400000">
                    <a:srgbClr val="000000">
                      <a:alpha val="65000"/>
                    </a:srgbClr>
                  </a:innerShdw>
                </a:effectLst>
                <a:latin typeface="Times New Roman" pitchFamily="18" charset="0"/>
                <a:cs typeface="Times New Roman" pitchFamily="18" charset="0"/>
              </a:rPr>
              <a:t>ПОСЛУШАЙ</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Люди используют свеклу в пищу с глубокой древности. Свекла – корнеплод, у нее съедобная  нижняя, корневая часть. В массивном, красно – фиолетового цвета корне свеклы содержаться питательные вещества, сахар и витамины.</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Свеклу едят в вареном и маринованном виде.</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Кроме обычной столовой свеклы люди вывели и другие сорта: крупную оранжевую свеклу для скота и белую сахарную, из которой получают сахар.</a:t>
            </a:r>
          </a:p>
          <a:p>
            <a:pPr algn="just"/>
            <a:endParaRPr lang="ru-RU" sz="1200" cap="none" spc="0" dirty="0">
              <a:ln w="1905"/>
              <a:effectLst>
                <a:innerShdw blurRad="69850" dist="43180" dir="5400000">
                  <a:srgbClr val="000000">
                    <a:alpha val="65000"/>
                  </a:srgbClr>
                </a:innerShdw>
              </a:effectLst>
              <a:latin typeface="Times New Roman" pitchFamily="18" charset="0"/>
              <a:cs typeface="Times New Roman" pitchFamily="18" charset="0"/>
            </a:endParaRPr>
          </a:p>
          <a:p>
            <a:pPr algn="just"/>
            <a:endParaRPr lang="ru-RU" sz="1200" cap="none" spc="0" dirty="0">
              <a:ln w="1905"/>
              <a:effectLst>
                <a:innerShdw blurRad="69850" dist="43180" dir="5400000">
                  <a:srgbClr val="000000">
                    <a:alpha val="65000"/>
                  </a:srgbClr>
                </a:innerShdw>
              </a:effectLst>
              <a:latin typeface="Times New Roman" pitchFamily="18" charset="0"/>
              <a:cs typeface="Times New Roman" pitchFamily="18" charset="0"/>
            </a:endParaRPr>
          </a:p>
        </p:txBody>
      </p:sp>
      <p:pic>
        <p:nvPicPr>
          <p:cNvPr id="2" name="Picture 2" descr="C:\Users\User\Desktop\материал по клубу\4917720_vershki_i_koreshki-4.jpg"/>
          <p:cNvPicPr>
            <a:picLocks noChangeAspect="1" noChangeArrowheads="1"/>
          </p:cNvPicPr>
          <p:nvPr/>
        </p:nvPicPr>
        <p:blipFill>
          <a:blip r:embed="rId2" cstate="print">
            <a:clrChange>
              <a:clrFrom>
                <a:srgbClr val="FDFDFD"/>
              </a:clrFrom>
              <a:clrTo>
                <a:srgbClr val="FDFDFD">
                  <a:alpha val="0"/>
                </a:srgbClr>
              </a:clrTo>
            </a:clrChange>
          </a:blip>
          <a:srcRect l="13272" t="69440" r="63773" b="11120"/>
          <a:stretch>
            <a:fillRect/>
          </a:stretch>
        </p:blipFill>
        <p:spPr bwMode="auto">
          <a:xfrm rot="2816106">
            <a:off x="7524202" y="5796895"/>
            <a:ext cx="771721" cy="926065"/>
          </a:xfrm>
          <a:prstGeom prst="rect">
            <a:avLst/>
          </a:prstGeom>
          <a:noFill/>
        </p:spPr>
      </p:pic>
      <p:sp>
        <p:nvSpPr>
          <p:cNvPr id="18" name="Скругленный прямоугольник 17">
            <a:hlinkClick r:id="" action="ppaction://hlinkshowjump?jump=nextslide"/>
          </p:cNvPr>
          <p:cNvSpPr/>
          <p:nvPr/>
        </p:nvSpPr>
        <p:spPr>
          <a:xfrm>
            <a:off x="8460432" y="6309320"/>
            <a:ext cx="360040" cy="243408"/>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1"/>
                    </p:tgtEl>
                  </p:cond>
                </p:stCondLst>
                <p:endSync evt="end" delay="0">
                  <p:rtn val="all"/>
                </p:endSync>
                <p:childTnLst>
                  <p:par>
                    <p:cTn id="3" fill="hold">
                      <p:stCondLst>
                        <p:cond delay="0"/>
                      </p:stCondLst>
                      <p:childTnLst>
                        <p:par>
                          <p:cTn id="4" fill="hold">
                            <p:stCondLst>
                              <p:cond delay="0"/>
                            </p:stCondLst>
                            <p:childTnLst>
                              <p:par>
                                <p:cTn id="5" presetID="56" presetClass="path" presetSubtype="0" accel="50000" decel="50000" fill="hold" nodeType="clickEffect">
                                  <p:stCondLst>
                                    <p:cond delay="0"/>
                                  </p:stCondLst>
                                  <p:childTnLst>
                                    <p:animMotion origin="layout" path="M 5E-6 -4.87512E-6 L 0.2757 -0.25693 " pathEditMode="relative" rAng="0" ptsTypes="AA">
                                      <p:cBhvr>
                                        <p:cTn id="6" dur="2000" fill="hold"/>
                                        <p:tgtEl>
                                          <p:spTgt spid="11"/>
                                        </p:tgtEl>
                                        <p:attrNameLst>
                                          <p:attrName>ppt_x</p:attrName>
                                          <p:attrName>ppt_y</p:attrName>
                                        </p:attrNameLst>
                                      </p:cBhvr>
                                      <p:rCtr x="13800" y="-12900"/>
                                    </p:animMotion>
                                  </p:childTnLst>
                                </p:cTn>
                              </p:par>
                            </p:childTnLst>
                          </p:cTn>
                        </p:par>
                      </p:childTnLst>
                    </p:cTn>
                  </p:par>
                </p:childTnLst>
              </p:cTn>
              <p:nextCondLst>
                <p:cond evt="onClick" delay="0">
                  <p:tgtEl>
                    <p:spTgt spid="11"/>
                  </p:tgtEl>
                </p:cond>
              </p:nextCondLst>
            </p:seq>
            <p:seq concurrent="1" nextAc="seek">
              <p:cTn id="7" restart="whenNotActive" fill="hold" evtFilter="cancelBubble" nodeType="interactiveSeq">
                <p:stCondLst>
                  <p:cond evt="onClick" delay="0">
                    <p:tgtEl>
                      <p:spTgt spid="1028"/>
                    </p:tgtEl>
                  </p:cond>
                </p:stCondLst>
                <p:endSync evt="end" delay="0">
                  <p:rtn val="all"/>
                </p:endSync>
                <p:childTnLst>
                  <p:par>
                    <p:cTn id="8" fill="hold">
                      <p:stCondLst>
                        <p:cond delay="0"/>
                      </p:stCondLst>
                      <p:childTnLst>
                        <p:par>
                          <p:cTn id="9" fill="hold">
                            <p:stCondLst>
                              <p:cond delay="0"/>
                            </p:stCondLst>
                            <p:childTnLst>
                              <p:par>
                                <p:cTn id="10" presetID="9" presetClass="emph" presetSubtype="0" nodeType="clickEffect">
                                  <p:stCondLst>
                                    <p:cond delay="0"/>
                                  </p:stCondLst>
                                  <p:childTnLst>
                                    <p:set>
                                      <p:cBhvr rctx="PPT">
                                        <p:cTn id="11" dur="indefinite"/>
                                        <p:tgtEl>
                                          <p:spTgt spid="1028"/>
                                        </p:tgtEl>
                                        <p:attrNameLst>
                                          <p:attrName>style.opacity</p:attrName>
                                        </p:attrNameLst>
                                      </p:cBhvr>
                                      <p:to>
                                        <p:strVal val="0.5"/>
                                      </p:to>
                                    </p:set>
                                    <p:animEffect filter="image" prLst="opacity: 0.5">
                                      <p:cBhvr rctx="IE">
                                        <p:cTn id="12" dur="indefinite"/>
                                        <p:tgtEl>
                                          <p:spTgt spid="1028"/>
                                        </p:tgtEl>
                                      </p:cBhvr>
                                    </p:animEffect>
                                  </p:childTnLst>
                                </p:cTn>
                              </p:par>
                            </p:childTnLst>
                          </p:cTn>
                        </p:par>
                      </p:childTnLst>
                    </p:cTn>
                  </p:par>
                </p:childTnLst>
              </p:cTn>
              <p:nextCondLst>
                <p:cond evt="onClick" delay="0">
                  <p:tgtEl>
                    <p:spTgt spid="1028"/>
                  </p:tgtEl>
                </p:cond>
              </p:nextCondLst>
            </p:seq>
            <p:seq concurrent="1" nextAc="seek">
              <p:cTn id="13" restart="whenNotActive" fill="hold" evtFilter="cancelBubble" nodeType="interactiveSeq">
                <p:stCondLst>
                  <p:cond evt="onClick" delay="0">
                    <p:tgtEl>
                      <p:spTgt spid="10"/>
                    </p:tgtEl>
                  </p:cond>
                </p:stCondLst>
                <p:endSync evt="end" delay="0">
                  <p:rtn val="all"/>
                </p:endSync>
                <p:childTnLst>
                  <p:par>
                    <p:cTn id="14" fill="hold">
                      <p:stCondLst>
                        <p:cond delay="0"/>
                      </p:stCondLst>
                      <p:childTnLst>
                        <p:par>
                          <p:cTn id="15" fill="hold">
                            <p:stCondLst>
                              <p:cond delay="0"/>
                            </p:stCondLst>
                            <p:childTnLst>
                              <p:par>
                                <p:cTn id="16" presetID="9" presetClass="emph" presetSubtype="0" nodeType="clickEffect">
                                  <p:stCondLst>
                                    <p:cond delay="0"/>
                                  </p:stCondLst>
                                  <p:childTnLst>
                                    <p:set>
                                      <p:cBhvr rctx="PPT">
                                        <p:cTn id="17" dur="indefinite"/>
                                        <p:tgtEl>
                                          <p:spTgt spid="10"/>
                                        </p:tgtEl>
                                        <p:attrNameLst>
                                          <p:attrName>style.opacity</p:attrName>
                                        </p:attrNameLst>
                                      </p:cBhvr>
                                      <p:to>
                                        <p:strVal val="0.5"/>
                                      </p:to>
                                    </p:set>
                                    <p:animEffect filter="image" prLst="opacity: 0.5">
                                      <p:cBhvr rctx="IE">
                                        <p:cTn id="18" dur="indefinite"/>
                                        <p:tgtEl>
                                          <p:spTgt spid="10"/>
                                        </p:tgtEl>
                                      </p:cBhvr>
                                    </p:animEffect>
                                  </p:childTnLst>
                                </p:cTn>
                              </p:par>
                            </p:childTnLst>
                          </p:cTn>
                        </p:par>
                      </p:childTnLst>
                    </p:cTn>
                  </p:par>
                </p:childTnLst>
              </p:cTn>
              <p:nextCondLst>
                <p:cond evt="onClick" delay="0">
                  <p:tgtEl>
                    <p:spTgt spid="10"/>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Прямоугольник 11"/>
          <p:cNvSpPr/>
          <p:nvPr/>
        </p:nvSpPr>
        <p:spPr>
          <a:xfrm>
            <a:off x="179512" y="188640"/>
            <a:ext cx="8784976" cy="648072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a:p>
        </p:txBody>
      </p:sp>
      <p:pic>
        <p:nvPicPr>
          <p:cNvPr id="2053" name="Picture 5" descr="C:\Users\User\Desktop\материал по клубу\4917722_vershki_i_koreshki-6.jpg"/>
          <p:cNvPicPr>
            <a:picLocks noChangeAspect="1" noChangeArrowheads="1"/>
          </p:cNvPicPr>
          <p:nvPr/>
        </p:nvPicPr>
        <p:blipFill>
          <a:blip r:embed="rId2" cstate="print">
            <a:clrChange>
              <a:clrFrom>
                <a:srgbClr val="FEFEFE"/>
              </a:clrFrom>
              <a:clrTo>
                <a:srgbClr val="FEFEFE">
                  <a:alpha val="0"/>
                </a:srgbClr>
              </a:clrTo>
            </a:clrChange>
          </a:blip>
          <a:srcRect l="46939" t="13418" r="8681" b="11120"/>
          <a:stretch>
            <a:fillRect/>
          </a:stretch>
        </p:blipFill>
        <p:spPr bwMode="auto">
          <a:xfrm>
            <a:off x="2483767" y="332656"/>
            <a:ext cx="2160241" cy="4536504"/>
          </a:xfrm>
          <a:prstGeom prst="rect">
            <a:avLst/>
          </a:prstGeom>
          <a:noFill/>
        </p:spPr>
      </p:pic>
      <p:pic>
        <p:nvPicPr>
          <p:cNvPr id="7" name="Picture 9" descr="C:\Users\User\Desktop\материал по клубу\4917724_vershki_i_koreshki-8.jpg"/>
          <p:cNvPicPr>
            <a:picLocks noChangeAspect="1" noChangeArrowheads="1"/>
          </p:cNvPicPr>
          <p:nvPr/>
        </p:nvPicPr>
        <p:blipFill>
          <a:blip r:embed="rId3" cstate="print">
            <a:clrChange>
              <a:clrFrom>
                <a:srgbClr val="FDFCFA"/>
              </a:clrFrom>
              <a:clrTo>
                <a:srgbClr val="FDFCFA">
                  <a:alpha val="0"/>
                </a:srgbClr>
              </a:clrTo>
            </a:clrChange>
          </a:blip>
          <a:srcRect l="4090" t="2481" r="66834" b="68360"/>
          <a:stretch>
            <a:fillRect/>
          </a:stretch>
        </p:blipFill>
        <p:spPr bwMode="auto">
          <a:xfrm>
            <a:off x="467544" y="4653136"/>
            <a:ext cx="1440160" cy="1944216"/>
          </a:xfrm>
          <a:prstGeom prst="rect">
            <a:avLst/>
          </a:prstGeom>
          <a:noFill/>
        </p:spPr>
      </p:pic>
      <p:pic>
        <p:nvPicPr>
          <p:cNvPr id="8" name="Picture 7" descr="C:\Users\User\Desktop\материал по клубу\4917724_vershki_i_koreshki-8.jpg"/>
          <p:cNvPicPr>
            <a:picLocks noChangeAspect="1" noChangeArrowheads="1"/>
          </p:cNvPicPr>
          <p:nvPr/>
        </p:nvPicPr>
        <p:blipFill>
          <a:blip r:embed="rId3" cstate="print">
            <a:clrChange>
              <a:clrFrom>
                <a:srgbClr val="FEFEFE"/>
              </a:clrFrom>
              <a:clrTo>
                <a:srgbClr val="FEFEFE">
                  <a:alpha val="0"/>
                </a:srgbClr>
              </a:clrTo>
            </a:clrChange>
          </a:blip>
          <a:srcRect l="37757" t="65120" r="31636" b="10040"/>
          <a:stretch>
            <a:fillRect/>
          </a:stretch>
        </p:blipFill>
        <p:spPr bwMode="auto">
          <a:xfrm>
            <a:off x="2411760" y="4653136"/>
            <a:ext cx="1728192" cy="1728192"/>
          </a:xfrm>
          <a:prstGeom prst="rect">
            <a:avLst/>
          </a:prstGeom>
          <a:noFill/>
        </p:spPr>
      </p:pic>
      <p:pic>
        <p:nvPicPr>
          <p:cNvPr id="9" name="Picture 4" descr="C:\Users\User\Desktop\материал по клубу\4917725_vershki_i_koreshki-9.jpg"/>
          <p:cNvPicPr>
            <a:picLocks noChangeAspect="1" noChangeArrowheads="1"/>
          </p:cNvPicPr>
          <p:nvPr/>
        </p:nvPicPr>
        <p:blipFill>
          <a:blip r:embed="rId4" cstate="print">
            <a:clrChange>
              <a:clrFrom>
                <a:srgbClr val="FEFEFC"/>
              </a:clrFrom>
              <a:clrTo>
                <a:srgbClr val="FEFEFC">
                  <a:alpha val="0"/>
                </a:srgbClr>
              </a:clrTo>
            </a:clrChange>
          </a:blip>
          <a:srcRect l="33166" t="11121" r="28575" b="57560"/>
          <a:stretch>
            <a:fillRect/>
          </a:stretch>
        </p:blipFill>
        <p:spPr bwMode="auto">
          <a:xfrm>
            <a:off x="4499992" y="4509120"/>
            <a:ext cx="1872208" cy="2088232"/>
          </a:xfrm>
          <a:prstGeom prst="rect">
            <a:avLst/>
          </a:prstGeom>
          <a:noFill/>
        </p:spPr>
      </p:pic>
      <p:sp>
        <p:nvSpPr>
          <p:cNvPr id="11" name="Прямоугольник 10"/>
          <p:cNvSpPr/>
          <p:nvPr/>
        </p:nvSpPr>
        <p:spPr>
          <a:xfrm>
            <a:off x="395536" y="404664"/>
            <a:ext cx="1447832" cy="584775"/>
          </a:xfrm>
          <a:prstGeom prst="rect">
            <a:avLst/>
          </a:prstGeom>
        </p:spPr>
        <p:txBody>
          <a:bodyPr wrap="none">
            <a:spAutoFit/>
          </a:bodyPr>
          <a:lstStyle/>
          <a:p>
            <a:pPr algn="ctr"/>
            <a:r>
              <a:rPr lang="ru-RU"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«репа»</a:t>
            </a:r>
            <a:endParaRPr lang="ru-RU" sz="32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Times New Roman" pitchFamily="18" charset="0"/>
              <a:cs typeface="Times New Roman" pitchFamily="18" charset="0"/>
            </a:endParaRPr>
          </a:p>
        </p:txBody>
      </p:sp>
      <p:sp>
        <p:nvSpPr>
          <p:cNvPr id="13" name="Прямоугольник 12"/>
          <p:cNvSpPr/>
          <p:nvPr/>
        </p:nvSpPr>
        <p:spPr>
          <a:xfrm>
            <a:off x="6588224" y="332656"/>
            <a:ext cx="2232248" cy="1015663"/>
          </a:xfrm>
          <a:prstGeom prst="rect">
            <a:avLst/>
          </a:prstGeom>
          <a:blipFill>
            <a:blip r:embed="rId5" cstate="print"/>
            <a:tile tx="0" ty="0" sx="100000" sy="100000" flip="none" algn="tl"/>
          </a:blipFill>
          <a:ln/>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ru-RU" sz="1200" b="1" cap="none" spc="0" dirty="0">
                <a:ln w="1905"/>
                <a:solidFill>
                  <a:srgbClr val="0070C0"/>
                </a:solidFill>
                <a:effectLst>
                  <a:innerShdw blurRad="69850" dist="43180" dir="5400000">
                    <a:srgbClr val="000000">
                      <a:alpha val="65000"/>
                    </a:srgbClr>
                  </a:innerShdw>
                </a:effectLst>
                <a:latin typeface="Times New Roman" pitchFamily="18" charset="0"/>
                <a:cs typeface="Times New Roman" pitchFamily="18" charset="0"/>
              </a:rPr>
              <a:t>ОТГАДАЙ ЗАГАДКУ</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Круглый, круглый желтый бок </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Сидит на грядке колобок,</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Врос он в землю крепко.</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Кто же это… (Репка). </a:t>
            </a:r>
            <a:endParaRPr lang="ru-RU" sz="1200" cap="none" spc="0" dirty="0">
              <a:ln w="1905"/>
              <a:effectLst>
                <a:innerShdw blurRad="69850" dist="43180" dir="5400000">
                  <a:srgbClr val="000000">
                    <a:alpha val="65000"/>
                  </a:srgbClr>
                </a:innerShdw>
              </a:effectLst>
              <a:latin typeface="Times New Roman" pitchFamily="18" charset="0"/>
              <a:cs typeface="Times New Roman" pitchFamily="18" charset="0"/>
            </a:endParaRPr>
          </a:p>
        </p:txBody>
      </p:sp>
      <p:sp>
        <p:nvSpPr>
          <p:cNvPr id="14" name="Прямоугольник 13"/>
          <p:cNvSpPr/>
          <p:nvPr/>
        </p:nvSpPr>
        <p:spPr>
          <a:xfrm>
            <a:off x="6588224" y="1412776"/>
            <a:ext cx="2232248" cy="1015663"/>
          </a:xfrm>
          <a:prstGeom prst="rect">
            <a:avLst/>
          </a:prstGeom>
          <a:blipFill>
            <a:blip r:embed="rId5" cstate="print"/>
            <a:tile tx="0" ty="0" sx="100000" sy="100000" flip="none" algn="tl"/>
          </a:blipFill>
          <a:ln/>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ru-RU" sz="12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ОТВЕТЬ НА ВОПРОС</a:t>
            </a:r>
          </a:p>
          <a:p>
            <a:pPr algn="ctr"/>
            <a:r>
              <a:rPr lang="ru-RU" sz="1200" dirty="0">
                <a:ln w="1905"/>
                <a:effectLst>
                  <a:innerShdw blurRad="69850" dist="43180" dir="5400000">
                    <a:srgbClr val="000000">
                      <a:alpha val="65000"/>
                    </a:srgbClr>
                  </a:innerShdw>
                </a:effectLst>
                <a:latin typeface="Times New Roman" pitchFamily="18" charset="0"/>
                <a:cs typeface="Times New Roman" pitchFamily="18" charset="0"/>
              </a:rPr>
              <a:t>Что съедобно у  свеклы: надземная часть – вершки,</a:t>
            </a:r>
          </a:p>
          <a:p>
            <a:pPr algn="ctr"/>
            <a:r>
              <a:rPr lang="ru-RU" sz="1200" dirty="0">
                <a:ln w="1905"/>
                <a:effectLst>
                  <a:innerShdw blurRad="69850" dist="43180" dir="5400000">
                    <a:srgbClr val="000000">
                      <a:alpha val="65000"/>
                    </a:srgbClr>
                  </a:innerShdw>
                </a:effectLst>
                <a:latin typeface="Times New Roman" pitchFamily="18" charset="0"/>
                <a:cs typeface="Times New Roman" pitchFamily="18" charset="0"/>
              </a:rPr>
              <a:t> или подземная -  корешки?</a:t>
            </a:r>
          </a:p>
          <a:p>
            <a:pPr algn="ctr"/>
            <a:r>
              <a:rPr lang="ru-RU" sz="1200" dirty="0">
                <a:ln w="1905"/>
                <a:effectLst>
                  <a:innerShdw blurRad="69850" dist="43180" dir="5400000">
                    <a:srgbClr val="000000">
                      <a:alpha val="65000"/>
                    </a:srgbClr>
                  </a:innerShdw>
                </a:effectLst>
                <a:latin typeface="Times New Roman" pitchFamily="18" charset="0"/>
                <a:cs typeface="Times New Roman" pitchFamily="18" charset="0"/>
              </a:rPr>
              <a:t> </a:t>
            </a:r>
          </a:p>
        </p:txBody>
      </p:sp>
      <p:sp>
        <p:nvSpPr>
          <p:cNvPr id="15" name="Прямоугольник 14"/>
          <p:cNvSpPr/>
          <p:nvPr/>
        </p:nvSpPr>
        <p:spPr>
          <a:xfrm>
            <a:off x="6588224" y="2492896"/>
            <a:ext cx="2232248" cy="4032448"/>
          </a:xfrm>
          <a:prstGeom prst="rect">
            <a:avLst/>
          </a:prstGeom>
          <a:blipFill>
            <a:blip r:embed="rId5" cstate="print"/>
            <a:tile tx="0" ty="0" sx="100000" sy="100000" flip="none" algn="tl"/>
          </a:blipFill>
          <a:ln/>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ru-RU" sz="1200" b="1" cap="none" spc="0" dirty="0">
                <a:ln w="1905"/>
                <a:solidFill>
                  <a:srgbClr val="7030A0"/>
                </a:solidFill>
                <a:effectLst>
                  <a:innerShdw blurRad="69850" dist="43180" dir="5400000">
                    <a:srgbClr val="000000">
                      <a:alpha val="65000"/>
                    </a:srgbClr>
                  </a:innerShdw>
                </a:effectLst>
                <a:latin typeface="Times New Roman" pitchFamily="18" charset="0"/>
                <a:cs typeface="Times New Roman" pitchFamily="18" charset="0"/>
              </a:rPr>
              <a:t>ПОСЛУШАЙ</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Репа – крупный, сладковатый на вкус корнеплод. Она может быть разных оттенков желтого цвета: от ярко оранжевого до почти белого.</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Кроме питательных веществ в репе содержится много витаминов. Её можно есть в сыром и вареном виде. Раньше любимым блюдом была пареная репа. Готовить её было просто: очистить от кожуры, положил в горшок с водой и ставь в печь. Когда хотят сказать о каком – то деле, что оно очень простое, вспоминают про это старинное кушанье: «Проще пареной репы».</a:t>
            </a:r>
            <a:endParaRPr lang="ru-RU" sz="1200" cap="none" spc="0" dirty="0">
              <a:ln w="1905"/>
              <a:effectLst>
                <a:innerShdw blurRad="69850" dist="43180" dir="5400000">
                  <a:srgbClr val="000000">
                    <a:alpha val="65000"/>
                  </a:srgbClr>
                </a:innerShdw>
              </a:effectLst>
              <a:latin typeface="Times New Roman" pitchFamily="18" charset="0"/>
              <a:cs typeface="Times New Roman" pitchFamily="18" charset="0"/>
            </a:endParaRPr>
          </a:p>
          <a:p>
            <a:pPr algn="just"/>
            <a:endParaRPr lang="ru-RU" sz="1200" cap="none" spc="0" dirty="0">
              <a:ln w="1905"/>
              <a:effectLst>
                <a:innerShdw blurRad="69850" dist="43180" dir="5400000">
                  <a:srgbClr val="000000">
                    <a:alpha val="65000"/>
                  </a:srgbClr>
                </a:innerShdw>
              </a:effectLst>
              <a:latin typeface="Times New Roman" pitchFamily="18" charset="0"/>
              <a:cs typeface="Times New Roman" pitchFamily="18" charset="0"/>
            </a:endParaRPr>
          </a:p>
        </p:txBody>
      </p:sp>
      <p:sp>
        <p:nvSpPr>
          <p:cNvPr id="17" name="Скругленный прямоугольник 16">
            <a:hlinkClick r:id="" action="ppaction://hlinkshowjump?jump=nextslide"/>
          </p:cNvPr>
          <p:cNvSpPr/>
          <p:nvPr/>
        </p:nvSpPr>
        <p:spPr>
          <a:xfrm>
            <a:off x="8460432" y="6309320"/>
            <a:ext cx="360040" cy="243408"/>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nodeType="clickEffect">
                                  <p:stCondLst>
                                    <p:cond delay="0"/>
                                  </p:stCondLst>
                                  <p:childTnLst>
                                    <p:animMotion origin="layout" path="M 5E-6 -3.17299E-6 L -0.21667 -0.25693 " pathEditMode="relative" rAng="0" ptsTypes="AA">
                                      <p:cBhvr>
                                        <p:cTn id="6" dur="2000" fill="hold"/>
                                        <p:tgtEl>
                                          <p:spTgt spid="9"/>
                                        </p:tgtEl>
                                        <p:attrNameLst>
                                          <p:attrName>ppt_x</p:attrName>
                                          <p:attrName>ppt_y</p:attrName>
                                        </p:attrNameLst>
                                      </p:cBhvr>
                                      <p:rCtr x="-10800" y="-12900"/>
                                    </p:animMotion>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8"/>
                    </p:tgtEl>
                  </p:cond>
                </p:stCondLst>
                <p:endSync evt="end" delay="0">
                  <p:rtn val="all"/>
                </p:endSync>
                <p:childTnLst>
                  <p:par>
                    <p:cTn id="8" fill="hold">
                      <p:stCondLst>
                        <p:cond delay="0"/>
                      </p:stCondLst>
                      <p:childTnLst>
                        <p:par>
                          <p:cTn id="9" fill="hold">
                            <p:stCondLst>
                              <p:cond delay="0"/>
                            </p:stCondLst>
                            <p:childTnLst>
                              <p:par>
                                <p:cTn id="10" presetID="9" presetClass="emph" presetSubtype="0" nodeType="clickEffect">
                                  <p:stCondLst>
                                    <p:cond delay="0"/>
                                  </p:stCondLst>
                                  <p:childTnLst>
                                    <p:set>
                                      <p:cBhvr rctx="PPT">
                                        <p:cTn id="11" dur="indefinite"/>
                                        <p:tgtEl>
                                          <p:spTgt spid="8"/>
                                        </p:tgtEl>
                                        <p:attrNameLst>
                                          <p:attrName>style.opacity</p:attrName>
                                        </p:attrNameLst>
                                      </p:cBhvr>
                                      <p:to>
                                        <p:strVal val="0.5"/>
                                      </p:to>
                                    </p:set>
                                    <p:animEffect filter="image" prLst="opacity: 0.5">
                                      <p:cBhvr rctx="IE">
                                        <p:cTn id="12" dur="indefinite"/>
                                        <p:tgtEl>
                                          <p:spTgt spid="8"/>
                                        </p:tgtEl>
                                      </p:cBhvr>
                                    </p:animEffect>
                                  </p:childTnLst>
                                </p:cTn>
                              </p:par>
                            </p:childTnLst>
                          </p:cTn>
                        </p:par>
                      </p:childTnLst>
                    </p:cTn>
                  </p:par>
                </p:childTnLst>
              </p:cTn>
              <p:nextCondLst>
                <p:cond evt="onClick" delay="0">
                  <p:tgtEl>
                    <p:spTgt spid="8"/>
                  </p:tgtEl>
                </p:cond>
              </p:nextCondLst>
            </p:seq>
            <p:seq concurrent="1" nextAc="seek">
              <p:cTn id="13" restart="whenNotActive" fill="hold" evtFilter="cancelBubble" nodeType="interactiveSeq">
                <p:stCondLst>
                  <p:cond evt="onClick" delay="0">
                    <p:tgtEl>
                      <p:spTgt spid="7"/>
                    </p:tgtEl>
                  </p:cond>
                </p:stCondLst>
                <p:endSync evt="end" delay="0">
                  <p:rtn val="all"/>
                </p:endSync>
                <p:childTnLst>
                  <p:par>
                    <p:cTn id="14" fill="hold">
                      <p:stCondLst>
                        <p:cond delay="0"/>
                      </p:stCondLst>
                      <p:childTnLst>
                        <p:par>
                          <p:cTn id="15" fill="hold">
                            <p:stCondLst>
                              <p:cond delay="0"/>
                            </p:stCondLst>
                            <p:childTnLst>
                              <p:par>
                                <p:cTn id="16" presetID="9" presetClass="emph" presetSubtype="0" nodeType="clickEffect">
                                  <p:stCondLst>
                                    <p:cond delay="0"/>
                                  </p:stCondLst>
                                  <p:childTnLst>
                                    <p:set>
                                      <p:cBhvr rctx="PPT">
                                        <p:cTn id="17" dur="indefinite"/>
                                        <p:tgtEl>
                                          <p:spTgt spid="7"/>
                                        </p:tgtEl>
                                        <p:attrNameLst>
                                          <p:attrName>style.opacity</p:attrName>
                                        </p:attrNameLst>
                                      </p:cBhvr>
                                      <p:to>
                                        <p:strVal val="0.5"/>
                                      </p:to>
                                    </p:set>
                                    <p:animEffect filter="image" prLst="opacity: 0.5">
                                      <p:cBhvr rctx="IE">
                                        <p:cTn id="18" dur="indefinite"/>
                                        <p:tgtEl>
                                          <p:spTgt spid="7"/>
                                        </p:tgtEl>
                                      </p:cBhvr>
                                    </p:animEffect>
                                  </p:childTnLst>
                                </p:cTn>
                              </p:par>
                            </p:childTnLst>
                          </p:cTn>
                        </p:par>
                      </p:childTnLst>
                    </p:cTn>
                  </p:par>
                </p:childTnLst>
              </p:cTn>
              <p:nextCondLst>
                <p:cond evt="onClick" delay="0">
                  <p:tgtEl>
                    <p:spTgt spid="7"/>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Прямоугольник 11"/>
          <p:cNvSpPr/>
          <p:nvPr/>
        </p:nvSpPr>
        <p:spPr>
          <a:xfrm>
            <a:off x="179512" y="188640"/>
            <a:ext cx="8784976" cy="648072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a:p>
        </p:txBody>
      </p:sp>
      <p:pic>
        <p:nvPicPr>
          <p:cNvPr id="3077" name="Picture 5" descr="C:\Users\User\Desktop\материал по клубу\4917721_vershki_i_koreshki-5.jpg"/>
          <p:cNvPicPr>
            <a:picLocks noChangeAspect="1" noChangeArrowheads="1"/>
          </p:cNvPicPr>
          <p:nvPr/>
        </p:nvPicPr>
        <p:blipFill>
          <a:blip r:embed="rId2" cstate="print">
            <a:clrChange>
              <a:clrFrom>
                <a:srgbClr val="FEFEFE"/>
              </a:clrFrom>
              <a:clrTo>
                <a:srgbClr val="FEFEFE">
                  <a:alpha val="0"/>
                </a:srgbClr>
              </a:clrTo>
            </a:clrChange>
          </a:blip>
          <a:srcRect l="7652" t="11121" r="45409" b="16520"/>
          <a:stretch>
            <a:fillRect/>
          </a:stretch>
        </p:blipFill>
        <p:spPr bwMode="auto">
          <a:xfrm>
            <a:off x="2123728" y="188640"/>
            <a:ext cx="2304256" cy="5040560"/>
          </a:xfrm>
          <a:prstGeom prst="rect">
            <a:avLst/>
          </a:prstGeom>
          <a:noFill/>
        </p:spPr>
      </p:pic>
      <p:pic>
        <p:nvPicPr>
          <p:cNvPr id="3078" name="Picture 6" descr="C:\Users\User\Desktop\материал по клубу\4917725_vershki_i_koreshki-9.jpg"/>
          <p:cNvPicPr>
            <a:picLocks noChangeAspect="1" noChangeArrowheads="1"/>
          </p:cNvPicPr>
          <p:nvPr/>
        </p:nvPicPr>
        <p:blipFill>
          <a:blip r:embed="rId3" cstate="print">
            <a:clrChange>
              <a:clrFrom>
                <a:srgbClr val="FEFEFE"/>
              </a:clrFrom>
              <a:clrTo>
                <a:srgbClr val="FEFEFE">
                  <a:alpha val="0"/>
                </a:srgbClr>
              </a:clrTo>
            </a:clrChange>
          </a:blip>
          <a:srcRect l="8369" t="3561" r="71043" b="65120"/>
          <a:stretch>
            <a:fillRect/>
          </a:stretch>
        </p:blipFill>
        <p:spPr bwMode="auto">
          <a:xfrm rot="2906471">
            <a:off x="2960498" y="4749021"/>
            <a:ext cx="1124274" cy="2357354"/>
          </a:xfrm>
          <a:prstGeom prst="roundRect">
            <a:avLst/>
          </a:prstGeom>
          <a:noFill/>
        </p:spPr>
      </p:pic>
      <p:pic>
        <p:nvPicPr>
          <p:cNvPr id="3079" name="Picture 7" descr="C:\Users\User\Desktop\материал по клубу\4917724_vershki_i_koreshki-8.jpg"/>
          <p:cNvPicPr>
            <a:picLocks noChangeAspect="1" noChangeArrowheads="1"/>
          </p:cNvPicPr>
          <p:nvPr/>
        </p:nvPicPr>
        <p:blipFill>
          <a:blip r:embed="rId4" cstate="print">
            <a:clrChange>
              <a:clrFrom>
                <a:srgbClr val="FCFEFB"/>
              </a:clrFrom>
              <a:clrTo>
                <a:srgbClr val="FCFEFB">
                  <a:alpha val="0"/>
                </a:srgbClr>
              </a:clrTo>
            </a:clrChange>
          </a:blip>
          <a:srcRect l="4090" t="67280" r="65303" b="12200"/>
          <a:stretch>
            <a:fillRect/>
          </a:stretch>
        </p:blipFill>
        <p:spPr bwMode="auto">
          <a:xfrm rot="21192258">
            <a:off x="4801625" y="4954775"/>
            <a:ext cx="1743352" cy="1656184"/>
          </a:xfrm>
          <a:prstGeom prst="rect">
            <a:avLst/>
          </a:prstGeom>
          <a:noFill/>
        </p:spPr>
      </p:pic>
      <p:pic>
        <p:nvPicPr>
          <p:cNvPr id="3081" name="Picture 9" descr="C:\Users\User\Desktop\материал по клубу\4917724_vershki_i_koreshki-8.jpg"/>
          <p:cNvPicPr>
            <a:picLocks noChangeAspect="1" noChangeArrowheads="1"/>
          </p:cNvPicPr>
          <p:nvPr/>
        </p:nvPicPr>
        <p:blipFill>
          <a:blip r:embed="rId4" cstate="print">
            <a:clrChange>
              <a:clrFrom>
                <a:srgbClr val="FEFEFE"/>
              </a:clrFrom>
              <a:clrTo>
                <a:srgbClr val="FEFEFE">
                  <a:alpha val="0"/>
                </a:srgbClr>
              </a:clrTo>
            </a:clrChange>
          </a:blip>
          <a:srcRect l="20924" t="31640" r="33166" b="37040"/>
          <a:stretch>
            <a:fillRect/>
          </a:stretch>
        </p:blipFill>
        <p:spPr bwMode="auto">
          <a:xfrm>
            <a:off x="323528" y="4506720"/>
            <a:ext cx="2088232" cy="2018624"/>
          </a:xfrm>
          <a:prstGeom prst="rect">
            <a:avLst/>
          </a:prstGeom>
          <a:noFill/>
        </p:spPr>
      </p:pic>
      <p:sp>
        <p:nvSpPr>
          <p:cNvPr id="11" name="Прямоугольник 10"/>
          <p:cNvSpPr/>
          <p:nvPr/>
        </p:nvSpPr>
        <p:spPr>
          <a:xfrm>
            <a:off x="179512" y="260648"/>
            <a:ext cx="2187010" cy="584775"/>
          </a:xfrm>
          <a:prstGeom prst="rect">
            <a:avLst/>
          </a:prstGeom>
        </p:spPr>
        <p:txBody>
          <a:bodyPr wrap="none">
            <a:spAutoFit/>
          </a:bodyPr>
          <a:lstStyle/>
          <a:p>
            <a:pPr algn="ctr"/>
            <a:r>
              <a:rPr lang="ru-RU"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«помидор»</a:t>
            </a:r>
            <a:endParaRPr lang="ru-RU" sz="32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Times New Roman" pitchFamily="18" charset="0"/>
              <a:cs typeface="Times New Roman" pitchFamily="18" charset="0"/>
            </a:endParaRPr>
          </a:p>
        </p:txBody>
      </p:sp>
      <p:sp>
        <p:nvSpPr>
          <p:cNvPr id="13" name="Прямоугольник 12"/>
          <p:cNvSpPr/>
          <p:nvPr/>
        </p:nvSpPr>
        <p:spPr>
          <a:xfrm>
            <a:off x="6588224" y="260648"/>
            <a:ext cx="2232248" cy="1015663"/>
          </a:xfrm>
          <a:prstGeom prst="rect">
            <a:avLst/>
          </a:prstGeom>
          <a:blipFill>
            <a:blip r:embed="rId5" cstate="print"/>
            <a:tile tx="0" ty="0" sx="100000" sy="100000" flip="none" algn="tl"/>
          </a:blipFill>
          <a:ln/>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ru-RU" sz="1200" b="1" cap="none" spc="0" dirty="0">
                <a:ln w="1905"/>
                <a:solidFill>
                  <a:srgbClr val="0070C0"/>
                </a:solidFill>
                <a:effectLst>
                  <a:innerShdw blurRad="69850" dist="43180" dir="5400000">
                    <a:srgbClr val="000000">
                      <a:alpha val="65000"/>
                    </a:srgbClr>
                  </a:innerShdw>
                </a:effectLst>
                <a:latin typeface="Times New Roman" pitchFamily="18" charset="0"/>
                <a:cs typeface="Times New Roman" pitchFamily="18" charset="0"/>
              </a:rPr>
              <a:t>ОТГАДАЙ ЗАГАДКУ</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Он круглый, красный, как глаз светофора.</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Среди овощей нет сочней…                            (Помидора). </a:t>
            </a:r>
            <a:endParaRPr lang="ru-RU" sz="1200" cap="none" spc="0" dirty="0">
              <a:ln w="1905"/>
              <a:effectLst>
                <a:innerShdw blurRad="69850" dist="43180" dir="5400000">
                  <a:srgbClr val="000000">
                    <a:alpha val="65000"/>
                  </a:srgbClr>
                </a:innerShdw>
              </a:effectLst>
              <a:latin typeface="Times New Roman" pitchFamily="18" charset="0"/>
              <a:cs typeface="Times New Roman" pitchFamily="18" charset="0"/>
            </a:endParaRPr>
          </a:p>
        </p:txBody>
      </p:sp>
      <p:sp>
        <p:nvSpPr>
          <p:cNvPr id="14" name="Прямоугольник 13"/>
          <p:cNvSpPr/>
          <p:nvPr/>
        </p:nvSpPr>
        <p:spPr>
          <a:xfrm>
            <a:off x="6588224" y="1340768"/>
            <a:ext cx="2232248" cy="1015663"/>
          </a:xfrm>
          <a:prstGeom prst="rect">
            <a:avLst/>
          </a:prstGeom>
          <a:blipFill>
            <a:blip r:embed="rId5" cstate="print"/>
            <a:tile tx="0" ty="0" sx="100000" sy="100000" flip="none" algn="tl"/>
          </a:blipFill>
          <a:ln/>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ru-RU" sz="12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ОТВЕТЬ НА ВОПРОС</a:t>
            </a:r>
          </a:p>
          <a:p>
            <a:pPr algn="ctr"/>
            <a:r>
              <a:rPr lang="ru-RU" sz="1200" dirty="0">
                <a:ln w="1905"/>
                <a:effectLst>
                  <a:innerShdw blurRad="69850" dist="43180" dir="5400000">
                    <a:srgbClr val="000000">
                      <a:alpha val="65000"/>
                    </a:srgbClr>
                  </a:innerShdw>
                </a:effectLst>
                <a:latin typeface="Times New Roman" pitchFamily="18" charset="0"/>
                <a:cs typeface="Times New Roman" pitchFamily="18" charset="0"/>
              </a:rPr>
              <a:t>Что съедобно у  свеклы: надземная часть – вершки,</a:t>
            </a:r>
          </a:p>
          <a:p>
            <a:pPr algn="ctr"/>
            <a:r>
              <a:rPr lang="ru-RU" sz="1200" dirty="0">
                <a:ln w="1905"/>
                <a:effectLst>
                  <a:innerShdw blurRad="69850" dist="43180" dir="5400000">
                    <a:srgbClr val="000000">
                      <a:alpha val="65000"/>
                    </a:srgbClr>
                  </a:innerShdw>
                </a:effectLst>
                <a:latin typeface="Times New Roman" pitchFamily="18" charset="0"/>
                <a:cs typeface="Times New Roman" pitchFamily="18" charset="0"/>
              </a:rPr>
              <a:t> или подземная -  корешки?</a:t>
            </a:r>
          </a:p>
          <a:p>
            <a:pPr algn="ctr"/>
            <a:r>
              <a:rPr lang="ru-RU" sz="1200" dirty="0">
                <a:ln w="1905"/>
                <a:effectLst>
                  <a:innerShdw blurRad="69850" dist="43180" dir="5400000">
                    <a:srgbClr val="000000">
                      <a:alpha val="65000"/>
                    </a:srgbClr>
                  </a:innerShdw>
                </a:effectLst>
                <a:latin typeface="Times New Roman" pitchFamily="18" charset="0"/>
                <a:cs typeface="Times New Roman" pitchFamily="18" charset="0"/>
              </a:rPr>
              <a:t> </a:t>
            </a:r>
          </a:p>
        </p:txBody>
      </p:sp>
      <p:sp>
        <p:nvSpPr>
          <p:cNvPr id="15" name="Прямоугольник 14"/>
          <p:cNvSpPr/>
          <p:nvPr/>
        </p:nvSpPr>
        <p:spPr>
          <a:xfrm>
            <a:off x="6588224" y="2420888"/>
            <a:ext cx="2232248" cy="4154984"/>
          </a:xfrm>
          <a:prstGeom prst="rect">
            <a:avLst/>
          </a:prstGeom>
          <a:blipFill>
            <a:blip r:embed="rId5" cstate="print"/>
            <a:tile tx="0" ty="0" sx="100000" sy="100000" flip="none" algn="tl"/>
          </a:blipFill>
          <a:ln/>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ru-RU" sz="1200" b="1" cap="none" spc="0" dirty="0">
                <a:ln w="1905"/>
                <a:solidFill>
                  <a:srgbClr val="7030A0"/>
                </a:solidFill>
                <a:effectLst>
                  <a:innerShdw blurRad="69850" dist="43180" dir="5400000">
                    <a:srgbClr val="000000">
                      <a:alpha val="65000"/>
                    </a:srgbClr>
                  </a:innerShdw>
                </a:effectLst>
                <a:latin typeface="Times New Roman" pitchFamily="18" charset="0"/>
                <a:cs typeface="Times New Roman" pitchFamily="18" charset="0"/>
              </a:rPr>
              <a:t>ПОСЛУШАЙ</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Родина помидоров – далекая тропическая Америка. Поэтому они хорошо растут только там, где тепло и влажно. Помидоры называют плодовыми овощами, потому что в пищу употребляют их спелые плоды. Из небольших желтых цветков вырастают плоды. Во второй половине лета под лучами жаркого солнца эти плоды превращаются в крупные, ароматные, красные помидоры. Они очень сочны и вкусны. Помидоры едят в сыром и консервированном виде. Из них получают сок который называют томатными, потому что второе название помидоров – томаты.</a:t>
            </a:r>
            <a:endParaRPr lang="ru-RU" sz="1200" cap="none" spc="0" dirty="0">
              <a:ln w="1905"/>
              <a:effectLst>
                <a:innerShdw blurRad="69850" dist="43180" dir="5400000">
                  <a:srgbClr val="000000">
                    <a:alpha val="65000"/>
                  </a:srgbClr>
                </a:innerShdw>
              </a:effectLst>
              <a:latin typeface="Times New Roman" pitchFamily="18" charset="0"/>
              <a:cs typeface="Times New Roman" pitchFamily="18" charset="0"/>
            </a:endParaRPr>
          </a:p>
        </p:txBody>
      </p:sp>
      <p:sp>
        <p:nvSpPr>
          <p:cNvPr id="18" name="Скругленный прямоугольник 17">
            <a:hlinkClick r:id="" action="ppaction://hlinkshowjump?jump=nextslide"/>
          </p:cNvPr>
          <p:cNvSpPr/>
          <p:nvPr/>
        </p:nvSpPr>
        <p:spPr>
          <a:xfrm>
            <a:off x="8460432" y="6309320"/>
            <a:ext cx="360040" cy="243408"/>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079"/>
                    </p:tgtEl>
                  </p:cond>
                </p:stCondLst>
                <p:endSync evt="end" delay="0">
                  <p:rtn val="all"/>
                </p:endSync>
                <p:childTnLst>
                  <p:par>
                    <p:cTn id="3" fill="hold">
                      <p:stCondLst>
                        <p:cond delay="0"/>
                      </p:stCondLst>
                      <p:childTnLst>
                        <p:par>
                          <p:cTn id="4" fill="hold">
                            <p:stCondLst>
                              <p:cond delay="0"/>
                            </p:stCondLst>
                            <p:childTnLst>
                              <p:par>
                                <p:cTn id="5" presetID="64" presetClass="path" presetSubtype="0" accel="50000" decel="50000" fill="hold" nodeType="clickEffect">
                                  <p:stCondLst>
                                    <p:cond delay="0"/>
                                  </p:stCondLst>
                                  <p:childTnLst>
                                    <p:animMotion origin="layout" path="M 3.88889E-6 4.32932E-6 L -0.21493 -0.37419 " pathEditMode="relative" rAng="0" ptsTypes="AA">
                                      <p:cBhvr>
                                        <p:cTn id="6" dur="2000" fill="hold"/>
                                        <p:tgtEl>
                                          <p:spTgt spid="3079"/>
                                        </p:tgtEl>
                                        <p:attrNameLst>
                                          <p:attrName>ppt_x</p:attrName>
                                          <p:attrName>ppt_y</p:attrName>
                                        </p:attrNameLst>
                                      </p:cBhvr>
                                      <p:rCtr x="-10700" y="-18700"/>
                                    </p:animMotion>
                                  </p:childTnLst>
                                </p:cTn>
                              </p:par>
                            </p:childTnLst>
                          </p:cTn>
                        </p:par>
                      </p:childTnLst>
                    </p:cTn>
                  </p:par>
                </p:childTnLst>
              </p:cTn>
              <p:nextCondLst>
                <p:cond evt="onClick" delay="0">
                  <p:tgtEl>
                    <p:spTgt spid="3079"/>
                  </p:tgtEl>
                </p:cond>
              </p:nextCondLst>
            </p:seq>
            <p:seq concurrent="1" nextAc="seek">
              <p:cTn id="7" restart="whenNotActive" fill="hold" evtFilter="cancelBubble" nodeType="interactiveSeq">
                <p:stCondLst>
                  <p:cond evt="onClick" delay="0">
                    <p:tgtEl>
                      <p:spTgt spid="3081"/>
                    </p:tgtEl>
                  </p:cond>
                </p:stCondLst>
                <p:endSync evt="end" delay="0">
                  <p:rtn val="all"/>
                </p:endSync>
                <p:childTnLst>
                  <p:par>
                    <p:cTn id="8" fill="hold">
                      <p:stCondLst>
                        <p:cond delay="0"/>
                      </p:stCondLst>
                      <p:childTnLst>
                        <p:par>
                          <p:cTn id="9" fill="hold">
                            <p:stCondLst>
                              <p:cond delay="0"/>
                            </p:stCondLst>
                            <p:childTnLst>
                              <p:par>
                                <p:cTn id="10" presetID="9" presetClass="emph" presetSubtype="0" nodeType="clickEffect">
                                  <p:stCondLst>
                                    <p:cond delay="0"/>
                                  </p:stCondLst>
                                  <p:childTnLst>
                                    <p:set>
                                      <p:cBhvr rctx="PPT">
                                        <p:cTn id="11" dur="indefinite"/>
                                        <p:tgtEl>
                                          <p:spTgt spid="3081"/>
                                        </p:tgtEl>
                                        <p:attrNameLst>
                                          <p:attrName>style.opacity</p:attrName>
                                        </p:attrNameLst>
                                      </p:cBhvr>
                                      <p:to>
                                        <p:strVal val="0.5"/>
                                      </p:to>
                                    </p:set>
                                    <p:animEffect filter="image" prLst="opacity: 0.5">
                                      <p:cBhvr rctx="IE">
                                        <p:cTn id="12" dur="indefinite"/>
                                        <p:tgtEl>
                                          <p:spTgt spid="3081"/>
                                        </p:tgtEl>
                                      </p:cBhvr>
                                    </p:animEffect>
                                  </p:childTnLst>
                                </p:cTn>
                              </p:par>
                            </p:childTnLst>
                          </p:cTn>
                        </p:par>
                      </p:childTnLst>
                    </p:cTn>
                  </p:par>
                </p:childTnLst>
              </p:cTn>
              <p:nextCondLst>
                <p:cond evt="onClick" delay="0">
                  <p:tgtEl>
                    <p:spTgt spid="3081"/>
                  </p:tgtEl>
                </p:cond>
              </p:nextCondLst>
            </p:seq>
            <p:seq concurrent="1" nextAc="seek">
              <p:cTn id="13" restart="whenNotActive" fill="hold" evtFilter="cancelBubble" nodeType="interactiveSeq">
                <p:stCondLst>
                  <p:cond evt="onClick" delay="0">
                    <p:tgtEl>
                      <p:spTgt spid="3078"/>
                    </p:tgtEl>
                  </p:cond>
                </p:stCondLst>
                <p:endSync evt="end" delay="0">
                  <p:rtn val="all"/>
                </p:endSync>
                <p:childTnLst>
                  <p:par>
                    <p:cTn id="14" fill="hold">
                      <p:stCondLst>
                        <p:cond delay="0"/>
                      </p:stCondLst>
                      <p:childTnLst>
                        <p:par>
                          <p:cTn id="15" fill="hold">
                            <p:stCondLst>
                              <p:cond delay="0"/>
                            </p:stCondLst>
                            <p:childTnLst>
                              <p:par>
                                <p:cTn id="16" presetID="9" presetClass="emph" presetSubtype="0" nodeType="clickEffect">
                                  <p:stCondLst>
                                    <p:cond delay="0"/>
                                  </p:stCondLst>
                                  <p:childTnLst>
                                    <p:set>
                                      <p:cBhvr rctx="PPT">
                                        <p:cTn id="17" dur="indefinite"/>
                                        <p:tgtEl>
                                          <p:spTgt spid="3078"/>
                                        </p:tgtEl>
                                        <p:attrNameLst>
                                          <p:attrName>style.opacity</p:attrName>
                                        </p:attrNameLst>
                                      </p:cBhvr>
                                      <p:to>
                                        <p:strVal val="0.5"/>
                                      </p:to>
                                    </p:set>
                                    <p:animEffect filter="image" prLst="opacity: 0.5">
                                      <p:cBhvr rctx="IE">
                                        <p:cTn id="18" dur="indefinite"/>
                                        <p:tgtEl>
                                          <p:spTgt spid="3078"/>
                                        </p:tgtEl>
                                      </p:cBhvr>
                                    </p:animEffect>
                                  </p:childTnLst>
                                </p:cTn>
                              </p:par>
                            </p:childTnLst>
                          </p:cTn>
                        </p:par>
                      </p:childTnLst>
                    </p:cTn>
                  </p:par>
                </p:childTnLst>
              </p:cTn>
              <p:nextCondLst>
                <p:cond evt="onClick" delay="0">
                  <p:tgtEl>
                    <p:spTgt spid="3078"/>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10"/>
          <p:cNvSpPr/>
          <p:nvPr/>
        </p:nvSpPr>
        <p:spPr>
          <a:xfrm>
            <a:off x="179512" y="188640"/>
            <a:ext cx="8784976" cy="648072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a:p>
        </p:txBody>
      </p:sp>
      <p:pic>
        <p:nvPicPr>
          <p:cNvPr id="4098" name="Picture 2" descr="C:\Users\User\Desktop\материал по клубу\4917726_vershki_i_koreshki-10.jpg"/>
          <p:cNvPicPr>
            <a:picLocks noChangeAspect="1" noChangeArrowheads="1"/>
          </p:cNvPicPr>
          <p:nvPr/>
        </p:nvPicPr>
        <p:blipFill>
          <a:blip r:embed="rId2" cstate="print">
            <a:clrChange>
              <a:clrFrom>
                <a:srgbClr val="FEFEFE"/>
              </a:clrFrom>
              <a:clrTo>
                <a:srgbClr val="FEFEFE">
                  <a:alpha val="0"/>
                </a:srgbClr>
              </a:clrTo>
            </a:clrChange>
          </a:blip>
          <a:srcRect l="8681" t="11121" r="43878" b="16520"/>
          <a:stretch>
            <a:fillRect/>
          </a:stretch>
        </p:blipFill>
        <p:spPr bwMode="auto">
          <a:xfrm>
            <a:off x="2411760" y="188640"/>
            <a:ext cx="2232248" cy="4824536"/>
          </a:xfrm>
          <a:prstGeom prst="rect">
            <a:avLst/>
          </a:prstGeom>
          <a:noFill/>
        </p:spPr>
      </p:pic>
      <p:pic>
        <p:nvPicPr>
          <p:cNvPr id="7" name="Picture 7" descr="C:\Users\User\Desktop\материал по клубу\4917724_vershki_i_koreshki-8.jpg"/>
          <p:cNvPicPr>
            <a:picLocks noChangeAspect="1" noChangeArrowheads="1"/>
          </p:cNvPicPr>
          <p:nvPr/>
        </p:nvPicPr>
        <p:blipFill>
          <a:blip r:embed="rId3" cstate="print">
            <a:clrChange>
              <a:clrFrom>
                <a:srgbClr val="FEFEFE"/>
              </a:clrFrom>
              <a:clrTo>
                <a:srgbClr val="FEFEFE">
                  <a:alpha val="0"/>
                </a:srgbClr>
              </a:clrTo>
            </a:clrChange>
          </a:blip>
          <a:srcRect l="37757" t="66079" r="32865" b="10040"/>
          <a:stretch>
            <a:fillRect/>
          </a:stretch>
        </p:blipFill>
        <p:spPr bwMode="auto">
          <a:xfrm rot="16496851">
            <a:off x="459776" y="4939263"/>
            <a:ext cx="1658801" cy="1661463"/>
          </a:xfrm>
          <a:prstGeom prst="rect">
            <a:avLst/>
          </a:prstGeom>
          <a:noFill/>
        </p:spPr>
      </p:pic>
      <p:pic>
        <p:nvPicPr>
          <p:cNvPr id="8" name="Picture 9" descr="C:\Users\User\Desktop\материал по клубу\4917724_vershki_i_koreshki-8.jpg"/>
          <p:cNvPicPr>
            <a:picLocks noChangeAspect="1" noChangeArrowheads="1"/>
          </p:cNvPicPr>
          <p:nvPr/>
        </p:nvPicPr>
        <p:blipFill>
          <a:blip r:embed="rId3" cstate="print">
            <a:clrChange>
              <a:clrFrom>
                <a:srgbClr val="FEFEFE"/>
              </a:clrFrom>
              <a:clrTo>
                <a:srgbClr val="FEFEFE">
                  <a:alpha val="0"/>
                </a:srgbClr>
              </a:clrTo>
            </a:clrChange>
          </a:blip>
          <a:srcRect l="4090" t="2481" r="66834" b="68360"/>
          <a:stretch>
            <a:fillRect/>
          </a:stretch>
        </p:blipFill>
        <p:spPr bwMode="auto">
          <a:xfrm>
            <a:off x="4932040" y="4725144"/>
            <a:ext cx="1440160" cy="1944216"/>
          </a:xfrm>
          <a:prstGeom prst="rect">
            <a:avLst/>
          </a:prstGeom>
          <a:noFill/>
        </p:spPr>
      </p:pic>
      <p:pic>
        <p:nvPicPr>
          <p:cNvPr id="9" name="помидор" descr="C:\Users\User\Desktop\материал по клубу\4917724_vershki_i_koreshki-8.jpg"/>
          <p:cNvPicPr>
            <a:picLocks noChangeAspect="1" noChangeArrowheads="1"/>
          </p:cNvPicPr>
          <p:nvPr/>
        </p:nvPicPr>
        <p:blipFill>
          <a:blip r:embed="rId3" cstate="print">
            <a:clrChange>
              <a:clrFrom>
                <a:srgbClr val="FDFDFD"/>
              </a:clrFrom>
              <a:clrTo>
                <a:srgbClr val="FDFDFD">
                  <a:alpha val="0"/>
                </a:srgbClr>
              </a:clrTo>
            </a:clrChange>
          </a:blip>
          <a:srcRect l="4090" t="67280" r="65303" b="12200"/>
          <a:stretch>
            <a:fillRect/>
          </a:stretch>
        </p:blipFill>
        <p:spPr bwMode="auto">
          <a:xfrm rot="21192258">
            <a:off x="2781273" y="5027495"/>
            <a:ext cx="1546332" cy="1469015"/>
          </a:xfrm>
          <a:prstGeom prst="rect">
            <a:avLst/>
          </a:prstGeom>
          <a:noFill/>
        </p:spPr>
      </p:pic>
      <p:sp>
        <p:nvSpPr>
          <p:cNvPr id="10" name="Прямоугольник 9"/>
          <p:cNvSpPr/>
          <p:nvPr/>
        </p:nvSpPr>
        <p:spPr>
          <a:xfrm>
            <a:off x="323528" y="260648"/>
            <a:ext cx="2568973" cy="584775"/>
          </a:xfrm>
          <a:prstGeom prst="rect">
            <a:avLst/>
          </a:prstGeom>
        </p:spPr>
        <p:txBody>
          <a:bodyPr wrap="none">
            <a:spAutoFit/>
          </a:bodyPr>
          <a:lstStyle/>
          <a:p>
            <a:pPr algn="ctr"/>
            <a:r>
              <a:rPr lang="ru-RU"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«картофель»</a:t>
            </a:r>
            <a:endParaRPr lang="ru-RU" sz="32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Times New Roman" pitchFamily="18" charset="0"/>
              <a:cs typeface="Times New Roman" pitchFamily="18" charset="0"/>
            </a:endParaRPr>
          </a:p>
        </p:txBody>
      </p:sp>
      <p:sp>
        <p:nvSpPr>
          <p:cNvPr id="12" name="Прямоугольник 11"/>
          <p:cNvSpPr/>
          <p:nvPr/>
        </p:nvSpPr>
        <p:spPr>
          <a:xfrm>
            <a:off x="6588224" y="332656"/>
            <a:ext cx="2232248" cy="1015663"/>
          </a:xfrm>
          <a:prstGeom prst="rect">
            <a:avLst/>
          </a:prstGeom>
          <a:blipFill>
            <a:blip r:embed="rId4" cstate="print"/>
            <a:tile tx="0" ty="0" sx="100000" sy="100000" flip="none" algn="tl"/>
          </a:blipFill>
          <a:ln/>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ru-RU" sz="1200" b="1" cap="none" spc="0" dirty="0">
                <a:ln w="1905"/>
                <a:solidFill>
                  <a:srgbClr val="0070C0"/>
                </a:solidFill>
                <a:effectLst>
                  <a:innerShdw blurRad="69850" dist="43180" dir="5400000">
                    <a:srgbClr val="000000">
                      <a:alpha val="65000"/>
                    </a:srgbClr>
                  </a:innerShdw>
                </a:effectLst>
                <a:latin typeface="Times New Roman" pitchFamily="18" charset="0"/>
                <a:cs typeface="Times New Roman" pitchFamily="18" charset="0"/>
              </a:rPr>
              <a:t>ОТГАДАЙ ЗАГАДКУ</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И зелен и густ</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На грядке куст.</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А капни немножко – </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Под кустом … (Картошка).            </a:t>
            </a:r>
            <a:endParaRPr lang="ru-RU" sz="1200" cap="none" spc="0" dirty="0">
              <a:ln w="1905"/>
              <a:effectLst>
                <a:innerShdw blurRad="69850" dist="43180" dir="5400000">
                  <a:srgbClr val="000000">
                    <a:alpha val="65000"/>
                  </a:srgbClr>
                </a:innerShdw>
              </a:effectLst>
              <a:latin typeface="Times New Roman" pitchFamily="18" charset="0"/>
              <a:cs typeface="Times New Roman" pitchFamily="18" charset="0"/>
            </a:endParaRPr>
          </a:p>
        </p:txBody>
      </p:sp>
      <p:sp>
        <p:nvSpPr>
          <p:cNvPr id="13" name="Прямоугольник 12"/>
          <p:cNvSpPr/>
          <p:nvPr/>
        </p:nvSpPr>
        <p:spPr>
          <a:xfrm>
            <a:off x="6588224" y="1412776"/>
            <a:ext cx="2232248" cy="1015663"/>
          </a:xfrm>
          <a:prstGeom prst="rect">
            <a:avLst/>
          </a:prstGeom>
          <a:blipFill>
            <a:blip r:embed="rId4" cstate="print"/>
            <a:tile tx="0" ty="0" sx="100000" sy="100000" flip="none" algn="tl"/>
          </a:blipFill>
          <a:ln/>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ru-RU" sz="12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ОТВЕТЬ НА ВОПРОС</a:t>
            </a:r>
          </a:p>
          <a:p>
            <a:pPr algn="ctr"/>
            <a:r>
              <a:rPr lang="ru-RU" sz="1200" dirty="0">
                <a:ln w="1905"/>
                <a:effectLst>
                  <a:innerShdw blurRad="69850" dist="43180" dir="5400000">
                    <a:srgbClr val="000000">
                      <a:alpha val="65000"/>
                    </a:srgbClr>
                  </a:innerShdw>
                </a:effectLst>
                <a:latin typeface="Times New Roman" pitchFamily="18" charset="0"/>
                <a:cs typeface="Times New Roman" pitchFamily="18" charset="0"/>
              </a:rPr>
              <a:t>Что съедобно у  свеклы: надземная часть – вершки,</a:t>
            </a:r>
          </a:p>
          <a:p>
            <a:pPr algn="ctr"/>
            <a:r>
              <a:rPr lang="ru-RU" sz="1200" dirty="0">
                <a:ln w="1905"/>
                <a:effectLst>
                  <a:innerShdw blurRad="69850" dist="43180" dir="5400000">
                    <a:srgbClr val="000000">
                      <a:alpha val="65000"/>
                    </a:srgbClr>
                  </a:innerShdw>
                </a:effectLst>
                <a:latin typeface="Times New Roman" pitchFamily="18" charset="0"/>
                <a:cs typeface="Times New Roman" pitchFamily="18" charset="0"/>
              </a:rPr>
              <a:t> или подземная -  корешки?</a:t>
            </a:r>
          </a:p>
          <a:p>
            <a:pPr algn="ctr"/>
            <a:r>
              <a:rPr lang="ru-RU" sz="1200" dirty="0">
                <a:ln w="1905"/>
                <a:effectLst>
                  <a:innerShdw blurRad="69850" dist="43180" dir="5400000">
                    <a:srgbClr val="000000">
                      <a:alpha val="65000"/>
                    </a:srgbClr>
                  </a:innerShdw>
                </a:effectLst>
                <a:latin typeface="Times New Roman" pitchFamily="18" charset="0"/>
                <a:cs typeface="Times New Roman" pitchFamily="18" charset="0"/>
              </a:rPr>
              <a:t> </a:t>
            </a:r>
          </a:p>
        </p:txBody>
      </p:sp>
      <p:sp>
        <p:nvSpPr>
          <p:cNvPr id="14" name="Прямоугольник 13"/>
          <p:cNvSpPr/>
          <p:nvPr/>
        </p:nvSpPr>
        <p:spPr>
          <a:xfrm>
            <a:off x="6588224" y="2518350"/>
            <a:ext cx="2232248" cy="3970318"/>
          </a:xfrm>
          <a:prstGeom prst="rect">
            <a:avLst/>
          </a:prstGeom>
          <a:blipFill>
            <a:blip r:embed="rId4" cstate="print"/>
            <a:tile tx="0" ty="0" sx="100000" sy="100000" flip="none" algn="tl"/>
          </a:blipFill>
          <a:ln/>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ru-RU" sz="1200" b="1" cap="none" spc="0" dirty="0">
                <a:ln w="1905"/>
                <a:solidFill>
                  <a:srgbClr val="7030A0"/>
                </a:solidFill>
                <a:effectLst>
                  <a:innerShdw blurRad="69850" dist="43180" dir="5400000">
                    <a:srgbClr val="000000">
                      <a:alpha val="65000"/>
                    </a:srgbClr>
                  </a:innerShdw>
                </a:effectLst>
                <a:latin typeface="Times New Roman" pitchFamily="18" charset="0"/>
                <a:cs typeface="Times New Roman" pitchFamily="18" charset="0"/>
              </a:rPr>
              <a:t>ПОСЛУШАЙ</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Листья, стебли и корни картофеля несъедобны, а его плоды – маленькие зеленые шарики – «яблочки», вырастающие на месте опавших цветков, - даже ядовиты. Но у картофельного куста есть необычные отростки стебля, на которых появляются сочные клубни. Мы привыкли называть их картошкой.</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В этих клубнях растение запасает питательные вещества. В них содержится крахмал и витамины. Картофель едят в вареном, жареном и печеном виде. </a:t>
            </a:r>
          </a:p>
          <a:p>
            <a:pPr algn="just"/>
            <a:endParaRPr lang="ru-RU" sz="1200" cap="none" spc="0" dirty="0">
              <a:ln w="1905"/>
              <a:effectLst>
                <a:innerShdw blurRad="69850" dist="43180" dir="5400000">
                  <a:srgbClr val="000000">
                    <a:alpha val="65000"/>
                  </a:srgbClr>
                </a:innerShdw>
              </a:effectLst>
              <a:latin typeface="Times New Roman" pitchFamily="18" charset="0"/>
              <a:cs typeface="Times New Roman" pitchFamily="18" charset="0"/>
            </a:endParaRPr>
          </a:p>
          <a:p>
            <a:pPr algn="just"/>
            <a:endParaRPr lang="ru-RU" sz="1200" cap="none" spc="0" dirty="0">
              <a:ln w="1905"/>
              <a:effectLst>
                <a:innerShdw blurRad="69850" dist="43180" dir="5400000">
                  <a:srgbClr val="000000">
                    <a:alpha val="65000"/>
                  </a:srgbClr>
                </a:innerShdw>
              </a:effectLst>
              <a:latin typeface="Times New Roman" pitchFamily="18" charset="0"/>
              <a:cs typeface="Times New Roman" pitchFamily="18" charset="0"/>
            </a:endParaRPr>
          </a:p>
        </p:txBody>
      </p:sp>
      <p:sp>
        <p:nvSpPr>
          <p:cNvPr id="16" name="Скругленный прямоугольник 15">
            <a:hlinkClick r:id="" action="ppaction://hlinkshowjump?jump=nextslide"/>
          </p:cNvPr>
          <p:cNvSpPr/>
          <p:nvPr/>
        </p:nvSpPr>
        <p:spPr>
          <a:xfrm>
            <a:off x="8460432" y="6237312"/>
            <a:ext cx="360040" cy="243408"/>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56" presetClass="path" presetSubtype="0" accel="50000" decel="50000" fill="hold" nodeType="clickEffect">
                                  <p:stCondLst>
                                    <p:cond delay="0"/>
                                  </p:stCondLst>
                                  <p:childTnLst>
                                    <p:animMotion origin="layout" path="M -2.22222E-6 -3.7037E-6 L 0.23299 -0.22569 " pathEditMode="relative" rAng="0" ptsTypes="AA">
                                      <p:cBhvr>
                                        <p:cTn id="6" dur="2000" fill="hold"/>
                                        <p:tgtEl>
                                          <p:spTgt spid="7"/>
                                        </p:tgtEl>
                                        <p:attrNameLst>
                                          <p:attrName>ppt_x</p:attrName>
                                          <p:attrName>ppt_y</p:attrName>
                                        </p:attrNameLst>
                                      </p:cBhvr>
                                      <p:rCtr x="11600" y="-11300"/>
                                    </p:animMotion>
                                  </p:childTnLst>
                                </p:cTn>
                              </p:par>
                            </p:childTnLst>
                          </p:cTn>
                        </p:par>
                      </p:childTnLst>
                    </p:cTn>
                  </p:par>
                </p:childTnLst>
              </p:cTn>
              <p:nextCondLst>
                <p:cond evt="onClick" delay="0">
                  <p:tgtEl>
                    <p:spTgt spid="7"/>
                  </p:tgtEl>
                </p:cond>
              </p:nextCondLst>
            </p:seq>
            <p:seq concurrent="1" nextAc="seek">
              <p:cTn id="7" restart="whenNotActive" fill="hold" evtFilter="cancelBubble" nodeType="interactiveSeq">
                <p:stCondLst>
                  <p:cond evt="onClick" delay="0">
                    <p:tgtEl>
                      <p:spTgt spid="8"/>
                    </p:tgtEl>
                  </p:cond>
                </p:stCondLst>
                <p:endSync evt="end" delay="0">
                  <p:rtn val="all"/>
                </p:endSync>
                <p:childTnLst>
                  <p:par>
                    <p:cTn id="8" fill="hold">
                      <p:stCondLst>
                        <p:cond delay="0"/>
                      </p:stCondLst>
                      <p:childTnLst>
                        <p:par>
                          <p:cTn id="9" fill="hold">
                            <p:stCondLst>
                              <p:cond delay="0"/>
                            </p:stCondLst>
                            <p:childTnLst>
                              <p:par>
                                <p:cTn id="10" presetID="9" presetClass="emph" presetSubtype="0" nodeType="clickEffect">
                                  <p:stCondLst>
                                    <p:cond delay="0"/>
                                  </p:stCondLst>
                                  <p:childTnLst>
                                    <p:set>
                                      <p:cBhvr rctx="PPT">
                                        <p:cTn id="11" dur="indefinite"/>
                                        <p:tgtEl>
                                          <p:spTgt spid="8"/>
                                        </p:tgtEl>
                                        <p:attrNameLst>
                                          <p:attrName>style.opacity</p:attrName>
                                        </p:attrNameLst>
                                      </p:cBhvr>
                                      <p:to>
                                        <p:strVal val="0.5"/>
                                      </p:to>
                                    </p:set>
                                    <p:animEffect filter="image" prLst="opacity: 0.5">
                                      <p:cBhvr rctx="IE">
                                        <p:cTn id="12" dur="indefinite"/>
                                        <p:tgtEl>
                                          <p:spTgt spid="8"/>
                                        </p:tgtEl>
                                      </p:cBhvr>
                                    </p:animEffect>
                                  </p:childTnLst>
                                </p:cTn>
                              </p:par>
                            </p:childTnLst>
                          </p:cTn>
                        </p:par>
                      </p:childTnLst>
                    </p:cTn>
                  </p:par>
                </p:childTnLst>
              </p:cTn>
              <p:nextCondLst>
                <p:cond evt="onClick" delay="0">
                  <p:tgtEl>
                    <p:spTgt spid="8"/>
                  </p:tgtEl>
                </p:cond>
              </p:nextCondLst>
            </p:seq>
            <p:seq concurrent="1" nextAc="seek">
              <p:cTn id="13" restart="whenNotActive" fill="hold" evtFilter="cancelBubble" nodeType="interactiveSeq">
                <p:stCondLst>
                  <p:cond evt="onClick" delay="0">
                    <p:tgtEl>
                      <p:spTgt spid="9"/>
                    </p:tgtEl>
                  </p:cond>
                </p:stCondLst>
                <p:endSync evt="end" delay="0">
                  <p:rtn val="all"/>
                </p:endSync>
                <p:childTnLst>
                  <p:par>
                    <p:cTn id="14" fill="hold">
                      <p:stCondLst>
                        <p:cond delay="0"/>
                      </p:stCondLst>
                      <p:childTnLst>
                        <p:par>
                          <p:cTn id="15" fill="hold">
                            <p:stCondLst>
                              <p:cond delay="0"/>
                            </p:stCondLst>
                            <p:childTnLst>
                              <p:par>
                                <p:cTn id="16" presetID="9" presetClass="emph" presetSubtype="0" nodeType="clickEffect">
                                  <p:stCondLst>
                                    <p:cond delay="0"/>
                                  </p:stCondLst>
                                  <p:childTnLst>
                                    <p:set>
                                      <p:cBhvr rctx="PPT">
                                        <p:cTn id="17" dur="indefinite"/>
                                        <p:tgtEl>
                                          <p:spTgt spid="9"/>
                                        </p:tgtEl>
                                        <p:attrNameLst>
                                          <p:attrName>style.opacity</p:attrName>
                                        </p:attrNameLst>
                                      </p:cBhvr>
                                      <p:to>
                                        <p:strVal val="0.5"/>
                                      </p:to>
                                    </p:set>
                                    <p:animEffect filter="image" prLst="opacity: 0.5">
                                      <p:cBhvr rctx="IE">
                                        <p:cTn id="18" dur="indefinite"/>
                                        <p:tgtEl>
                                          <p:spTgt spid="9"/>
                                        </p:tgtEl>
                                      </p:cBhvr>
                                    </p:animEffect>
                                  </p:childTnLst>
                                </p:cTn>
                              </p:par>
                            </p:childTnLst>
                          </p:cTn>
                        </p:par>
                      </p:childTnLst>
                    </p:cTn>
                  </p:par>
                </p:childTnLst>
              </p:cTn>
              <p:nextCondLst>
                <p:cond evt="onClick" delay="0">
                  <p:tgtEl>
                    <p:spTgt spid="9"/>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10"/>
          <p:cNvSpPr/>
          <p:nvPr/>
        </p:nvSpPr>
        <p:spPr>
          <a:xfrm>
            <a:off x="179512" y="188640"/>
            <a:ext cx="8784976" cy="648072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a:p>
        </p:txBody>
      </p:sp>
      <p:pic>
        <p:nvPicPr>
          <p:cNvPr id="5122" name="Picture 2" descr="C:\Users\User\Desktop\материал по клубу\4917727_vershki_i_koreshki-11.jpg"/>
          <p:cNvPicPr>
            <a:picLocks noChangeAspect="1" noChangeArrowheads="1"/>
          </p:cNvPicPr>
          <p:nvPr/>
        </p:nvPicPr>
        <p:blipFill>
          <a:blip r:embed="rId2" cstate="print">
            <a:clrChange>
              <a:clrFrom>
                <a:srgbClr val="FEFEFE"/>
              </a:clrFrom>
              <a:clrTo>
                <a:srgbClr val="FEFEFE">
                  <a:alpha val="0"/>
                </a:srgbClr>
              </a:clrTo>
            </a:clrChange>
          </a:blip>
          <a:srcRect l="39288" t="12201" r="11741" b="15440"/>
          <a:stretch>
            <a:fillRect/>
          </a:stretch>
        </p:blipFill>
        <p:spPr bwMode="auto">
          <a:xfrm>
            <a:off x="2411760" y="260648"/>
            <a:ext cx="2304256" cy="4824536"/>
          </a:xfrm>
          <a:prstGeom prst="rect">
            <a:avLst/>
          </a:prstGeom>
          <a:noFill/>
        </p:spPr>
      </p:pic>
      <p:pic>
        <p:nvPicPr>
          <p:cNvPr id="8" name="помидор" descr="C:\Users\User\Desktop\материал по клубу\4917724_vershki_i_koreshki-8.jpg"/>
          <p:cNvPicPr>
            <a:picLocks noChangeAspect="1" noChangeArrowheads="1"/>
          </p:cNvPicPr>
          <p:nvPr/>
        </p:nvPicPr>
        <p:blipFill>
          <a:blip r:embed="rId3" cstate="print">
            <a:clrChange>
              <a:clrFrom>
                <a:srgbClr val="FFFFFF"/>
              </a:clrFrom>
              <a:clrTo>
                <a:srgbClr val="FFFFFF">
                  <a:alpha val="0"/>
                </a:srgbClr>
              </a:clrTo>
            </a:clrChange>
          </a:blip>
          <a:srcRect l="4090" t="67280" r="65303" b="12200"/>
          <a:stretch>
            <a:fillRect/>
          </a:stretch>
        </p:blipFill>
        <p:spPr bwMode="auto">
          <a:xfrm rot="21192258">
            <a:off x="2647639" y="4894478"/>
            <a:ext cx="1743352" cy="1656184"/>
          </a:xfrm>
          <a:prstGeom prst="rect">
            <a:avLst/>
          </a:prstGeom>
          <a:noFill/>
        </p:spPr>
      </p:pic>
      <p:pic>
        <p:nvPicPr>
          <p:cNvPr id="9" name="Picture 9" descr="C:\Users\User\Desktop\материал по клубу\4917724_vershki_i_koreshki-8.jpg"/>
          <p:cNvPicPr>
            <a:picLocks noChangeAspect="1" noChangeArrowheads="1"/>
          </p:cNvPicPr>
          <p:nvPr/>
        </p:nvPicPr>
        <p:blipFill>
          <a:blip r:embed="rId3" cstate="print">
            <a:clrChange>
              <a:clrFrom>
                <a:srgbClr val="FEFEFE"/>
              </a:clrFrom>
              <a:clrTo>
                <a:srgbClr val="FEFEFE">
                  <a:alpha val="0"/>
                </a:srgbClr>
              </a:clrTo>
            </a:clrChange>
          </a:blip>
          <a:srcRect l="20924" t="30368" r="34011" b="37829"/>
          <a:stretch>
            <a:fillRect/>
          </a:stretch>
        </p:blipFill>
        <p:spPr bwMode="auto">
          <a:xfrm>
            <a:off x="467544" y="4725144"/>
            <a:ext cx="1800200" cy="1800200"/>
          </a:xfrm>
          <a:prstGeom prst="rect">
            <a:avLst/>
          </a:prstGeom>
          <a:noFill/>
        </p:spPr>
      </p:pic>
      <p:pic>
        <p:nvPicPr>
          <p:cNvPr id="7" name="Picture 6" descr="C:\Users\User\Desktop\материал по клубу\4917725_vershki_i_koreshki-9.jpg"/>
          <p:cNvPicPr>
            <a:picLocks noChangeAspect="1" noChangeArrowheads="1"/>
          </p:cNvPicPr>
          <p:nvPr/>
        </p:nvPicPr>
        <p:blipFill>
          <a:blip r:embed="rId4" cstate="print">
            <a:clrChange>
              <a:clrFrom>
                <a:srgbClr val="FEFEFE"/>
              </a:clrFrom>
              <a:clrTo>
                <a:srgbClr val="FEFEFE">
                  <a:alpha val="0"/>
                </a:srgbClr>
              </a:clrTo>
            </a:clrChange>
          </a:blip>
          <a:srcRect l="8369" t="3561" r="71043" b="65120"/>
          <a:stretch>
            <a:fillRect/>
          </a:stretch>
        </p:blipFill>
        <p:spPr bwMode="auto">
          <a:xfrm>
            <a:off x="5004048" y="4509120"/>
            <a:ext cx="1068106" cy="2053444"/>
          </a:xfrm>
          <a:prstGeom prst="roundRect">
            <a:avLst/>
          </a:prstGeom>
          <a:noFill/>
        </p:spPr>
      </p:pic>
      <p:sp>
        <p:nvSpPr>
          <p:cNvPr id="10" name="Прямоугольник 9"/>
          <p:cNvSpPr/>
          <p:nvPr/>
        </p:nvSpPr>
        <p:spPr>
          <a:xfrm>
            <a:off x="323528" y="332656"/>
            <a:ext cx="1838966" cy="584775"/>
          </a:xfrm>
          <a:prstGeom prst="rect">
            <a:avLst/>
          </a:prstGeom>
        </p:spPr>
        <p:txBody>
          <a:bodyPr wrap="none">
            <a:spAutoFit/>
          </a:bodyPr>
          <a:lstStyle/>
          <a:p>
            <a:pPr algn="ctr"/>
            <a:r>
              <a:rPr lang="ru-RU"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«огурец»</a:t>
            </a:r>
            <a:endParaRPr lang="ru-RU" sz="32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Times New Roman" pitchFamily="18" charset="0"/>
              <a:cs typeface="Times New Roman" pitchFamily="18" charset="0"/>
            </a:endParaRPr>
          </a:p>
        </p:txBody>
      </p:sp>
      <p:sp>
        <p:nvSpPr>
          <p:cNvPr id="12" name="Прямоугольник 11"/>
          <p:cNvSpPr/>
          <p:nvPr/>
        </p:nvSpPr>
        <p:spPr>
          <a:xfrm>
            <a:off x="6588224" y="260648"/>
            <a:ext cx="2232248" cy="1200329"/>
          </a:xfrm>
          <a:prstGeom prst="rect">
            <a:avLst/>
          </a:prstGeom>
          <a:blipFill>
            <a:blip r:embed="rId5" cstate="print"/>
            <a:tile tx="0" ty="0" sx="100000" sy="100000" flip="none" algn="tl"/>
          </a:blipFill>
          <a:ln/>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ru-RU" sz="1200" b="1" cap="none" spc="0" dirty="0">
                <a:ln w="1905"/>
                <a:solidFill>
                  <a:srgbClr val="0070C0"/>
                </a:solidFill>
                <a:effectLst>
                  <a:innerShdw blurRad="69850" dist="43180" dir="5400000">
                    <a:srgbClr val="000000">
                      <a:alpha val="65000"/>
                    </a:srgbClr>
                  </a:innerShdw>
                </a:effectLst>
                <a:latin typeface="Times New Roman" pitchFamily="18" charset="0"/>
                <a:cs typeface="Times New Roman" pitchFamily="18" charset="0"/>
              </a:rPr>
              <a:t>ОТГАДАЙ ЗАГАДКУ</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Летом в огороде свежие, зеленые, а зимою в банке – крепкие, соленые.</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Угадайте, молодцы, как зовут нас…(Огурцы)            </a:t>
            </a:r>
            <a:endParaRPr lang="ru-RU" sz="1200" cap="none" spc="0" dirty="0">
              <a:ln w="1905"/>
              <a:effectLst>
                <a:innerShdw blurRad="69850" dist="43180" dir="5400000">
                  <a:srgbClr val="000000">
                    <a:alpha val="65000"/>
                  </a:srgbClr>
                </a:innerShdw>
              </a:effectLst>
              <a:latin typeface="Times New Roman" pitchFamily="18" charset="0"/>
              <a:cs typeface="Times New Roman" pitchFamily="18" charset="0"/>
            </a:endParaRPr>
          </a:p>
        </p:txBody>
      </p:sp>
      <p:sp>
        <p:nvSpPr>
          <p:cNvPr id="13" name="Прямоугольник 12"/>
          <p:cNvSpPr/>
          <p:nvPr/>
        </p:nvSpPr>
        <p:spPr>
          <a:xfrm>
            <a:off x="6588224" y="1556792"/>
            <a:ext cx="2232248" cy="1015663"/>
          </a:xfrm>
          <a:prstGeom prst="rect">
            <a:avLst/>
          </a:prstGeom>
          <a:blipFill>
            <a:blip r:embed="rId5" cstate="print"/>
            <a:tile tx="0" ty="0" sx="100000" sy="100000" flip="none" algn="tl"/>
          </a:blipFill>
          <a:ln/>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ru-RU" sz="12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ОТВЕТЬ НА ВОПРОС</a:t>
            </a:r>
          </a:p>
          <a:p>
            <a:pPr algn="ctr"/>
            <a:r>
              <a:rPr lang="ru-RU" sz="1200" dirty="0">
                <a:ln w="1905"/>
                <a:effectLst>
                  <a:innerShdw blurRad="69850" dist="43180" dir="5400000">
                    <a:srgbClr val="000000">
                      <a:alpha val="65000"/>
                    </a:srgbClr>
                  </a:innerShdw>
                </a:effectLst>
                <a:latin typeface="Times New Roman" pitchFamily="18" charset="0"/>
                <a:cs typeface="Times New Roman" pitchFamily="18" charset="0"/>
              </a:rPr>
              <a:t>Что съедобно у  свеклы: надземная часть – вершки,</a:t>
            </a:r>
          </a:p>
          <a:p>
            <a:pPr algn="ctr"/>
            <a:r>
              <a:rPr lang="ru-RU" sz="1200" dirty="0">
                <a:ln w="1905"/>
                <a:effectLst>
                  <a:innerShdw blurRad="69850" dist="43180" dir="5400000">
                    <a:srgbClr val="000000">
                      <a:alpha val="65000"/>
                    </a:srgbClr>
                  </a:innerShdw>
                </a:effectLst>
                <a:latin typeface="Times New Roman" pitchFamily="18" charset="0"/>
                <a:cs typeface="Times New Roman" pitchFamily="18" charset="0"/>
              </a:rPr>
              <a:t> или подземная -  корешки?</a:t>
            </a:r>
          </a:p>
          <a:p>
            <a:pPr algn="ctr"/>
            <a:r>
              <a:rPr lang="ru-RU" sz="1200" dirty="0">
                <a:ln w="1905"/>
                <a:effectLst>
                  <a:innerShdw blurRad="69850" dist="43180" dir="5400000">
                    <a:srgbClr val="000000">
                      <a:alpha val="65000"/>
                    </a:srgbClr>
                  </a:innerShdw>
                </a:effectLst>
                <a:latin typeface="Times New Roman" pitchFamily="18" charset="0"/>
                <a:cs typeface="Times New Roman" pitchFamily="18" charset="0"/>
              </a:rPr>
              <a:t> </a:t>
            </a:r>
          </a:p>
        </p:txBody>
      </p:sp>
      <p:sp>
        <p:nvSpPr>
          <p:cNvPr id="14" name="Прямоугольник 13"/>
          <p:cNvSpPr/>
          <p:nvPr/>
        </p:nvSpPr>
        <p:spPr>
          <a:xfrm>
            <a:off x="6588224" y="2420888"/>
            <a:ext cx="2232248" cy="4104456"/>
          </a:xfrm>
          <a:prstGeom prst="rect">
            <a:avLst/>
          </a:prstGeom>
          <a:blipFill>
            <a:blip r:embed="rId5" cstate="print"/>
            <a:tile tx="0" ty="0" sx="100000" sy="100000" flip="none" algn="tl"/>
          </a:blipFill>
          <a:ln/>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ru-RU" sz="1200" b="1" cap="none" spc="0" dirty="0">
                <a:ln w="1905"/>
                <a:solidFill>
                  <a:srgbClr val="7030A0"/>
                </a:solidFill>
                <a:effectLst>
                  <a:innerShdw blurRad="69850" dist="43180" dir="5400000">
                    <a:srgbClr val="000000">
                      <a:alpha val="65000"/>
                    </a:srgbClr>
                  </a:innerShdw>
                </a:effectLst>
                <a:latin typeface="Times New Roman" pitchFamily="18" charset="0"/>
                <a:cs typeface="Times New Roman" pitchFamily="18" charset="0"/>
              </a:rPr>
              <a:t>ПОСЛУШАЙ</a:t>
            </a:r>
          </a:p>
          <a:p>
            <a:pPr algn="just"/>
            <a:r>
              <a:rPr lang="ru-RU" sz="1200" dirty="0">
                <a:ln w="1905"/>
                <a:effectLst>
                  <a:innerShdw blurRad="69850" dist="43180" dir="5400000">
                    <a:srgbClr val="000000">
                      <a:alpha val="65000"/>
                    </a:srgbClr>
                  </a:innerShdw>
                </a:effectLst>
                <a:latin typeface="Times New Roman" pitchFamily="18" charset="0"/>
                <a:cs typeface="Times New Roman" pitchFamily="18" charset="0"/>
              </a:rPr>
              <a:t>У огурцов используют в пищу молодые, сочные, зеленые плоды, внутри которых можно увидеть много мелких  семян. Огурчик покрытые мелкими, колючими бугорочками, вырастают на месте ярких, желтых цветов. Их не сразу заметишь среди стелющихся по земле стеблей и широких резных листьев. Родина огурца – жаркие страны, он любит тепло и влагу, поэтому в наших краях его выращивают в теплицах. Едят огурцы в свежем, соленом и маринованном виде. Питательных веществ в них много,  огурцы очень вкусны и улучшают аппетит.</a:t>
            </a:r>
            <a:endParaRPr lang="ru-RU" sz="1200" cap="none" spc="0" dirty="0">
              <a:ln w="1905"/>
              <a:effectLst>
                <a:innerShdw blurRad="69850" dist="43180" dir="5400000">
                  <a:srgbClr val="000000">
                    <a:alpha val="65000"/>
                  </a:srgbClr>
                </a:innerShdw>
              </a:effectLst>
              <a:latin typeface="Times New Roman" pitchFamily="18" charset="0"/>
              <a:cs typeface="Times New Roman" pitchFamily="18" charset="0"/>
            </a:endParaRPr>
          </a:p>
        </p:txBody>
      </p:sp>
      <p:sp>
        <p:nvSpPr>
          <p:cNvPr id="16" name="Скругленный прямоугольник 15">
            <a:hlinkClick r:id="" action="ppaction://hlinkshowjump?jump=nextslide"/>
          </p:cNvPr>
          <p:cNvSpPr/>
          <p:nvPr/>
        </p:nvSpPr>
        <p:spPr>
          <a:xfrm>
            <a:off x="8460432" y="6237312"/>
            <a:ext cx="360040" cy="243408"/>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64" presetClass="path" presetSubtype="0" accel="50000" decel="50000" fill="hold" nodeType="clickEffect">
                                  <p:stCondLst>
                                    <p:cond delay="0"/>
                                  </p:stCondLst>
                                  <p:childTnLst>
                                    <p:animMotion origin="layout" path="M 4.44444E-6 7.67808E-7 L -0.23941 -0.39084 " pathEditMode="relative" rAng="0" ptsTypes="AA">
                                      <p:cBhvr>
                                        <p:cTn id="6" dur="2000" fill="hold"/>
                                        <p:tgtEl>
                                          <p:spTgt spid="7"/>
                                        </p:tgtEl>
                                        <p:attrNameLst>
                                          <p:attrName>ppt_x</p:attrName>
                                          <p:attrName>ppt_y</p:attrName>
                                        </p:attrNameLst>
                                      </p:cBhvr>
                                      <p:rCtr x="-12000" y="-19500"/>
                                    </p:animMotion>
                                  </p:childTnLst>
                                </p:cTn>
                              </p:par>
                            </p:childTnLst>
                          </p:cTn>
                        </p:par>
                      </p:childTnLst>
                    </p:cTn>
                  </p:par>
                </p:childTnLst>
              </p:cTn>
              <p:nextCondLst>
                <p:cond evt="onClick" delay="0">
                  <p:tgtEl>
                    <p:spTgt spid="7"/>
                  </p:tgtEl>
                </p:cond>
              </p:nextCondLst>
            </p:seq>
            <p:seq concurrent="1" nextAc="seek">
              <p:cTn id="7" restart="whenNotActive" fill="hold" evtFilter="cancelBubble" nodeType="interactiveSeq">
                <p:stCondLst>
                  <p:cond evt="onClick" delay="0">
                    <p:tgtEl>
                      <p:spTgt spid="9"/>
                    </p:tgtEl>
                  </p:cond>
                </p:stCondLst>
                <p:endSync evt="end" delay="0">
                  <p:rtn val="all"/>
                </p:endSync>
                <p:childTnLst>
                  <p:par>
                    <p:cTn id="8" fill="hold">
                      <p:stCondLst>
                        <p:cond delay="0"/>
                      </p:stCondLst>
                      <p:childTnLst>
                        <p:par>
                          <p:cTn id="9" fill="hold">
                            <p:stCondLst>
                              <p:cond delay="0"/>
                            </p:stCondLst>
                            <p:childTnLst>
                              <p:par>
                                <p:cTn id="10" presetID="9" presetClass="emph" presetSubtype="0" nodeType="clickEffect">
                                  <p:stCondLst>
                                    <p:cond delay="0"/>
                                  </p:stCondLst>
                                  <p:childTnLst>
                                    <p:set>
                                      <p:cBhvr rctx="PPT">
                                        <p:cTn id="11" dur="indefinite"/>
                                        <p:tgtEl>
                                          <p:spTgt spid="9"/>
                                        </p:tgtEl>
                                        <p:attrNameLst>
                                          <p:attrName>style.opacity</p:attrName>
                                        </p:attrNameLst>
                                      </p:cBhvr>
                                      <p:to>
                                        <p:strVal val="0.5"/>
                                      </p:to>
                                    </p:set>
                                    <p:animEffect filter="image" prLst="opacity: 0.5">
                                      <p:cBhvr rctx="IE">
                                        <p:cTn id="12" dur="indefinite"/>
                                        <p:tgtEl>
                                          <p:spTgt spid="9"/>
                                        </p:tgtEl>
                                      </p:cBhvr>
                                    </p:animEffect>
                                  </p:childTnLst>
                                </p:cTn>
                              </p:par>
                            </p:childTnLst>
                          </p:cTn>
                        </p:par>
                      </p:childTnLst>
                    </p:cTn>
                  </p:par>
                </p:childTnLst>
              </p:cTn>
              <p:nextCondLst>
                <p:cond evt="onClick" delay="0">
                  <p:tgtEl>
                    <p:spTgt spid="9"/>
                  </p:tgtEl>
                </p:cond>
              </p:nextCondLst>
            </p:seq>
            <p:seq concurrent="1" nextAc="seek">
              <p:cTn id="13" restart="whenNotActive" fill="hold" evtFilter="cancelBubble" nodeType="interactiveSeq">
                <p:stCondLst>
                  <p:cond evt="onClick" delay="0">
                    <p:tgtEl>
                      <p:spTgt spid="8"/>
                    </p:tgtEl>
                  </p:cond>
                </p:stCondLst>
                <p:endSync evt="end" delay="0">
                  <p:rtn val="all"/>
                </p:endSync>
                <p:childTnLst>
                  <p:par>
                    <p:cTn id="14" fill="hold">
                      <p:stCondLst>
                        <p:cond delay="0"/>
                      </p:stCondLst>
                      <p:childTnLst>
                        <p:par>
                          <p:cTn id="15" fill="hold">
                            <p:stCondLst>
                              <p:cond delay="0"/>
                            </p:stCondLst>
                            <p:childTnLst>
                              <p:par>
                                <p:cTn id="16" presetID="9" presetClass="emph" presetSubtype="0" nodeType="clickEffect">
                                  <p:stCondLst>
                                    <p:cond delay="0"/>
                                  </p:stCondLst>
                                  <p:childTnLst>
                                    <p:set>
                                      <p:cBhvr rctx="PPT">
                                        <p:cTn id="17" dur="indefinite"/>
                                        <p:tgtEl>
                                          <p:spTgt spid="8"/>
                                        </p:tgtEl>
                                        <p:attrNameLst>
                                          <p:attrName>style.opacity</p:attrName>
                                        </p:attrNameLst>
                                      </p:cBhvr>
                                      <p:to>
                                        <p:strVal val="0.5"/>
                                      </p:to>
                                    </p:set>
                                    <p:animEffect filter="image" prLst="opacity: 0.5">
                                      <p:cBhvr rctx="IE">
                                        <p:cTn id="18" dur="indefinite"/>
                                        <p:tgtEl>
                                          <p:spTgt spid="8"/>
                                        </p:tgtEl>
                                      </p:cBhvr>
                                    </p:animEffect>
                                  </p:childTnLst>
                                </p:cTn>
                              </p:par>
                            </p:childTnLst>
                          </p:cTn>
                        </p:par>
                      </p:childTnLst>
                    </p:cTn>
                  </p:par>
                </p:childTnLst>
              </p:cTn>
              <p:nextCondLst>
                <p:cond evt="onClick" delay="0">
                  <p:tgtEl>
                    <p:spTgt spid="8"/>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612</TotalTime>
  <Words>1292</Words>
  <Application>Microsoft Office PowerPoint</Application>
  <PresentationFormat>Экран (4:3)</PresentationFormat>
  <Paragraphs>120</Paragraphs>
  <Slides>10</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10</vt:i4>
      </vt:variant>
    </vt:vector>
  </HeadingPairs>
  <TitlesOfParts>
    <vt:vector size="14" baseType="lpstr">
      <vt:lpstr>Arial</vt:lpstr>
      <vt:lpstr>Calibri</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Юлия Антонюк</cp:lastModifiedBy>
  <cp:revision>73</cp:revision>
  <dcterms:created xsi:type="dcterms:W3CDTF">2016-11-12T04:29:32Z</dcterms:created>
  <dcterms:modified xsi:type="dcterms:W3CDTF">2022-05-11T12:41:02Z</dcterms:modified>
</cp:coreProperties>
</file>