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57" r:id="rId4"/>
    <p:sldId id="269" r:id="rId5"/>
    <p:sldId id="266" r:id="rId6"/>
    <p:sldId id="271" r:id="rId7"/>
    <p:sldId id="272" r:id="rId8"/>
    <p:sldId id="258" r:id="rId9"/>
    <p:sldId id="264" r:id="rId10"/>
    <p:sldId id="259" r:id="rId11"/>
    <p:sldId id="260" r:id="rId12"/>
    <p:sldId id="263" r:id="rId13"/>
    <p:sldId id="261" r:id="rId14"/>
    <p:sldId id="267" r:id="rId15"/>
    <p:sldId id="265" r:id="rId16"/>
    <p:sldId id="262" r:id="rId17"/>
    <p:sldId id="273" r:id="rId18"/>
    <p:sldId id="274" r:id="rId19"/>
    <p:sldId id="275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5" name="Picture 1" descr="C:\Users\User\Desktop\97956368.jpg"/>
          <p:cNvPicPr>
            <a:picLocks noChangeAspect="1" noChangeArrowheads="1"/>
          </p:cNvPicPr>
          <p:nvPr/>
        </p:nvPicPr>
        <p:blipFill>
          <a:blip r:embed="rId2"/>
          <a:srcRect r="-625"/>
          <a:stretch>
            <a:fillRect/>
          </a:stretch>
        </p:blipFill>
        <p:spPr bwMode="auto">
          <a:xfrm>
            <a:off x="214281" y="142852"/>
            <a:ext cx="8748991" cy="6500838"/>
          </a:xfrm>
          <a:prstGeom prst="rect">
            <a:avLst/>
          </a:prstGeom>
          <a:ln w="228600" cap="sq" cmpd="thickThin">
            <a:solidFill>
              <a:srgbClr val="00B0F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3" name="Picture 1" descr="C:\Users\User\Desktop\фон\29674dd762939a002d2c0564bef09.jpg"/>
          <p:cNvPicPr>
            <a:picLocks noChangeAspect="1" noChangeArrowheads="1"/>
          </p:cNvPicPr>
          <p:nvPr/>
        </p:nvPicPr>
        <p:blipFill>
          <a:blip r:embed="rId2"/>
          <a:srcRect b="-1"/>
          <a:stretch>
            <a:fillRect/>
          </a:stretch>
        </p:blipFill>
        <p:spPr bwMode="auto">
          <a:xfrm>
            <a:off x="0" y="-1"/>
            <a:ext cx="9144000" cy="6879499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3000364" y="274638"/>
            <a:ext cx="3857652" cy="1143000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b="1" dirty="0" smtClean="0">
                <a:ln w="1905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Апрель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2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Березень</a:t>
            </a:r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2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снегогон</a:t>
            </a:r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Содержимое 7" descr="vesna-foto-06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929190" y="3071810"/>
            <a:ext cx="4038600" cy="3028950"/>
          </a:xfrm>
          <a:prstGeom prst="rect">
            <a:avLst/>
          </a:prstGeom>
          <a:ln w="190500" cap="sq">
            <a:solidFill>
              <a:srgbClr val="0070C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074" name="AutoShape 2" descr="http://webdirect.at.ua/_nw/0/9795636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28596" y="1571612"/>
            <a:ext cx="4214842" cy="175432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Яростно река ревет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разламывает лед.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домик свой скворец вернулся,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 в лесу медведь проснулся.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небе жаворонка трель.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Кто же к нам пришел?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Содержимое 10" descr="13021727.jpg"/>
          <p:cNvPicPr>
            <a:picLocks noGrp="1" noChangeAspect="1"/>
          </p:cNvPicPr>
          <p:nvPr>
            <p:ph sz="half" idx="1"/>
          </p:nvPr>
        </p:nvPicPr>
        <p:blipFill>
          <a:blip r:embed="rId4"/>
          <a:stretch>
            <a:fillRect/>
          </a:stretch>
        </p:blipFill>
        <p:spPr>
          <a:xfrm>
            <a:off x="285721" y="3500438"/>
            <a:ext cx="4200132" cy="2928958"/>
          </a:xfrm>
          <a:prstGeom prst="rect">
            <a:avLst/>
          </a:prstGeom>
          <a:ln w="190500" cap="sq">
            <a:solidFill>
              <a:srgbClr val="0070C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0" name="Скругленный прямоугольник 9"/>
          <p:cNvSpPr/>
          <p:nvPr/>
        </p:nvSpPr>
        <p:spPr>
          <a:xfrm>
            <a:off x="5072066" y="1571612"/>
            <a:ext cx="3500462" cy="1143008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Апрель с водой, а май с травой.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Апрель начинается при снеге, а кончается при зелени.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" descr="C:\Users\User\Desktop\фон\29674dd762939a002d2c0564bef09.jpg"/>
          <p:cNvPicPr>
            <a:picLocks noChangeAspect="1" noChangeArrowheads="1"/>
          </p:cNvPicPr>
          <p:nvPr/>
        </p:nvPicPr>
        <p:blipFill>
          <a:blip r:embed="rId2"/>
          <a:srcRect b="-1"/>
          <a:stretch>
            <a:fillRect/>
          </a:stretch>
        </p:blipFill>
        <p:spPr bwMode="auto">
          <a:xfrm>
            <a:off x="0" y="-1"/>
            <a:ext cx="9144000" cy="6879499"/>
          </a:xfrm>
          <a:prstGeom prst="rect">
            <a:avLst/>
          </a:prstGeom>
          <a:noFill/>
        </p:spPr>
      </p:pic>
      <p:pic>
        <p:nvPicPr>
          <p:cNvPr id="4" name="Содержимое 3" descr="615711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357158" y="3929066"/>
            <a:ext cx="3720725" cy="2480483"/>
          </a:xfrm>
          <a:prstGeom prst="rect">
            <a:avLst/>
          </a:prstGeom>
          <a:ln w="190500" cap="sq">
            <a:solidFill>
              <a:srgbClr val="00B0F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Содержимое 6" descr="img_29035886_5677_1.jpg"/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4524773" y="2786058"/>
            <a:ext cx="4371579" cy="2928958"/>
          </a:xfrm>
          <a:prstGeom prst="rect">
            <a:avLst/>
          </a:prstGeom>
          <a:ln w="190500" cap="sq">
            <a:solidFill>
              <a:srgbClr val="00B0F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Прямоугольник 5"/>
          <p:cNvSpPr/>
          <p:nvPr/>
        </p:nvSpPr>
        <p:spPr>
          <a:xfrm>
            <a:off x="357158" y="214290"/>
            <a:ext cx="8358246" cy="228601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 7 апреля встречают настоящую весну в день Благовещенья. Считается, что с этого дня зима, если окончательно еще и не уходит, то признает свое поражение. С 9 апреля - день Матрены-Наставницы - прилетают чибисы. Трескаются льды на реках, льдины плывут, наступает день прихода Марьи - 14 апреля, а, как поговаривали, Марья пришла - половодье принесла.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C:\Users\User\Desktop\фон\29674dd762939a002d2c0564bef09.jpg"/>
          <p:cNvPicPr>
            <a:picLocks noChangeAspect="1" noChangeArrowheads="1"/>
          </p:cNvPicPr>
          <p:nvPr/>
        </p:nvPicPr>
        <p:blipFill>
          <a:blip r:embed="rId2"/>
          <a:srcRect b="-1"/>
          <a:stretch>
            <a:fillRect/>
          </a:stretch>
        </p:blipFill>
        <p:spPr bwMode="auto">
          <a:xfrm>
            <a:off x="0" y="-1"/>
            <a:ext cx="9144000" cy="6879499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785786" y="357166"/>
            <a:ext cx="3929090" cy="6215106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sz="4200" b="1" dirty="0" smtClean="0">
                <a:latin typeface="Times New Roman" pitchFamily="18" charset="0"/>
                <a:cs typeface="Times New Roman" pitchFamily="18" charset="0"/>
              </a:rPr>
              <a:t>что «апрель почками красен»? 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(Соки деревьев, согретые весенним солнышком, поднимаются от корней к набухающим почкам. У вербы распушились почки, и хотя листьев еще нет, но все дерево словно окутано желто-зеленым облаком)</a:t>
            </a:r>
          </a:p>
          <a:p>
            <a:pPr>
              <a:buNone/>
            </a:pPr>
            <a:r>
              <a:rPr lang="ru-RU" sz="4200" b="1" dirty="0" smtClean="0">
                <a:latin typeface="Times New Roman" pitchFamily="18" charset="0"/>
                <a:cs typeface="Times New Roman" pitchFamily="18" charset="0"/>
              </a:rPr>
              <a:t>Какие цветы расцветают в апреле? 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(Мать-и-мачеха, подснежники.)</a:t>
            </a:r>
          </a:p>
          <a:p>
            <a:pPr>
              <a:buNone/>
            </a:pPr>
            <a:r>
              <a:rPr lang="ru-RU" sz="4200" b="1" dirty="0" smtClean="0">
                <a:latin typeface="Times New Roman" pitchFamily="18" charset="0"/>
                <a:cs typeface="Times New Roman" pitchFamily="18" charset="0"/>
              </a:rPr>
              <a:t>Что делают в апреле лесные обитатели? 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(В середине апреля медведица с медвежатами вылезает из берлоги. Выходит из норы барсук, у волчицы появляются волчата. Зайчик меняет белую шубку на серую. Белочка тоже меняет серую шубку на рыжую. На лесных проталинах, на сухих пнях греются на солнце ящерицы)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428604"/>
            <a:ext cx="4038600" cy="6072230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sz="4200" b="1" dirty="0" smtClean="0">
                <a:latin typeface="Times New Roman" pitchFamily="18" charset="0"/>
                <a:cs typeface="Times New Roman" pitchFamily="18" charset="0"/>
              </a:rPr>
              <a:t>Какие насекомые появляются в апреле? 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(В апреле оживают муравейники, вылетают бабочки, шмели, пчелы и другие насекомые).</a:t>
            </a:r>
          </a:p>
          <a:p>
            <a:pPr>
              <a:buNone/>
            </a:pPr>
            <a:r>
              <a:rPr lang="ru-RU" sz="4200" b="1" dirty="0" smtClean="0">
                <a:latin typeface="Times New Roman" pitchFamily="18" charset="0"/>
                <a:cs typeface="Times New Roman" pitchFamily="18" charset="0"/>
              </a:rPr>
              <a:t>Какие птицы прилетают в апреле? 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(В апреле возвращаются скворцы, трясогузки и жаворонки. А снегири и свиристели улетают на север)</a:t>
            </a:r>
          </a:p>
          <a:p>
            <a:pPr>
              <a:buNone/>
            </a:pPr>
            <a:r>
              <a:rPr lang="ru-RU" sz="4200" b="1" dirty="0" smtClean="0">
                <a:latin typeface="Times New Roman" pitchFamily="18" charset="0"/>
                <a:cs typeface="Times New Roman" pitchFamily="18" charset="0"/>
              </a:rPr>
              <a:t>Что делают в апреле люди? 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(Люди в апреле проращивают семена, готовят почву к посевам, сеют овес, ячмень, просо, подкармливают озимые хлеба. В огородах в конце апреля сеют ранние культуры: укроп, петрушку, морковь, лук)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" descr="C:\Users\User\Desktop\фон\29674dd762939a002d2c0564bef09.jpg"/>
          <p:cNvPicPr>
            <a:picLocks noChangeAspect="1" noChangeArrowheads="1"/>
          </p:cNvPicPr>
          <p:nvPr/>
        </p:nvPicPr>
        <p:blipFill>
          <a:blip r:embed="rId2"/>
          <a:srcRect b="-1"/>
          <a:stretch>
            <a:fillRect/>
          </a:stretch>
        </p:blipFill>
        <p:spPr bwMode="auto">
          <a:xfrm>
            <a:off x="0" y="-1"/>
            <a:ext cx="9144000" cy="6879499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714612" y="274638"/>
            <a:ext cx="3857652" cy="1143000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ru-RU" b="1" dirty="0" smtClean="0">
                <a:ln w="1905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Май</a:t>
            </a:r>
            <a:endParaRPr lang="ru-RU" dirty="0">
              <a:ln w="19050">
                <a:solidFill>
                  <a:schemeClr val="accent2">
                    <a:lumMod val="50000"/>
                  </a:schemeClr>
                </a:solidFill>
                <a:prstDash val="solid"/>
              </a:ln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1" descr="C:\Users\User\Desktop\i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 bwMode="auto">
          <a:xfrm>
            <a:off x="285720" y="3214686"/>
            <a:ext cx="4038600" cy="3230880"/>
          </a:xfrm>
          <a:prstGeom prst="rect">
            <a:avLst/>
          </a:prstGeom>
          <a:ln w="190500" cap="sq">
            <a:solidFill>
              <a:srgbClr val="0070C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500034" y="1428736"/>
            <a:ext cx="3138510" cy="1543048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dirty="0" smtClean="0"/>
              <a:t>Зеленеет даль полей,</a:t>
            </a:r>
          </a:p>
          <a:p>
            <a:pPr>
              <a:buNone/>
            </a:pPr>
            <a:r>
              <a:rPr lang="ru-RU" dirty="0" smtClean="0"/>
              <a:t>Запевает соловей.</a:t>
            </a:r>
          </a:p>
          <a:p>
            <a:pPr>
              <a:buNone/>
            </a:pPr>
            <a:r>
              <a:rPr lang="ru-RU" dirty="0" smtClean="0"/>
              <a:t>В белый цвет оделся сад,</a:t>
            </a:r>
          </a:p>
          <a:p>
            <a:pPr>
              <a:buNone/>
            </a:pPr>
            <a:r>
              <a:rPr lang="ru-RU" dirty="0" smtClean="0"/>
              <a:t>Птицы первые летят.</a:t>
            </a:r>
          </a:p>
          <a:p>
            <a:pPr>
              <a:buNone/>
            </a:pPr>
            <a:r>
              <a:rPr lang="ru-RU" dirty="0" smtClean="0"/>
              <a:t>Гром грохочет, угадай,</a:t>
            </a:r>
          </a:p>
          <a:p>
            <a:pPr>
              <a:buNone/>
            </a:pPr>
            <a:r>
              <a:rPr lang="ru-RU" dirty="0" smtClean="0"/>
              <a:t>Что за месяц это?</a:t>
            </a:r>
          </a:p>
          <a:p>
            <a:endParaRPr lang="ru-RU" dirty="0"/>
          </a:p>
        </p:txBody>
      </p:sp>
      <p:sp>
        <p:nvSpPr>
          <p:cNvPr id="1026" name="AutoShape 2" descr="весна фото - 06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857488" y="1000108"/>
            <a:ext cx="350046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Травник, цветень 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786446" y="1643050"/>
            <a:ext cx="2500330" cy="135732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Майская трава и голодного кормит.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Черемуха расцвела — холода позвала.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098" name="Picture 2" descr="C:\Users\User\Desktop\3223193_large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3214686"/>
            <a:ext cx="4319609" cy="2757486"/>
          </a:xfrm>
          <a:prstGeom prst="rect">
            <a:avLst/>
          </a:prstGeom>
          <a:ln w="190500" cap="sq">
            <a:solidFill>
              <a:srgbClr val="0070C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Содержимое 4" descr="priznakivesny1.jpg"/>
          <p:cNvPicPr>
            <a:picLocks noChangeAspect="1"/>
          </p:cNvPicPr>
          <p:nvPr/>
        </p:nvPicPr>
        <p:blipFill>
          <a:blip r:embed="rId2" cstate="print"/>
          <a:srcRect r="-55" b="5"/>
          <a:stretch>
            <a:fillRect/>
          </a:stretch>
        </p:blipFill>
        <p:spPr>
          <a:xfrm>
            <a:off x="0" y="0"/>
            <a:ext cx="9134748" cy="6858000"/>
          </a:xfrm>
          <a:prstGeom prst="rect">
            <a:avLst/>
          </a:prstGeom>
        </p:spPr>
      </p:pic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>
          <a:xfrm>
            <a:off x="457200" y="2214554"/>
            <a:ext cx="3186106" cy="3911609"/>
          </a:xfrm>
          <a:solidFill>
            <a:srgbClr val="92D050"/>
          </a:solidFill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dirty="0" smtClean="0"/>
              <a:t>          Расскажите о погоде в мае. (Снег уже давно сошел, дуют теплые ветры, по небу плывут белые облака. Часто бывают грозы. Сверка молния, сердито гремит гром. Майские дожди омывают землю, и природа оживает. После майского дождя в небе часто появляется радуга).</a:t>
            </a:r>
          </a:p>
          <a:p>
            <a:pPr>
              <a:buNone/>
            </a:pPr>
            <a:r>
              <a:rPr lang="ru-RU" dirty="0" smtClean="0"/>
              <a:t>            -Почему май в народе называют «цветень»? (В мае распускаются лесу ландыши, хохлатки, медуницы, мать-и-мачеха. Расцветают деревья и кустарники: тополь, сосна, черемуха, сирень. Цветут плодовые деревья - яблони, вишни, сливы.)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0" name="Содержимое 9" descr="i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786314" y="3143248"/>
            <a:ext cx="4038600" cy="3030844"/>
          </a:xfrm>
          <a:prstGeom prst="rect">
            <a:avLst/>
          </a:prstGeom>
          <a:ln w="190500" cap="sq">
            <a:solidFill>
              <a:srgbClr val="00FF0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9" name="Прямоугольник 8"/>
          <p:cNvSpPr/>
          <p:nvPr/>
        </p:nvSpPr>
        <p:spPr>
          <a:xfrm>
            <a:off x="285720" y="285728"/>
            <a:ext cx="8572560" cy="642942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 smtClean="0">
                <a:solidFill>
                  <a:sysClr val="windowText" lastClr="000000"/>
                </a:solidFill>
              </a:rPr>
              <a:t>"Дождь весенний хлеба поднимает. Дождь в мае лишним не бывает "</a:t>
            </a:r>
            <a:endParaRPr lang="ru-RU" dirty="0">
              <a:solidFill>
                <a:sysClr val="windowText" lastClr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priznakivesny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 r="-55" b="5"/>
          <a:stretch>
            <a:fillRect/>
          </a:stretch>
        </p:blipFill>
        <p:spPr>
          <a:xfrm>
            <a:off x="0" y="0"/>
            <a:ext cx="9134748" cy="6858000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gradFill flip="none" rotWithShape="1">
            <a:gsLst>
              <a:gs pos="0">
                <a:srgbClr val="00FF0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       На земле быстро прорастает трава, из почек на ветвях деревьев прорываются молодые листики, каких-то несколько дней и лес не узнать - шумит листвой. Месяц роста травы и зелени так и назвали - </a:t>
            </a:r>
            <a:r>
              <a:rPr lang="ru-RU" dirty="0" err="1" smtClean="0"/>
              <a:t>Травень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priznakivesny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 r="-55" b="5"/>
          <a:stretch>
            <a:fillRect/>
          </a:stretch>
        </p:blipFill>
        <p:spPr>
          <a:xfrm>
            <a:off x="0" y="0"/>
            <a:ext cx="9134748" cy="6858000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00628" y="285728"/>
            <a:ext cx="3686172" cy="6215106"/>
          </a:xfrm>
          <a:gradFill>
            <a:gsLst>
              <a:gs pos="0">
                <a:srgbClr val="00FF0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/>
              <a:t>-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Как еще называют май? (Песенником.) Почему?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(Прилетели к нам птицы и поют-заливаются. Самый лучший певец - соловей. Кукует лесу кукушка, свистит иволга, звенят зяблики, громко квакают квакушки, их называют болотными певцами).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-Какие праздники мы отмечаем в мае?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9 мая мы отмечаем День Победы нашего народа в войне с фашистской Германией. Вспоминаем воинов, защищавших Отечество.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-Какие у людей весенние работы: в поле, в саду, в огороде?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мае у людей много забот. Надо поле вспахать и засеять, в сад деревья окопать, сухие сучки и ветки подрезать, в огороде приготовить грядки и посеять лук, морковь, свеклу. А на клумбах посадить красивые цветы.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ru-RU" b="1" dirty="0" smtClean="0">
                <a:ln w="1905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Весна в картинах художников</a:t>
            </a:r>
            <a:endParaRPr lang="ru-RU" b="1" dirty="0">
              <a:ln w="19050">
                <a:solidFill>
                  <a:schemeClr val="accent2">
                    <a:lumMod val="50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Левитан. «Март»</a:t>
            </a:r>
            <a:endParaRPr lang="ru-RU" dirty="0"/>
          </a:p>
        </p:txBody>
      </p:sp>
      <p:pic>
        <p:nvPicPr>
          <p:cNvPr id="5" name="Содержимое 4" descr="img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57200" y="2459098"/>
            <a:ext cx="4040188" cy="3382841"/>
          </a:xfrm>
        </p:spPr>
      </p:pic>
      <p:sp>
        <p:nvSpPr>
          <p:cNvPr id="10" name="Текст 9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Саврасов «Грачи прилетели»</a:t>
            </a:r>
            <a:endParaRPr lang="ru-RU" dirty="0"/>
          </a:p>
        </p:txBody>
      </p:sp>
      <p:pic>
        <p:nvPicPr>
          <p:cNvPr id="6" name="Содержимое 5" descr="savrasov-grachi-prileteli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5154545" y="2174875"/>
            <a:ext cx="3022735" cy="39512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2071670" y="571480"/>
            <a:ext cx="4643470" cy="639762"/>
          </a:xfrm>
        </p:spPr>
        <p:txBody>
          <a:bodyPr/>
          <a:lstStyle/>
          <a:p>
            <a:r>
              <a:rPr lang="ru-RU" dirty="0" smtClean="0"/>
              <a:t>       Левитан «Большая вода».</a:t>
            </a:r>
            <a:endParaRPr lang="ru-RU" dirty="0"/>
          </a:p>
        </p:txBody>
      </p:sp>
      <p:pic>
        <p:nvPicPr>
          <p:cNvPr id="5" name="Picture 2" descr="C:\Users\User\Desktop\vesna-bolshaya-voda-kopiya-karti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 bwMode="auto">
          <a:xfrm>
            <a:off x="857224" y="1428736"/>
            <a:ext cx="7286676" cy="48577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весенний пейзаж ма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8715436" cy="6429420"/>
          </a:xfrm>
          <a:prstGeom prst="rect">
            <a:avLst/>
          </a:prstGeom>
          <a:noFill/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5143512"/>
            <a:ext cx="8229600" cy="1214446"/>
          </a:xfrm>
        </p:spPr>
        <p:txBody>
          <a:bodyPr/>
          <a:lstStyle/>
          <a:p>
            <a: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Спасибо за внимание!</a:t>
            </a:r>
            <a:endParaRPr lang="ru-RU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User\Desktop\1807236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Волна 5"/>
          <p:cNvSpPr/>
          <p:nvPr/>
        </p:nvSpPr>
        <p:spPr>
          <a:xfrm>
            <a:off x="357158" y="3143248"/>
            <a:ext cx="3500462" cy="1714512"/>
          </a:xfrm>
          <a:prstGeom prst="wav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ru-RU" dirty="0" smtClean="0"/>
              <a:t>Перелетные птицы</a:t>
            </a:r>
            <a:endParaRPr lang="ru-RU" dirty="0"/>
          </a:p>
        </p:txBody>
      </p:sp>
      <p:sp>
        <p:nvSpPr>
          <p:cNvPr id="7" name="Волна 6"/>
          <p:cNvSpPr/>
          <p:nvPr/>
        </p:nvSpPr>
        <p:spPr>
          <a:xfrm>
            <a:off x="5643570" y="3786190"/>
            <a:ext cx="3286148" cy="1714512"/>
          </a:xfrm>
          <a:prstGeom prst="wav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ru-RU" dirty="0" smtClean="0"/>
              <a:t>Весна в картинах художников</a:t>
            </a:r>
            <a:endParaRPr lang="ru-RU" dirty="0"/>
          </a:p>
        </p:txBody>
      </p:sp>
      <p:sp>
        <p:nvSpPr>
          <p:cNvPr id="8" name="Волна 7"/>
          <p:cNvSpPr/>
          <p:nvPr/>
        </p:nvSpPr>
        <p:spPr>
          <a:xfrm>
            <a:off x="357158" y="0"/>
            <a:ext cx="3500462" cy="1714512"/>
          </a:xfrm>
          <a:prstGeom prst="wav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Признаки весны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Волна 8"/>
          <p:cNvSpPr/>
          <p:nvPr/>
        </p:nvSpPr>
        <p:spPr>
          <a:xfrm>
            <a:off x="2857488" y="1785926"/>
            <a:ext cx="3500462" cy="1714512"/>
          </a:xfrm>
          <a:prstGeom prst="wav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месяцы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" name="Волна 9"/>
          <p:cNvSpPr/>
          <p:nvPr/>
        </p:nvSpPr>
        <p:spPr>
          <a:xfrm>
            <a:off x="5143504" y="214290"/>
            <a:ext cx="3500462" cy="1714512"/>
          </a:xfrm>
          <a:prstGeom prst="wav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ru-RU" dirty="0" smtClean="0"/>
              <a:t>пословицы</a:t>
            </a:r>
            <a:endParaRPr lang="ru-RU" dirty="0"/>
          </a:p>
        </p:txBody>
      </p:sp>
      <p:sp>
        <p:nvSpPr>
          <p:cNvPr id="11" name="Волна 10"/>
          <p:cNvSpPr/>
          <p:nvPr/>
        </p:nvSpPr>
        <p:spPr>
          <a:xfrm>
            <a:off x="2428860" y="4929198"/>
            <a:ext cx="3500462" cy="1714512"/>
          </a:xfrm>
          <a:prstGeom prst="wav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ru-RU" dirty="0" smtClean="0"/>
              <a:t>Первоцветы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643592513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0" y="1"/>
            <a:ext cx="9144000" cy="6858000"/>
          </a:xfr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ru-RU" b="1" dirty="0" smtClean="0">
                <a:ln w="1905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Приметы весны</a:t>
            </a:r>
            <a:endParaRPr lang="ru-RU" b="1" dirty="0">
              <a:ln w="1905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rgbClr val="92D05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7" name="Содержимое 6" descr="vesna-prishla_10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648200" y="2348706"/>
            <a:ext cx="4038600" cy="3028950"/>
          </a:xfrm>
        </p:spPr>
      </p:pic>
      <p:sp>
        <p:nvSpPr>
          <p:cNvPr id="8" name="Скругленный прямоугольник 7"/>
          <p:cNvSpPr/>
          <p:nvPr/>
        </p:nvSpPr>
        <p:spPr>
          <a:xfrm>
            <a:off x="428596" y="1928802"/>
            <a:ext cx="4071966" cy="400052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Солнышко пригревает сильнее, сосульки начинают таять, звенит весенняя капель, бегут, журчат ручьи. Появляются проталины. На деревьях и кустарниках набухают почки. Раскрываются весенние цветы. Просыпаются насекомые. Возвращаются перелетные птицы).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5" descr="img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1" descr="C:\Users\User\Desktop\фон\1807236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1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ru-RU" b="1" dirty="0" smtClean="0">
                <a:ln w="1905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Пословицы и поговорки о весне</a:t>
            </a:r>
            <a:endParaRPr lang="ru-RU" b="1" dirty="0">
              <a:ln w="19050">
                <a:solidFill>
                  <a:schemeClr val="accent2">
                    <a:lumMod val="50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5" name="Выноска-облако 4"/>
          <p:cNvSpPr/>
          <p:nvPr/>
        </p:nvSpPr>
        <p:spPr>
          <a:xfrm>
            <a:off x="4357686" y="1571612"/>
            <a:ext cx="3929090" cy="1785950"/>
          </a:xfrm>
          <a:prstGeom prst="cloudCallout">
            <a:avLst/>
          </a:prstGeom>
          <a:gradFill flip="none" rotWithShape="1">
            <a:gsLst>
              <a:gs pos="0">
                <a:srgbClr val="00FF00">
                  <a:tint val="66000"/>
                  <a:satMod val="160000"/>
                </a:srgbClr>
              </a:gs>
              <a:gs pos="50000">
                <a:srgbClr val="00FF00">
                  <a:tint val="44500"/>
                  <a:satMod val="160000"/>
                </a:srgbClr>
              </a:gs>
              <a:gs pos="100000">
                <a:srgbClr val="00FF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Весна красна цветами, а осень — пирогами.</a:t>
            </a:r>
            <a:endParaRPr lang="ru-RU" sz="2000" dirty="0">
              <a:ln>
                <a:solidFill>
                  <a:schemeClr val="accent2">
                    <a:lumMod val="50000"/>
                  </a:schemeClr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142844" y="2786058"/>
            <a:ext cx="4038600" cy="2114551"/>
          </a:xfrm>
          <a:prstGeom prst="cloudCallout">
            <a:avLst/>
          </a:prstGeom>
          <a:gradFill flip="none" rotWithShape="1">
            <a:gsLst>
              <a:gs pos="0">
                <a:srgbClr val="00FF00">
                  <a:tint val="66000"/>
                  <a:satMod val="160000"/>
                </a:srgbClr>
              </a:gs>
              <a:gs pos="50000">
                <a:srgbClr val="00FF00">
                  <a:tint val="44500"/>
                  <a:satMod val="160000"/>
                </a:srgbClr>
              </a:gs>
              <a:gs pos="100000">
                <a:srgbClr val="00FF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Весной — ведро воды, ложка грязи; осенью — ложка воды, ведро грязи.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4286248" y="4429132"/>
            <a:ext cx="4038600" cy="1757363"/>
          </a:xfrm>
          <a:prstGeom prst="cloudCallout">
            <a:avLst/>
          </a:prstGeom>
          <a:gradFill flip="none" rotWithShape="1">
            <a:gsLst>
              <a:gs pos="0">
                <a:srgbClr val="00FF00">
                  <a:tint val="66000"/>
                  <a:satMod val="160000"/>
                </a:srgbClr>
              </a:gs>
              <a:gs pos="50000">
                <a:srgbClr val="00FF00">
                  <a:tint val="44500"/>
                  <a:satMod val="160000"/>
                </a:srgbClr>
              </a:gs>
              <a:gs pos="100000">
                <a:srgbClr val="00FF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Весною сверху печет, а снизу морозит.</a:t>
            </a:r>
            <a:endParaRPr lang="ru-RU" sz="20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ru-RU" b="1" dirty="0" smtClean="0">
                <a:ln w="1905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Труд в природе</a:t>
            </a:r>
            <a:endParaRPr lang="ru-RU" b="1" dirty="0">
              <a:ln w="19050">
                <a:solidFill>
                  <a:schemeClr val="accent2">
                    <a:lumMod val="50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5" name="Содержимое 4" descr="clip_image11111111001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428860" y="1643050"/>
            <a:ext cx="4071966" cy="4357718"/>
          </a:xfrm>
        </p:spPr>
      </p:pic>
      <p:pic>
        <p:nvPicPr>
          <p:cNvPr id="6" name="Содержимое 5" descr="i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2500298" y="1571612"/>
            <a:ext cx="4000528" cy="4977328"/>
          </a:xfrm>
        </p:spPr>
      </p:pic>
      <p:pic>
        <p:nvPicPr>
          <p:cNvPr id="8" name="Picture 2" descr="C:\Users\User\Desktop\vesnakartinki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28860" y="1571612"/>
            <a:ext cx="4214842" cy="50720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ru-RU" b="1" dirty="0" smtClean="0">
                <a:ln w="1905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Природа пробуждается</a:t>
            </a:r>
            <a:endParaRPr lang="ru-RU" b="1" dirty="0">
              <a:ln w="19050">
                <a:solidFill>
                  <a:schemeClr val="accent2">
                    <a:lumMod val="50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2328850" cy="639762"/>
          </a:xfrm>
          <a:gradFill flip="none" rotWithShape="1">
            <a:gsLst>
              <a:gs pos="0">
                <a:srgbClr val="00FF00">
                  <a:tint val="66000"/>
                  <a:satMod val="160000"/>
                </a:srgbClr>
              </a:gs>
              <a:gs pos="50000">
                <a:srgbClr val="00FF00">
                  <a:tint val="44500"/>
                  <a:satMod val="160000"/>
                </a:srgbClr>
              </a:gs>
              <a:gs pos="100000">
                <a:srgbClr val="00FF00">
                  <a:tint val="23500"/>
                  <a:satMod val="160000"/>
                </a:srgbClr>
              </a:gs>
            </a:gsLst>
            <a:lin ang="16200000" scaled="1"/>
            <a:tileRect/>
          </a:gradFill>
          <a:ln w="57150">
            <a:solidFill>
              <a:srgbClr val="00FF00"/>
            </a:solidFill>
          </a:ln>
        </p:spPr>
        <p:txBody>
          <a:bodyPr/>
          <a:lstStyle/>
          <a:p>
            <a:pPr algn="ctr"/>
            <a:r>
              <a:rPr lang="ru-RU" dirty="0" smtClean="0"/>
              <a:t>Март</a:t>
            </a:r>
            <a:endParaRPr lang="ru-RU" dirty="0"/>
          </a:p>
        </p:txBody>
      </p:sp>
      <p:pic>
        <p:nvPicPr>
          <p:cNvPr id="10" name="Содержимое 9" descr="i (1)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214282" y="2285992"/>
            <a:ext cx="2643206" cy="4071966"/>
          </a:xfrm>
          <a:ln w="57150">
            <a:solidFill>
              <a:srgbClr val="00B050"/>
            </a:solidFill>
          </a:ln>
        </p:spPr>
      </p:pic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6143636" y="1535113"/>
            <a:ext cx="2543164" cy="639762"/>
          </a:xfrm>
          <a:gradFill flip="none" rotWithShape="1">
            <a:gsLst>
              <a:gs pos="0">
                <a:srgbClr val="00FF00">
                  <a:tint val="66000"/>
                  <a:satMod val="160000"/>
                </a:srgbClr>
              </a:gs>
              <a:gs pos="50000">
                <a:srgbClr val="00FF00">
                  <a:tint val="44500"/>
                  <a:satMod val="160000"/>
                </a:srgbClr>
              </a:gs>
              <a:gs pos="100000">
                <a:srgbClr val="00FF00">
                  <a:tint val="23500"/>
                  <a:satMod val="160000"/>
                </a:srgbClr>
              </a:gs>
            </a:gsLst>
            <a:lin ang="16200000" scaled="1"/>
            <a:tileRect/>
          </a:gradFill>
          <a:ln w="57150">
            <a:solidFill>
              <a:srgbClr val="00FF00"/>
            </a:solidFill>
          </a:ln>
        </p:spPr>
        <p:txBody>
          <a:bodyPr/>
          <a:lstStyle/>
          <a:p>
            <a:pPr algn="ctr"/>
            <a:r>
              <a:rPr lang="ru-RU" dirty="0" smtClean="0"/>
              <a:t>Май</a:t>
            </a:r>
            <a:endParaRPr lang="ru-RU" dirty="0"/>
          </a:p>
        </p:txBody>
      </p:sp>
      <p:pic>
        <p:nvPicPr>
          <p:cNvPr id="11" name="Содержимое 10" descr="2624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3286116" y="2357430"/>
            <a:ext cx="2571768" cy="4000528"/>
          </a:xfrm>
          <a:ln w="57150">
            <a:solidFill>
              <a:srgbClr val="00B050"/>
            </a:solidFill>
          </a:ln>
        </p:spPr>
      </p:pic>
      <p:sp>
        <p:nvSpPr>
          <p:cNvPr id="9" name="Текст 4"/>
          <p:cNvSpPr txBox="1">
            <a:spLocks/>
          </p:cNvSpPr>
          <p:nvPr/>
        </p:nvSpPr>
        <p:spPr>
          <a:xfrm>
            <a:off x="3214678" y="1500174"/>
            <a:ext cx="2571768" cy="639762"/>
          </a:xfrm>
          <a:prstGeom prst="rect">
            <a:avLst/>
          </a:prstGeom>
          <a:gradFill flip="none" rotWithShape="1">
            <a:gsLst>
              <a:gs pos="0">
                <a:srgbClr val="00FF00">
                  <a:tint val="66000"/>
                  <a:satMod val="160000"/>
                </a:srgbClr>
              </a:gs>
              <a:gs pos="50000">
                <a:srgbClr val="00FF00">
                  <a:tint val="44500"/>
                  <a:satMod val="160000"/>
                </a:srgbClr>
              </a:gs>
              <a:gs pos="100000">
                <a:srgbClr val="00FF00">
                  <a:tint val="23500"/>
                  <a:satMod val="160000"/>
                </a:srgbClr>
              </a:gs>
            </a:gsLst>
            <a:lin ang="5400000" scaled="1"/>
            <a:tileRect/>
          </a:gradFill>
          <a:ln w="57150">
            <a:solidFill>
              <a:srgbClr val="00FF00"/>
            </a:solidFill>
          </a:ln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2400" b="1" dirty="0" smtClean="0"/>
              <a:t>Апрель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1746" name="AutoShape 2" descr="http://mir.radosthrist.ru/wp-content/uploads/2012/09/0_58edb_43c64b20_X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1747" name="Picture 3" descr="C:\Users\User\Desktop\0_58edb_43c64b20_XL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15074" y="2357430"/>
            <a:ext cx="2714644" cy="4024320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1" name="Picture 1" descr="C:\Users\User\Desktop\фон\1807236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16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428992" y="285728"/>
            <a:ext cx="3214710" cy="1143000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b="1" dirty="0" smtClean="0">
                <a:ln w="1905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Март</a:t>
            </a:r>
            <a:r>
              <a:rPr lang="ru-RU" b="1" dirty="0" smtClean="0">
                <a:ln w="1905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/>
            </a:r>
            <a:br>
              <a:rPr lang="ru-RU" b="1" dirty="0" smtClean="0">
                <a:ln w="1905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r>
              <a:rPr lang="ru-RU" sz="22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Зимобор</a:t>
            </a:r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ru-RU" sz="22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протальник</a:t>
            </a:r>
            <a:endParaRPr lang="ru-RU" sz="2200" b="1" dirty="0">
              <a:ln w="19050">
                <a:solidFill>
                  <a:schemeClr val="accent2">
                    <a:lumMod val="50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17316375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285720" y="3571876"/>
            <a:ext cx="4038600" cy="2800096"/>
          </a:xfrm>
          <a:prstGeom prst="rect">
            <a:avLst/>
          </a:prstGeom>
          <a:ln w="190500" cap="sq">
            <a:solidFill>
              <a:srgbClr val="0070C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Содержимое 7" descr="img_35965233_1021_1.jpg"/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4786314" y="2928934"/>
            <a:ext cx="4038600" cy="3028950"/>
          </a:xfrm>
          <a:prstGeom prst="rect">
            <a:avLst/>
          </a:prstGeom>
          <a:ln w="190500" cap="sq">
            <a:solidFill>
              <a:srgbClr val="0070C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9" name="Прямоугольник 8"/>
          <p:cNvSpPr/>
          <p:nvPr/>
        </p:nvSpPr>
        <p:spPr>
          <a:xfrm>
            <a:off x="285720" y="1500174"/>
            <a:ext cx="4000528" cy="163121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Дует теплый южный ветер.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Солнышко все ярче светит,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Снег худеет, мякнет, тает,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Грач горластый прилетает.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Что за месяц? Кто узнает? 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000628" y="1785926"/>
            <a:ext cx="3571900" cy="85725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chemeClr val="tx1"/>
              </a:solidFill>
            </a:endParaRPr>
          </a:p>
          <a:p>
            <a:pPr algn="ctr"/>
            <a:endParaRPr lang="ru-RU" dirty="0" smtClean="0">
              <a:solidFill>
                <a:schemeClr val="tx1"/>
              </a:solidFill>
            </a:endParaRPr>
          </a:p>
          <a:p>
            <a:pPr algn="ctr"/>
            <a:endParaRPr lang="ru-RU" dirty="0" smtClean="0">
              <a:solidFill>
                <a:schemeClr val="tx1"/>
              </a:solidFill>
            </a:endParaRP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И в марте мороз на нос садится.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В марте мороз  скрипуч, но не жгуч.</a:t>
            </a:r>
          </a:p>
          <a:p>
            <a:pPr algn="ctr"/>
            <a:endParaRPr lang="ru-RU" dirty="0" smtClean="0">
              <a:solidFill>
                <a:schemeClr val="tx1"/>
              </a:solidFill>
            </a:endParaRPr>
          </a:p>
          <a:p>
            <a:pPr algn="ctr"/>
            <a:endParaRPr lang="ru-RU" dirty="0" smtClean="0">
              <a:solidFill>
                <a:schemeClr val="tx1"/>
              </a:solidFill>
            </a:endParaRPr>
          </a:p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066fb71e3895d36405b539e1680c6919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b="-5"/>
          <a:stretch>
            <a:fillRect/>
          </a:stretch>
        </p:blipFill>
        <p:spPr>
          <a:xfrm>
            <a:off x="0" y="3071810"/>
            <a:ext cx="9144000" cy="3786190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85720" y="214290"/>
            <a:ext cx="8401080" cy="2928959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Как вы понимаете пословицу «То снегом сеет, то солнцем греет»? (Март - месяц переменчивый. Еще кружатся последние зимние метели, по ночам бывает холодно. После метели деревья стоят белые, как зимой, а потом подуют теплые ветры - и начинается оттепель).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  Что происходит в марте месяце с лесными обитателями? (Медведь все еще спит. Лиса и волк по лесу бродят, добычу высматривают. Барсук прячется в норе, а заяц - под кустами.) Как ведут себя птицы в марте? Весело тинькают синицы, воробьи галдят, ссорятся, делят места для гнезд, а серые вороны строят гнезда и откладывают в них яйца. К концу марта прилетают грачи - вестники весны. </a:t>
            </a:r>
          </a:p>
          <a:p>
            <a:pPr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271</TotalTime>
  <Words>933</Words>
  <PresentationFormat>Экран (4:3)</PresentationFormat>
  <Paragraphs>75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Приметы весны</vt:lpstr>
      <vt:lpstr>Слайд 4</vt:lpstr>
      <vt:lpstr>Пословицы и поговорки о весне</vt:lpstr>
      <vt:lpstr>Труд в природе</vt:lpstr>
      <vt:lpstr>Природа пробуждается</vt:lpstr>
      <vt:lpstr>Март Зимобор,  протальник</vt:lpstr>
      <vt:lpstr>Слайд 9</vt:lpstr>
      <vt:lpstr>Апрель  Березень, снегогон </vt:lpstr>
      <vt:lpstr>Слайд 11</vt:lpstr>
      <vt:lpstr>Слайд 12</vt:lpstr>
      <vt:lpstr>Май</vt:lpstr>
      <vt:lpstr>Слайд 14</vt:lpstr>
      <vt:lpstr>Слайд 15</vt:lpstr>
      <vt:lpstr>Слайд 16</vt:lpstr>
      <vt:lpstr>Весна в картинах художников</vt:lpstr>
      <vt:lpstr>Слайд 18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24</cp:revision>
  <dcterms:created xsi:type="dcterms:W3CDTF">2017-02-20T14:55:59Z</dcterms:created>
  <dcterms:modified xsi:type="dcterms:W3CDTF">2022-05-11T17:42:43Z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1346019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S9.1.4</vt:lpwstr>
  </property>
</Properties>
</file>