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6" r:id="rId2"/>
    <p:sldId id="260" r:id="rId3"/>
    <p:sldId id="257" r:id="rId4"/>
    <p:sldId id="258" r:id="rId5"/>
    <p:sldId id="278" r:id="rId6"/>
    <p:sldId id="277" r:id="rId7"/>
    <p:sldId id="276" r:id="rId8"/>
    <p:sldId id="259" r:id="rId9"/>
    <p:sldId id="265" r:id="rId10"/>
    <p:sldId id="266" r:id="rId11"/>
    <p:sldId id="267" r:id="rId12"/>
    <p:sldId id="271" r:id="rId13"/>
    <p:sldId id="272" r:id="rId14"/>
    <p:sldId id="273" r:id="rId15"/>
    <p:sldId id="274" r:id="rId16"/>
    <p:sldId id="268" r:id="rId17"/>
    <p:sldId id="269" r:id="rId18"/>
    <p:sldId id="262" r:id="rId19"/>
    <p:sldId id="263" r:id="rId20"/>
    <p:sldId id="264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040" autoAdjust="0"/>
  </p:normalViewPr>
  <p:slideViewPr>
    <p:cSldViewPr>
      <p:cViewPr varScale="1">
        <p:scale>
          <a:sx n="97" d="100"/>
          <a:sy n="97" d="100"/>
        </p:scale>
        <p:origin x="200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DFA57-F5EC-49DE-8C10-9B45B5120B23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4FA22-2ABF-4673-830D-AA24BDF6DC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147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4FA22-2ABF-4673-830D-AA24BDF6DCE1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26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E4FA22-2ABF-4673-830D-AA24BDF6DCE1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7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218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604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69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343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381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63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605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883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393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993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033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50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548680"/>
            <a:ext cx="8424936" cy="587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B2927F-ABC0-471B-8911-388C5F2B4F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1804" y="651640"/>
            <a:ext cx="7772400" cy="2777360"/>
          </a:xfrm>
        </p:spPr>
        <p:txBody>
          <a:bodyPr>
            <a:noAutofit/>
          </a:bodyPr>
          <a:lstStyle/>
          <a:p>
            <a:r>
              <a:rPr lang="ru-RU" sz="5400" b="1" i="1" smtClean="0"/>
              <a:t> </a:t>
            </a:r>
            <a:r>
              <a:rPr lang="ru-RU" sz="5400" b="1" i="1" dirty="0"/>
              <a:t>МЕТОДЫ ОБУЧЕНИЯ ДЕТЕЙ С НАРУШЕНИЯМИ ИНТЕЛЛЕКТА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A093E2B-258B-4037-86A1-8DCDDC7AE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08" y="3759205"/>
            <a:ext cx="8028384" cy="244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4586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48680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ЗАДЕРЖКА ПСИХИЧЕСКОГО РАЗВИТИЯ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340768"/>
            <a:ext cx="828092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	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Задержка психического развития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(далее ЗПР) — нарушение нормального темпа психического развития, когда отдельные психические функции (память, внимание, мышление, эмоционально-волевая сфера) отстают в своём развитии от принятых психологических норм для данного возраста. </a:t>
            </a:r>
          </a:p>
          <a:p>
            <a:pPr algn="just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ЗПР как психолого-педагогический диагноз ставится только в дошкольном и младшем школьном возрасте, если к окончанию этого периода остаются признаки недоразвития психических функций, то речь идёт уже о парциальной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несформированности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или об умственной отсталости.</a:t>
            </a:r>
          </a:p>
        </p:txBody>
      </p:sp>
    </p:spTree>
    <p:extLst>
      <p:ext uri="{BB962C8B-B14F-4D97-AF65-F5344CB8AC3E}">
        <p14:creationId xmlns:p14="http://schemas.microsoft.com/office/powerpoint/2010/main" val="367698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04664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ПРИЧИНЫ     ВОЗНИКНОВЕНИЯ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411760" y="900693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6087405" y="900693"/>
            <a:ext cx="360040" cy="36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7584" y="1484784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БИОЛОГИЧЕСКИЕ			      СОЦИАЛЬНЫЕ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951752"/>
              </p:ext>
            </p:extLst>
          </p:nvPr>
        </p:nvGraphicFramePr>
        <p:xfrm>
          <a:off x="395536" y="1988840"/>
          <a:ext cx="8352928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1744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патология беременности (тяжелые токсикозы, инфекции, интоксикации и травмы), внутриутробная гипоксия плода;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недоношенность;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асфиксия и травмы при родах;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заболевания инфекционного, токсического и травматического характера на ранних этапах развития ребёнка;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генетическая обусловленность.</a:t>
                      </a:r>
                    </a:p>
                    <a:p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длительное ограничение жизнедеятельности ребёнка;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неблагоприятные условия воспитания, частые психотравмирующие ситуации в жизни ребёнка.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595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28092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Задержка психического развития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691680" y="1988840"/>
            <a:ext cx="792088" cy="11521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707904" y="2060848"/>
            <a:ext cx="504056" cy="23042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004048" y="1988840"/>
            <a:ext cx="481670" cy="23165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372200" y="2060848"/>
            <a:ext cx="576064" cy="11521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9512" y="2636912"/>
            <a:ext cx="842493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КОНСТИТУЦИОНАЛЬНОГО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СОМАТОГЕННОГО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ПСИХОГЕННОГО 	       ЦЕРЕБРАЛЬНО-</a:t>
            </a:r>
          </a:p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           ОРГАНИЧЕСКОГО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7"/>
            <a:ext cx="8496944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КОНСТИТУЦИОНАЛЬНОГО ПРОИСХОЖДЕНИЯ – психический, или психофизический инфантилизм по типу психической неустойчивости (эмоционально-волевая сфера ребёнка как бы находится на более ранней возрастной ступени развития). Характерны непосредственность и яркость эмоций, повышенный фон настроения, наличие творчества и инициативы в игре.</a:t>
            </a:r>
          </a:p>
          <a:p>
            <a:pPr algn="just"/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СОМАТОГЕННОГО ПРОИСХОЖДЕНИЯ – обусловлено длительной соматической недостаточностью (хронические инфекции, аллергические состояния, врождённые пороки развития внутренних органов и т.д.).  Характерны неврозоподобные черты психики: неуверенность, робость, астеническая капризность, а также явления гиперопёки, в которых нередко воспитывается соматически нездоровый ребёнок.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2089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ПСИХОГЕННОГО ПРОИСХОЖДЕНИЯ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связано с грубо выраженными неправильными условиями воспитания. Длительно действующее неблагоприятное психотравмирующее воздействие на нервную систему ребёнка может приводить к стойким сдвигам в нервно-психической сфере и нарушению психического (в первую очередь - эмоционального) развития.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620688"/>
            <a:ext cx="835292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ЦЕРЕБРАЛЬНО-ОРГАНИЧЕСКОГО ПРОИСХОЖДЕНИЯ – связано с органической недостаточностью нервной системы, вследствие рядов пороков генетического развития, патологии беременности и родов, нейроинфекций, интоксикаций и травм, перенесённых на первых годах жизни. В отличии от умственной отсталости, вредоносный фактор чаще воздействует на более поздних этапах онтогенеза и выражен менее грубо. </a:t>
            </a:r>
          </a:p>
          <a:p>
            <a:pPr algn="just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анамнезе часто отмечается замедленное становление статических и локомоторных (двигательных) функций, ходьбы, речи, навыков опрятности, этапов игровой деятельности.</a:t>
            </a:r>
          </a:p>
          <a:p>
            <a:pPr algn="just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соматическом состоянии наблюдается задержка физического развития.</a:t>
            </a:r>
          </a:p>
          <a:p>
            <a:pPr algn="just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неврологическом состоянии  нередки гидроцефальные стигмы, нарушения черепно-мозговой иннервации. </a:t>
            </a:r>
          </a:p>
          <a:p>
            <a:pPr algn="just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психическом статусе тесно переплетены признаки задержки психического развития и органической повреждённости нервной системы.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ТИПИЧНЫЕ ОСОБЕННОСТИ ДЕТЕЙ С  ЗПР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1052736"/>
            <a:ext cx="849694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Наивность, несамостоятельность, непосредственность. Ребёнок не воспринимает и не выполняет школьные требования.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Затрудняется в организации собственной целенаправленной деятельности.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Замедленно воспринимает и перерабатывает информацию. Для более полного восприятия нуждается в наглядно-практической опоре и в предельно развёрнутой инструкции.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Низкий уровень работоспособности, быстрая утомляемость, объём и темп работы ниже, чем у нормально развивающегося ребёнка.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Успешное овладение школьными знаниями невозможно без достаточного уровня развития познавательных процессов, а у детей с ЗПР отмечается парциальная несформированность психических функций.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Наличие инфантилизма негативно сказывается на осознании себя как ученика, установления межличностных контактов, на развитии всей личностной, эмоционально-волевой сферы.</a:t>
            </a:r>
          </a:p>
          <a:p>
            <a:pPr marL="342900" indent="-342900" algn="just">
              <a:buFont typeface="+mj-lt"/>
              <a:buAutoNum type="arabicPeriod"/>
            </a:pP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5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ХАРАКТЕРИСТИКА ПОЗНАВАТЕЛЬНОЙ ДЕЯТЕЛЬНОСТИ ДЕТЕЙ С ЗПР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196752"/>
            <a:ext cx="84249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МЫШЛЕНИЕ –  отставание в развитии мышления. Неравномерное развитие видов мышления. Значительно выражено отставание в словесно-логическом мышлении.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ВНИМАНИЕ – недостаточный уровень внимания. Дети рассеяны, часто отвлекаются, не способны сосредоточенно слушать или работать более 10-15 минут.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ПАМЯТЬ – значительно ослаблена. Ограничены объём запоминания, продолжительность запоминания смысловой информации. Дети склонны к механическому бездумному заучиванию материала.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ВОСПРИЯТИЕ – низкий уровень развития восприятия связан с недостаточностью, фрагментарностью знаний детей об окружающем мире. Значительно замедлен процесс переработки воспринятой информации.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РЕЧЬ – развивается с отставанием от возрастной нормы.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МОТОРИКА – наблюдаются нарушения произвольной регуляции движений, недостаточная координированность и чёткость непроизвольных движений. Наиболее страдает моторика кистей и пальцев рук.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ЭМОЦОНАЛЬНАЯ СФЕРА – постоянно испытывают трудности со средой адаптации, что нарушает их эмоциональный комфорт и психическое равновесие.</a:t>
            </a:r>
          </a:p>
          <a:p>
            <a:pPr marL="342900" indent="-342900" algn="just">
              <a:buFont typeface="+mj-lt"/>
              <a:buAutoNum type="arabicPeriod"/>
            </a:pP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65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52695"/>
              </p:ext>
            </p:extLst>
          </p:nvPr>
        </p:nvGraphicFramePr>
        <p:xfrm>
          <a:off x="467544" y="332656"/>
          <a:ext cx="8280920" cy="63101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ЗПР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Умственная отсталость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Познавательная деятельность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</a:t>
                      </a:r>
                      <a:r>
                        <a:rPr lang="ru-RU" sz="14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парциальность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мозаичность в развитии всех компонентов психической деятельности ребёнка.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</a:t>
                      </a:r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тотальность и иерархичность нарушений психической деятельности ребёнка («диффузное, разлитое повреждение» коры головного мозга).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гораздо выше потенциальные возможности развития их познавательной деятельности, и особенно высших форм мышления – обобщения, сравнения, анализа, синтеза, отвлечения, абстрагирования.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</a:t>
                      </a:r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затрудняются в установлении причинно-следственных зависимостей и имеют несовершенные функции обобщения.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скачкообразность динамики всех форм мыслительной деятельности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</a:t>
                      </a:r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данный феномен экспериментально не выявлен.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страдают предпосылки интеллектуальной деятельности (внимание, восприятие, зрительно-двигательная координация, фонематический слух и другие).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</a:t>
                      </a:r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страдают мыслительные функции – обобщение, сравнение, анализ, синтез.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</a:t>
                      </a:r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дети способны к плодотворному сотрудничеству со взрослым (хорошо принимают помощь взрослого и сверстника). Эта поддержка ещё эффективна, если она оказывается в форме игровых заданий и ориентирована на непроизвольный интерес ребёнка к осуществляемым видам деятельности</a:t>
                      </a:r>
                      <a:r>
                        <a:rPr lang="ru-RU" sz="11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</a:t>
                      </a:r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игровое предъявление заданий может служить поводом для непроизвольного соскальзывания ребёнка с выполнения задания (особенно, если предлагаемое задание находится на пределе возможностей умственно отсталого ребёнка).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487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039070"/>
              </p:ext>
            </p:extLst>
          </p:nvPr>
        </p:nvGraphicFramePr>
        <p:xfrm>
          <a:off x="323528" y="188640"/>
          <a:ext cx="8496944" cy="6192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ЗПР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Умственная</a:t>
                      </a:r>
                      <a:r>
                        <a:rPr lang="ru-RU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отсталость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6. имеется интерес к предметно-</a:t>
                      </a:r>
                      <a:r>
                        <a:rPr lang="ru-RU" sz="14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манипулятивной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 игровой деятельности. Игровая деятельность носит более эмоциональный характер чем у умственно отсталых дошкольников. Содержание игры не развёрнуто. В ней отсутствует собственный замысел, воображение, умение представить ситуацию в умственном плане. Дети без специального обучения не переходят на уровень сюжетно-ролевой игры, а «застревают» на уровне сюжетной игры.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остаются на уровне предметно-игровых действий.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7. характерна большая яркость эмоций.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эмоциональная сфера не развита, а чрезмерно игровое предъявление заданий часто отвлекает ребёнка от решения самого задания и затрудняет достижение цели.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219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8. в различной степени владеют изобразительной деятельностью.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без специального обучения изобразительная деятельность не возникает.  Ребёнок останавливается на уровне предпосылок предметных изображений, т.е. на уровне черкания. Отмечаются графические штампы – схематичные изображения домиков, «головоногие» изображения человека, буквы, цифры, хаотично разбросанные на плоскости листа бумаги.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191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3529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Умственная отсталость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 стойкое необратимое нарушение психического развития (интеллектуального в первую очередь), связанного с органическим недоразвитием мозга либо его ранним повреждением.</a:t>
            </a:r>
          </a:p>
          <a:p>
            <a:pPr algn="just"/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Признаки:</a:t>
            </a:r>
          </a:p>
          <a:p>
            <a:pPr algn="just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Органическая обусловленность нарушений психического развития. </a:t>
            </a:r>
          </a:p>
          <a:p>
            <a:pPr algn="just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Стойкость нарушений, их необратимость к норме. </a:t>
            </a: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  Нарушение преимущественно познавательной</a:t>
            </a: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сферы.</a:t>
            </a:r>
          </a:p>
          <a:p>
            <a:pPr algn="just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39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813458"/>
              </p:ext>
            </p:extLst>
          </p:nvPr>
        </p:nvGraphicFramePr>
        <p:xfrm>
          <a:off x="539553" y="476673"/>
          <a:ext cx="8136903" cy="3129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44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55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ЗПР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Умственная</a:t>
                      </a:r>
                      <a:r>
                        <a:rPr lang="ru-RU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отсталость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грубые органические проявления не отмечаются. Можно увидеть неврологическую </a:t>
                      </a:r>
                      <a:r>
                        <a:rPr lang="ru-RU" sz="14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микросимптоматику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: выраженная на висках и переносице венозная сеточка, лёгкая асимметрия лицевой иннервации, гипотрофия отдельных частей языка с его девиацией вправо или влево, </a:t>
                      </a:r>
                      <a:r>
                        <a:rPr lang="ru-RU" sz="14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сживление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сухожильных и </a:t>
                      </a:r>
                      <a:r>
                        <a:rPr lang="ru-RU" sz="14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периостальных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рефлексов.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 </a:t>
                      </a:r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грубые органические проявления.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</a:t>
                      </a:r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патологическая наследственная отягощённость практически не отмечается.</a:t>
                      </a: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</a:t>
                      </a:r>
                      <a:r>
                        <a:rPr lang="ru-RU" sz="14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анамнезе отмечается патологическая наследственная отягощённость.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13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Рабочий стол\Мои документы\СПЕЦИАЛЬНАЯ ПЕДАГОГИКА И ПСИХОЛОГИЯ\Тема 3\Нарушение интеллекта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7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Рабочий стол\Мои документы\СПЕЦИАЛЬНАЯ ПЕДАГОГИКА И ПСИХОЛОГИЯ\Тема 3\Нарушение интеллекта\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62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Рабочий стол\Мои документы\СПЕЦИАЛЬНАЯ ПЕДАГОГИКА И ПСИХОЛОГИЯ\Тема 3\Нарушение интеллекта\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47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06489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умственной отсталости страдают:</a:t>
            </a:r>
          </a:p>
          <a:p>
            <a:endParaRPr lang="ru-RU" sz="2800" b="1" i="1" u="sng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	Восприятие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	Память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	Речь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	Внимание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	Эмоционально-волевая сфера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	Деятельность</a:t>
            </a:r>
          </a:p>
        </p:txBody>
      </p:sp>
      <p:pic>
        <p:nvPicPr>
          <p:cNvPr id="2052" name="Picture 4" descr="Картинки по запросу &quot;ДЕТИ С ОВЗ&quot;">
            <a:extLst>
              <a:ext uri="{FF2B5EF4-FFF2-40B4-BE49-F238E27FC236}">
                <a16:creationId xmlns:a16="http://schemas.microsoft.com/office/drawing/2014/main" id="{67BE7FE0-BEC8-4887-9B9A-9A7FE9AA7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282" y="1340768"/>
            <a:ext cx="5245174" cy="290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56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83226"/>
            <a:ext cx="871296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ЭТИОЛОГИЯ УМСТВЕННОЙ ОТСТАЛОСТИ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(данные по Н.Д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Исаеву)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ЭНДОГЕННЫЕ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ВРОЖДЁННЫЕ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ПРИОБРЕТННЫЕ</a:t>
            </a:r>
          </a:p>
          <a:p>
            <a:pPr algn="ctr"/>
            <a:endParaRPr lang="ru-RU" sz="1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(внутренние) </a:t>
            </a:r>
          </a:p>
          <a:p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763688" y="836712"/>
            <a:ext cx="322548" cy="22967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499992" y="846150"/>
            <a:ext cx="288033" cy="22023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7452320" y="836712"/>
            <a:ext cx="288032" cy="22023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057269"/>
              </p:ext>
            </p:extLst>
          </p:nvPr>
        </p:nvGraphicFramePr>
        <p:xfrm>
          <a:off x="251520" y="1556792"/>
          <a:ext cx="8712968" cy="4821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21479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(обуславливают 70-90%</a:t>
                      </a:r>
                    </a:p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случаев умственной</a:t>
                      </a:r>
                    </a:p>
                    <a:p>
                      <a:r>
                        <a:rPr lang="ru-RU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отсталости)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изменение наследственных структур: генные и хромосомные мутации;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эндокринные заболевания и метаболические дефекты матери;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перезревание половых клеток;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возраст родителей и т.д.</a:t>
                      </a:r>
                    </a:p>
                    <a:p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известно</a:t>
                      </a:r>
                      <a:r>
                        <a:rPr lang="ru-RU" sz="16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более 400 факторов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хронические заболевания матери;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гипоксия;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несовместимость по </a:t>
                      </a:r>
                      <a:r>
                        <a:rPr lang="en-US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Rh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фактору;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химические</a:t>
                      </a:r>
                      <a:r>
                        <a:rPr lang="ru-RU" sz="16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вредности;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радиационное воздействие;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механические воздействия;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острые  и хронические  эмоциональные стрессы;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недоношенность и </a:t>
                      </a:r>
                      <a:r>
                        <a:rPr lang="ru-RU" sz="16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переношенность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плода и т.д.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обуславливают до 9%</a:t>
                      </a:r>
                    </a:p>
                    <a:p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случаев умственной отсталости)</a:t>
                      </a:r>
                    </a:p>
                    <a:p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нейроинфекции</a:t>
                      </a: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; тяжёлые интоксикации;</a:t>
                      </a:r>
                    </a:p>
                    <a:p>
                      <a:r>
                        <a:rPr lang="ru-RU" sz="1800" b="1" u="sng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Утяжеляющий фактор</a:t>
                      </a: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социальные и культурные депривации.</a:t>
                      </a:r>
                    </a:p>
                    <a:p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877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Рабочий стол\Мои документы\СПЕЦИАЛЬНАЯ ПЕДАГОГИКА И ПСИХОЛОГИЯ\Тема 3\Нарушение интеллекта\slid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52" y="0"/>
            <a:ext cx="915641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10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Рабочий стол\Мои документы\СПЕЦИАЛЬНАЯ ПЕДАГОГИКА И ПСИХОЛОГИЯ\Тема 3\Нарушение интеллекта\slide_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E4EF1D8-92FC-4D60-833F-B4378A9711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264" y="5445224"/>
            <a:ext cx="1800200" cy="129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2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Рабочий стол\Мои документы\СПЕЦИАЛЬНАЯ ПЕДАГОГИКА И ПСИХОЛОГИЯ\Тема 3\Нарушение интеллекта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175A17E-DA46-4087-BE26-B8C21854D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640197"/>
            <a:ext cx="8640960" cy="3075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2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2493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Критерии выраженности умственной отсталости </a:t>
            </a:r>
          </a:p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МКБ – 10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805019"/>
              </p:ext>
            </p:extLst>
          </p:nvPr>
        </p:nvGraphicFramePr>
        <p:xfrm>
          <a:off x="395536" y="1844824"/>
          <a:ext cx="8136903" cy="3651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23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2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123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5015"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Код МКБ-10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Умственная</a:t>
                      </a:r>
                    </a:p>
                    <a:p>
                      <a:pPr algn="ctr"/>
                      <a:r>
                        <a:rPr lang="ru-RU" sz="2000" b="1" i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отсталость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Коэффициент</a:t>
                      </a:r>
                    </a:p>
                    <a:p>
                      <a:pPr algn="ctr"/>
                      <a:r>
                        <a:rPr lang="ru-RU" sz="2000" i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интеллекта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763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 70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Лёгкая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50-69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763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 71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Умеренная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35-49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763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 72 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Тяжёлая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20-34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763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 73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Глубокая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менее 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62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0466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ДИФФЕРЕНЦИАЛЬНАЯ ДИАГНОСТИКА УМСТВЕННОЙ ОТСТАЛОСТИ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089674"/>
              </p:ext>
            </p:extLst>
          </p:nvPr>
        </p:nvGraphicFramePr>
        <p:xfrm>
          <a:off x="323528" y="1484784"/>
          <a:ext cx="8496944" cy="5104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Клинические 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признаки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Лёгкая умственная отсталость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Умеренная и тяжёлая умственная отсталость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Глубокая умственная отсталость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Речь</a:t>
                      </a:r>
                      <a:endParaRPr lang="ru-RU" sz="1600" b="1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конкретно-образная</a:t>
                      </a:r>
                      <a:endParaRPr lang="ru-RU" sz="1600" b="1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фразовая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отсутствует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Инстинктивная деятельность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_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Способность к</a:t>
                      </a:r>
                      <a:r>
                        <a:rPr lang="ru-RU" sz="20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самообслужива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нию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_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9024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Способность к обучению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Постоянное</a:t>
                      </a:r>
                      <a:r>
                        <a:rPr lang="ru-RU" sz="2000" b="1" baseline="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индивидуальное сопровождение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895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341</TotalTime>
  <Words>1180</Words>
  <Application>Microsoft Office PowerPoint</Application>
  <PresentationFormat>Экран (4:3)</PresentationFormat>
  <Paragraphs>171</Paragraphs>
  <Slides>23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Corbel</vt:lpstr>
      <vt:lpstr>Times New Roman</vt:lpstr>
      <vt:lpstr>Базис</vt:lpstr>
      <vt:lpstr> МЕТОДЫ ОБУЧЕНИЯ ДЕТЕЙ С НАРУШЕНИЯМИ ИНТЕЛЛЕКТА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Vaio</dc:creator>
  <cp:lastModifiedBy>Галина</cp:lastModifiedBy>
  <cp:revision>81</cp:revision>
  <dcterms:created xsi:type="dcterms:W3CDTF">2014-04-13T16:56:49Z</dcterms:created>
  <dcterms:modified xsi:type="dcterms:W3CDTF">2022-05-12T16:40:43Z</dcterms:modified>
</cp:coreProperties>
</file>