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1" r:id="rId3"/>
    <p:sldId id="263" r:id="rId4"/>
    <p:sldId id="259" r:id="rId5"/>
    <p:sldId id="264" r:id="rId6"/>
    <p:sldId id="265" r:id="rId7"/>
    <p:sldId id="267" r:id="rId8"/>
    <p:sldId id="268" r:id="rId9"/>
    <p:sldId id="269" r:id="rId10"/>
    <p:sldId id="266" r:id="rId11"/>
  </p:sldIdLst>
  <p:sldSz cx="9144000" cy="6858000" type="screen4x3"/>
  <p:notesSz cx="6797675" cy="99314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FFFF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874" y="-108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E0EAA-7EA8-43EB-9697-B49495471681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7415"/>
            <a:ext cx="543814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9A098-1714-49CD-9184-62BB8DA6C4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171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737"/>
            <a:ext cx="7772400" cy="1470025"/>
          </a:xfrm>
        </p:spPr>
        <p:txBody>
          <a:bodyPr>
            <a:prstTxWarp prst="textArchUp">
              <a:avLst/>
            </a:prstTxWarp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sz="6000" b="1" cap="none" spc="0" baseline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84512"/>
            <a:ext cx="6400800" cy="175260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rgbClr val="0033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1111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 rot="10800000" flipH="1" flipV="1">
            <a:off x="0" y="4221088"/>
            <a:ext cx="9144000" cy="26369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462372" y="1268760"/>
            <a:ext cx="8280000" cy="532859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alphaModFix amt="5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372" y="274638"/>
            <a:ext cx="82800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2372" y="1268760"/>
            <a:ext cx="8280000" cy="5328592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txBody>
          <a:bodyPr vert="horz" lIns="108000" tIns="72000" rIns="108000" bIns="7200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3CCD0-51E2-40C9-84E2-746EFBD76791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6BFE4-1811-4E3F-B9DE-AB968352C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00336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400" kern="1200">
          <a:solidFill>
            <a:srgbClr val="003366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>
          <a:solidFill>
            <a:srgbClr val="00336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003366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0033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85992"/>
            <a:ext cx="6400800" cy="3357586"/>
          </a:xfrm>
        </p:spPr>
        <p:txBody>
          <a:bodyPr>
            <a:normAutofit fontScale="25000" lnSpcReduction="20000"/>
          </a:bodyPr>
          <a:lstStyle/>
          <a:p>
            <a:r>
              <a:rPr lang="ru-RU" sz="8600" b="1" dirty="0" smtClean="0">
                <a:latin typeface="Times New Roman" pitchFamily="18" charset="0"/>
                <a:cs typeface="Times New Roman" pitchFamily="18" charset="0"/>
              </a:rPr>
              <a:t>Консультация для </a:t>
            </a:r>
            <a:r>
              <a:rPr lang="ru-RU" sz="8600" b="1" dirty="0" smtClean="0">
                <a:latin typeface="Times New Roman" pitchFamily="18" charset="0"/>
                <a:cs typeface="Times New Roman" pitchFamily="18" charset="0"/>
              </a:rPr>
              <a:t>воспитателей</a:t>
            </a:r>
            <a:endParaRPr lang="ru-RU" sz="8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600" b="1" i="1" dirty="0" smtClean="0">
                <a:latin typeface="Times New Roman" pitchFamily="18" charset="0"/>
                <a:cs typeface="Times New Roman" pitchFamily="18" charset="0"/>
              </a:rPr>
              <a:t>на тему: «</a:t>
            </a:r>
            <a:r>
              <a:rPr lang="ru-RU" sz="8600" b="1" i="1" dirty="0" err="1" smtClean="0">
                <a:latin typeface="Times New Roman" pitchFamily="18" charset="0"/>
                <a:cs typeface="Times New Roman" pitchFamily="18" charset="0"/>
              </a:rPr>
              <a:t>Аквагимнастика</a:t>
            </a:r>
            <a:r>
              <a:rPr lang="ru-RU" sz="8600" b="1" i="1" dirty="0" smtClean="0">
                <a:latin typeface="Times New Roman" pitchFamily="18" charset="0"/>
                <a:cs typeface="Times New Roman" pitchFamily="18" charset="0"/>
              </a:rPr>
              <a:t> как </a:t>
            </a:r>
          </a:p>
          <a:p>
            <a:r>
              <a:rPr lang="ru-RU" sz="8600" b="1" i="1" dirty="0" smtClean="0">
                <a:latin typeface="Times New Roman" pitchFamily="18" charset="0"/>
                <a:cs typeface="Times New Roman" pitchFamily="18" charset="0"/>
              </a:rPr>
              <a:t>средство повышения развития речи </a:t>
            </a:r>
          </a:p>
          <a:p>
            <a:r>
              <a:rPr lang="ru-RU" sz="8600" b="1" i="1" dirty="0" smtClean="0">
                <a:latin typeface="Times New Roman" pitchFamily="18" charset="0"/>
                <a:cs typeface="Times New Roman" pitchFamily="18" charset="0"/>
              </a:rPr>
              <a:t>у детей дошкольного возраста».</a:t>
            </a:r>
            <a:endParaRPr lang="ru-RU" sz="8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Подготовила воспитатель: </a:t>
            </a:r>
            <a:r>
              <a:rPr lang="ru-RU" sz="4300" dirty="0" err="1" smtClean="0">
                <a:latin typeface="Times New Roman" pitchFamily="18" charset="0"/>
                <a:cs typeface="Times New Roman" pitchFamily="18" charset="0"/>
              </a:rPr>
              <a:t>Ондар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 И.У.</a:t>
            </a:r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2214577"/>
          </a:xfrm>
        </p:spPr>
        <p:txBody>
          <a:bodyPr>
            <a:normAutofit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714356"/>
            <a:ext cx="6400800" cy="4929222"/>
          </a:xfrm>
        </p:spPr>
        <p:txBody>
          <a:bodyPr>
            <a:normAutofit lnSpcReduction="10000"/>
          </a:bodyPr>
          <a:lstStyle/>
          <a:p>
            <a:r>
              <a:rPr lang="ru-RU" sz="4400" b="1" dirty="0" smtClean="0"/>
              <a:t>3 этап</a:t>
            </a:r>
            <a:endParaRPr lang="ru-RU" sz="4400" dirty="0" smtClean="0"/>
          </a:p>
          <a:p>
            <a:r>
              <a:rPr lang="ru-RU" sz="4400" dirty="0" smtClean="0"/>
              <a:t>Играйте вместе с детьми! Поверьте, эти моменты останутся в памяти как самые дорогие.</a:t>
            </a:r>
          </a:p>
          <a:p>
            <a:r>
              <a:rPr lang="ru-RU" sz="4400" dirty="0" smtClean="0"/>
              <a:t> </a:t>
            </a:r>
          </a:p>
          <a:p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57163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3600" b="1" dirty="0" smtClean="0"/>
              <a:t>Актуальность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Речь- это удивительно сильное средство, но нужно иметь много ума, чтобы пользоваться им. Г.Гегель.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8715436" cy="4597112"/>
          </a:xfrm>
        </p:spPr>
        <p:txBody>
          <a:bodyPr>
            <a:normAutofit/>
          </a:bodyPr>
          <a:lstStyle/>
          <a:p>
            <a:r>
              <a:rPr lang="ru-RU" dirty="0" smtClean="0"/>
              <a:t>Правильно говорить в наше время могут не многие. Своей речью мы пользуемся для того, что бы передать свои мысли. </a:t>
            </a:r>
          </a:p>
          <a:p>
            <a:r>
              <a:rPr lang="ru-RU" dirty="0" smtClean="0"/>
              <a:t>Главной потребностью и функцией- является для нас речь. Через общение человека с другими людьми мы реализуем себя, как личность. Невозможно, без оценки речевого развития, судить о начале развития личности </a:t>
            </a:r>
          </a:p>
          <a:p>
            <a:pPr>
              <a:buNone/>
            </a:pPr>
            <a:r>
              <a:rPr lang="ru-RU" dirty="0" smtClean="0"/>
              <a:t>     ребенка дошкольного возраста. </a:t>
            </a:r>
          </a:p>
          <a:p>
            <a:endParaRPr lang="ru-RU" dirty="0"/>
          </a:p>
        </p:txBody>
      </p:sp>
      <p:pic>
        <p:nvPicPr>
          <p:cNvPr id="4" name="Рисунок 3" descr="hello_html_m334e123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44" y="5214950"/>
            <a:ext cx="1714480" cy="1428760"/>
          </a:xfrm>
          <a:prstGeom prst="teardrop">
            <a:avLst/>
          </a:prstGeom>
          <a:noFill/>
          <a:ln w="57150">
            <a:solidFill>
              <a:schemeClr val="accent2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2372" y="285728"/>
            <a:ext cx="8280000" cy="6311624"/>
          </a:xfrm>
          <a:noFill/>
        </p:spPr>
        <p:txBody>
          <a:bodyPr>
            <a:normAutofit fontScale="92500" lnSpcReduction="2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200" dirty="0" smtClean="0"/>
              <a:t> Доказано, что уровень развития</a:t>
            </a:r>
            <a:r>
              <a:rPr lang="ru-RU" sz="3200" b="1" dirty="0" smtClean="0"/>
              <a:t> </a:t>
            </a:r>
            <a:r>
              <a:rPr lang="ru-RU" sz="3200" dirty="0" smtClean="0"/>
              <a:t>детской речи находится в прямой зависимости от степени </a:t>
            </a:r>
            <a:r>
              <a:rPr lang="ru-RU" sz="3200" dirty="0" err="1" smtClean="0"/>
              <a:t>сформированности</a:t>
            </a:r>
            <a:r>
              <a:rPr lang="ru-RU" sz="3200" dirty="0" smtClean="0"/>
              <a:t> тонких движений пальцев рук. Чем активнее и точнее движения пальцев у маленького ребенка, тем быстрее он начинает говорить.             Пальчиковые игры в воде  способствуют развитию памяти ребенка, так как он учиться запоминать определенные положения рук и последовательность движений.</a:t>
            </a:r>
          </a:p>
          <a:p>
            <a:r>
              <a:rPr lang="ru-RU" sz="3200" dirty="0" smtClean="0"/>
              <a:t>Занимайтесь с крохой — игры и гимнастика для пальчиков способствует не только речевому, но и всестороннему развитию</a:t>
            </a:r>
            <a:r>
              <a:rPr lang="ru-RU" sz="3200" b="1" dirty="0" smtClean="0"/>
              <a:t>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ello_html_m334e123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44378">
            <a:off x="6743098" y="3689110"/>
            <a:ext cx="1343205" cy="1051420"/>
          </a:xfrm>
          <a:prstGeom prst="teardrop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повышение профессионального мастерства и обмен опытом по развитию речи дошкольников.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Задачи:</a:t>
            </a:r>
            <a:endParaRPr lang="ru-RU" dirty="0" smtClean="0"/>
          </a:p>
          <a:p>
            <a:pPr lvl="0"/>
            <a:r>
              <a:rPr lang="ru-RU" dirty="0" smtClean="0"/>
              <a:t>Познакомить педагогов с опытом работы по использованию </a:t>
            </a:r>
            <a:r>
              <a:rPr lang="ru-RU" dirty="0" err="1" smtClean="0"/>
              <a:t>аквагимнастики</a:t>
            </a:r>
            <a:r>
              <a:rPr lang="ru-RU" dirty="0" smtClean="0"/>
              <a:t> для развития речи с детьми дошкольного возраста;</a:t>
            </a:r>
          </a:p>
          <a:p>
            <a:pPr lvl="0"/>
            <a:r>
              <a:rPr lang="ru-RU" dirty="0" smtClean="0"/>
              <a:t>Обучить участников мастер-класса методам и приемам использования развивающих игр в педагогическом процессе;</a:t>
            </a:r>
          </a:p>
          <a:p>
            <a:pPr lvl="0"/>
            <a:r>
              <a:rPr lang="ru-RU" dirty="0" smtClean="0"/>
              <a:t>Развивать интерес к оригинальным образовательным технологиям, инициативу, желание применять на практике данные технологии;</a:t>
            </a:r>
          </a:p>
          <a:p>
            <a:pPr lvl="0"/>
            <a:r>
              <a:rPr lang="ru-RU" dirty="0" smtClean="0"/>
              <a:t>Вызвать желание к сотрудничеству, взаимопониманию.</a:t>
            </a:r>
          </a:p>
          <a:p>
            <a:pPr>
              <a:buNone/>
            </a:pPr>
            <a:r>
              <a:rPr lang="ru-RU" dirty="0" smtClean="0"/>
              <a:t>       «</a:t>
            </a:r>
            <a:r>
              <a:rPr lang="ru-RU" dirty="0" err="1" smtClean="0"/>
              <a:t>Аквагимнастика</a:t>
            </a:r>
            <a:r>
              <a:rPr lang="ru-RU" dirty="0" smtClean="0"/>
              <a:t> – индивидуальная работа по развитию мелкой моторики рук у детей</a:t>
            </a:r>
            <a:r>
              <a:rPr lang="ru-RU" b="1" dirty="0" smtClean="0"/>
              <a:t>».</a:t>
            </a:r>
            <a:endParaRPr lang="ru-RU" dirty="0" smtClean="0"/>
          </a:p>
        </p:txBody>
      </p:sp>
      <p:pic>
        <p:nvPicPr>
          <p:cNvPr id="4" name="Рисунок 3" descr="hello_html_m334e123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68" y="4357694"/>
            <a:ext cx="1714480" cy="1428760"/>
          </a:xfrm>
          <a:prstGeom prst="teardrop">
            <a:avLst/>
          </a:prstGeom>
          <a:noFill/>
          <a:ln w="5715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57163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2401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1 этап</a:t>
            </a:r>
            <a:endParaRPr lang="ru-RU" dirty="0" smtClean="0"/>
          </a:p>
          <a:p>
            <a:r>
              <a:rPr lang="ru-RU" b="1" dirty="0" err="1" smtClean="0"/>
              <a:t>Аквагимнастика</a:t>
            </a:r>
            <a:r>
              <a:rPr lang="ru-RU" dirty="0" smtClean="0"/>
              <a:t> для пальчиков и рук – это занимательные игры в воде.</a:t>
            </a:r>
          </a:p>
          <a:p>
            <a:r>
              <a:rPr lang="ru-RU" dirty="0" smtClean="0"/>
              <a:t>«Пальчиковые игры и игры в воде» - это инсценировка каких-либо рифмованных историй, сказок при помощи пальцев. </a:t>
            </a:r>
          </a:p>
          <a:p>
            <a:r>
              <a:rPr lang="ru-RU" b="1" dirty="0" smtClean="0"/>
              <a:t>Вода</a:t>
            </a:r>
            <a:r>
              <a:rPr lang="ru-RU" dirty="0" smtClean="0"/>
              <a:t> – одно из первых веществ, с которым дети начинают играть и экспериментировать. Не случайно игры с водой являются для них самым приятным способом обучения. Вода даёт ребёнку приятные ощущения, развивает различные рецепторы и предоставляет широкие возможности для познания мира.</a:t>
            </a:r>
          </a:p>
          <a:p>
            <a:endParaRPr lang="ru-RU" dirty="0" smtClean="0"/>
          </a:p>
        </p:txBody>
      </p:sp>
      <p:pic>
        <p:nvPicPr>
          <p:cNvPr id="4" name="Рисунок 3" descr="hello_html_m334e123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44" y="5214950"/>
            <a:ext cx="1714480" cy="1428760"/>
          </a:xfrm>
          <a:prstGeom prst="teardrop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  <p:pic>
        <p:nvPicPr>
          <p:cNvPr id="5" name="Рисунок 4" descr="hello_html_m334e123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34" y="1285860"/>
            <a:ext cx="1142976" cy="1071570"/>
          </a:xfrm>
          <a:prstGeom prst="teardrop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6" name="Рисунок 5" descr="hello_html_m334e123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4" y="214290"/>
            <a:ext cx="1143008" cy="785842"/>
          </a:xfrm>
          <a:prstGeom prst="teardrop">
            <a:avLst/>
          </a:prstGeom>
          <a:noFill/>
          <a:ln w="5715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57163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2401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2 этап</a:t>
            </a:r>
            <a:endParaRPr lang="ru-RU" dirty="0" smtClean="0"/>
          </a:p>
          <a:p>
            <a:r>
              <a:rPr lang="ru-RU" b="1" i="1" dirty="0" smtClean="0"/>
              <a:t>Игра «Медуза». </a:t>
            </a:r>
            <a:r>
              <a:rPr lang="ru-RU" sz="1800" dirty="0" smtClean="0"/>
              <a:t>Исходное положение (И.П.) – кисти рук под водой, пальцы собраны вместе. Раскрываем кисть и опять закрываем в И.П.</a:t>
            </a:r>
          </a:p>
          <a:p>
            <a:endParaRPr lang="ru-RU" sz="1800" dirty="0" smtClean="0"/>
          </a:p>
        </p:txBody>
      </p:sp>
      <p:pic>
        <p:nvPicPr>
          <p:cNvPr id="1030" name="Picture 6" descr="Картинки по запросу картинка для детей медуза"/>
          <p:cNvPicPr>
            <a:picLocks noChangeAspect="1" noChangeArrowheads="1"/>
          </p:cNvPicPr>
          <p:nvPr/>
        </p:nvPicPr>
        <p:blipFill>
          <a:blip r:embed="rId2"/>
          <a:srcRect l="32885" t="9169" r="34229" b="10146"/>
          <a:stretch>
            <a:fillRect/>
          </a:stretch>
        </p:blipFill>
        <p:spPr bwMode="auto">
          <a:xfrm>
            <a:off x="428596" y="2643182"/>
            <a:ext cx="1660934" cy="2357454"/>
          </a:xfrm>
          <a:prstGeom prst="round2Diag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1032" name="Picture 8" descr="G:\DCIM\101NIKON\DSCN22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714488"/>
            <a:ext cx="6572264" cy="4929198"/>
          </a:xfrm>
          <a:prstGeom prst="snipRound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57163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8715436" cy="609731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Игра «Морская звезда». </a:t>
            </a:r>
            <a:r>
              <a:rPr lang="ru-RU" sz="1800" dirty="0" smtClean="0"/>
              <a:t>И.П. – кисти лежат на дне ванны, пальцы разведены в стороны. В хаотичном порядке поднимаем пальцы вверх, не отрывая ладонь от поверхности ванны.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</p:txBody>
      </p:sp>
      <p:pic>
        <p:nvPicPr>
          <p:cNvPr id="5" name="Рисунок 4" descr="hello_html_m334e123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5500702"/>
            <a:ext cx="1142976" cy="1071570"/>
          </a:xfrm>
          <a:prstGeom prst="teardrop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7" name="Picture 2" descr="G:\DCIM\101NIKON\DSCN22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643050"/>
            <a:ext cx="6881828" cy="5161371"/>
          </a:xfrm>
          <a:prstGeom prst="roundRect">
            <a:avLst/>
          </a:prstGeom>
          <a:noFill/>
          <a:ln w="76200">
            <a:solidFill>
              <a:srgbClr val="00B0F0"/>
            </a:solidFill>
          </a:ln>
        </p:spPr>
      </p:pic>
      <p:pic>
        <p:nvPicPr>
          <p:cNvPr id="5124" name="Picture 4" descr="Картинки по запросу морская звезда картинка для дете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356163">
            <a:off x="-67289" y="2346858"/>
            <a:ext cx="2095500" cy="1428750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57163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240186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b="1" i="1" dirty="0" smtClean="0"/>
              <a:t>Игра «Рыбка». </a:t>
            </a:r>
            <a:r>
              <a:rPr lang="ru-RU" sz="1800" dirty="0" smtClean="0"/>
              <a:t>И.П. – кисти рук лежат на поверхности воды. </a:t>
            </a:r>
          </a:p>
          <a:p>
            <a:pPr>
              <a:buNone/>
            </a:pPr>
            <a:r>
              <a:rPr lang="ru-RU" sz="1800" dirty="0" smtClean="0"/>
              <a:t>                                                          Бьём кистями по воде.</a:t>
            </a:r>
          </a:p>
          <a:p>
            <a:pPr>
              <a:buNone/>
            </a:pPr>
            <a:r>
              <a:rPr lang="ru-RU" sz="1800" dirty="0" smtClean="0"/>
              <a:t>Рыбки-малютки</a:t>
            </a:r>
          </a:p>
          <a:p>
            <a:pPr>
              <a:buNone/>
            </a:pPr>
            <a:r>
              <a:rPr lang="ru-RU" sz="1800" dirty="0" smtClean="0"/>
              <a:t>По морю плывут,</a:t>
            </a:r>
          </a:p>
          <a:p>
            <a:pPr>
              <a:buNone/>
            </a:pPr>
            <a:r>
              <a:rPr lang="ru-RU" sz="1800" dirty="0" smtClean="0"/>
              <a:t>Скачут, резвятся </a:t>
            </a:r>
          </a:p>
          <a:p>
            <a:pPr>
              <a:buNone/>
            </a:pPr>
            <a:r>
              <a:rPr lang="ru-RU" sz="1800" dirty="0" smtClean="0"/>
              <a:t> и хвостиками бьют.</a:t>
            </a:r>
          </a:p>
          <a:p>
            <a:r>
              <a:rPr lang="ru-RU" b="1" i="1" dirty="0" smtClean="0"/>
              <a:t>  </a:t>
            </a:r>
            <a:endParaRPr lang="ru-RU" sz="1600" dirty="0" smtClean="0"/>
          </a:p>
        </p:txBody>
      </p:sp>
      <p:pic>
        <p:nvPicPr>
          <p:cNvPr id="5" name="Рисунок 4" descr="hello_html_m334e123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62" y="214290"/>
            <a:ext cx="857224" cy="785818"/>
          </a:xfrm>
          <a:prstGeom prst="teardrop">
            <a:avLst/>
          </a:prstGeom>
          <a:noFill/>
          <a:ln w="57150">
            <a:solidFill>
              <a:srgbClr val="FFC000"/>
            </a:solidFill>
          </a:ln>
        </p:spPr>
      </p:pic>
      <p:pic>
        <p:nvPicPr>
          <p:cNvPr id="6" name="Рисунок 5" descr="hello_html_m334e123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5286388"/>
            <a:ext cx="1143008" cy="785842"/>
          </a:xfrm>
          <a:prstGeom prst="teardrop">
            <a:avLst/>
          </a:prstGeom>
          <a:noFill/>
          <a:ln w="57150">
            <a:solidFill>
              <a:schemeClr val="accent6">
                <a:lumMod val="40000"/>
                <a:lumOff val="60000"/>
              </a:schemeClr>
            </a:solidFill>
          </a:ln>
        </p:spPr>
      </p:pic>
      <p:pic>
        <p:nvPicPr>
          <p:cNvPr id="7" name="Picture 7" descr="G:\DCIM\101NIKON\DSCN22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2675" y="1785926"/>
            <a:ext cx="6477011" cy="4857759"/>
          </a:xfrm>
          <a:prstGeom prst="round2Diag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  <p:pic>
        <p:nvPicPr>
          <p:cNvPr id="4100" name="Picture 4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857496"/>
            <a:ext cx="1785950" cy="1943777"/>
          </a:xfrm>
          <a:prstGeom prst="ellipse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57163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240186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b="1" i="1" dirty="0" smtClean="0"/>
              <a:t>Игра «Рак». </a:t>
            </a:r>
            <a:r>
              <a:rPr lang="ru-RU" sz="1800" dirty="0" smtClean="0"/>
              <a:t>И.П. – кисти под водой. Мизинец, безымянный и средний пальцы прижаты к ладони. Большой и указательный пальцы выпрямлены. Сводим их вместе, изображая щупальца рака.</a:t>
            </a:r>
          </a:p>
          <a:p>
            <a:pPr>
              <a:buNone/>
            </a:pPr>
            <a:r>
              <a:rPr lang="ru-RU" sz="1800" dirty="0" smtClean="0"/>
              <a:t>Раку – Здравствуй! - я сказал, руку я ему подал.</a:t>
            </a:r>
          </a:p>
          <a:p>
            <a:pPr>
              <a:buNone/>
            </a:pPr>
            <a:r>
              <a:rPr lang="ru-RU" sz="1800" dirty="0" smtClean="0"/>
              <a:t>Мне ответил рак: «Привет!».  И подал клешню в ответ.</a:t>
            </a:r>
          </a:p>
          <a:p>
            <a:endParaRPr lang="ru-RU" sz="1800" dirty="0" smtClean="0"/>
          </a:p>
        </p:txBody>
      </p:sp>
      <p:pic>
        <p:nvPicPr>
          <p:cNvPr id="5" name="Рисунок 4" descr="hello_html_m334e123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5572140"/>
            <a:ext cx="1142976" cy="1071570"/>
          </a:xfrm>
          <a:prstGeom prst="teardrop">
            <a:avLst/>
          </a:prstGeom>
          <a:noFill/>
          <a:ln w="57150">
            <a:solidFill>
              <a:srgbClr val="00B0F0"/>
            </a:solidFill>
          </a:ln>
        </p:spPr>
      </p:pic>
      <p:pic>
        <p:nvPicPr>
          <p:cNvPr id="3074" name="Picture 2" descr="G:\DCIM\101NIKON\DSCN22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196670"/>
            <a:ext cx="6215106" cy="4661330"/>
          </a:xfrm>
          <a:prstGeom prst="snip2Diag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3076" name="Picture 4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928934"/>
            <a:ext cx="1796789" cy="1731126"/>
          </a:xfrm>
          <a:prstGeom prst="round2Diag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227</Words>
  <Application>Microsoft Office PowerPoint</Application>
  <PresentationFormat>Экран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 Актуальность Речь- это удивительно сильное средство, но нужно иметь много ума, чтобы пользоваться им. Г.Гегель. </vt:lpstr>
      <vt:lpstr>Презентация PowerPoint</vt:lpstr>
      <vt:lpstr> Цель: повышение профессионального мастерства и обмен опытом по развитию речи дошкольников.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Solaris</dc:creator>
  <cp:lastModifiedBy>Admin</cp:lastModifiedBy>
  <cp:revision>34</cp:revision>
  <dcterms:created xsi:type="dcterms:W3CDTF">2014-07-31T14:00:58Z</dcterms:created>
  <dcterms:modified xsi:type="dcterms:W3CDTF">2020-03-19T05:50:20Z</dcterms:modified>
</cp:coreProperties>
</file>