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57" r:id="rId4"/>
    <p:sldId id="280" r:id="rId5"/>
    <p:sldId id="260" r:id="rId6"/>
    <p:sldId id="262" r:id="rId7"/>
    <p:sldId id="267" r:id="rId8"/>
    <p:sldId id="269" r:id="rId9"/>
    <p:sldId id="271" r:id="rId10"/>
    <p:sldId id="263" r:id="rId11"/>
    <p:sldId id="266" r:id="rId12"/>
    <p:sldId id="272" r:id="rId13"/>
    <p:sldId id="264" r:id="rId14"/>
    <p:sldId id="275" r:id="rId15"/>
    <p:sldId id="277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emf"/><Relationship Id="rId6" Type="http://schemas.openxmlformats.org/officeDocument/2006/relationships/image" Target="../media/image13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3.wmf"/><Relationship Id="rId7" Type="http://schemas.openxmlformats.org/officeDocument/2006/relationships/image" Target="../media/image19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9.emf"/><Relationship Id="rId7" Type="http://schemas.openxmlformats.org/officeDocument/2006/relationships/image" Target="../media/image22.w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19.wmf"/><Relationship Id="rId5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1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789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2939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803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2693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75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81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1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0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25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7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3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7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5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30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D212C-11B6-40CD-A74D-E1B2E5A387E1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B9BBDC-5A32-482A-BC79-6D00A7E3D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6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25.e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24.e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20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2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e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27.e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e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4" Type="http://schemas.openxmlformats.org/officeDocument/2006/relationships/image" Target="../media/image10.e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5.e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260648"/>
            <a:ext cx="5826719" cy="37901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Формулы для вычисления площади правильного многоугольника, его стороны и радиуса вписанной окружности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Новые формулы</a:t>
            </a:r>
            <a:endParaRPr lang="ru-RU" dirty="0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73050" y="3860800"/>
          <a:ext cx="2354263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Формула" r:id="rId3" imgW="622080" imgH="253800" progId="Equation.3">
                  <p:embed/>
                </p:oleObj>
              </mc:Choice>
              <mc:Fallback>
                <p:oleObj name="Формула" r:id="rId3" imgW="62208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3860800"/>
                        <a:ext cx="2354263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Равнобедренный треугольник 4"/>
          <p:cNvSpPr/>
          <p:nvPr/>
        </p:nvSpPr>
        <p:spPr>
          <a:xfrm>
            <a:off x="1043608" y="1988840"/>
            <a:ext cx="1368152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988840"/>
            <a:ext cx="1058416" cy="105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6372200" y="2060848"/>
            <a:ext cx="1204720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2843808" y="3645024"/>
          <a:ext cx="28400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Формула" r:id="rId5" imgW="634680" imgH="241200" progId="Equation.3">
                  <p:embed/>
                </p:oleObj>
              </mc:Choice>
              <mc:Fallback>
                <p:oleObj name="Формула" r:id="rId5" imgW="63468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645024"/>
                        <a:ext cx="284003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6300192" y="3645024"/>
          <a:ext cx="1951037" cy="110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7" imgW="444240" imgH="228600" progId="Equation.3">
                  <p:embed/>
                </p:oleObj>
              </mc:Choice>
              <mc:Fallback>
                <p:oleObj name="Формула" r:id="rId7" imgW="44424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3645024"/>
                        <a:ext cx="1951037" cy="1103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Новые формулы</a:t>
            </a:r>
            <a:endParaRPr lang="ru-RU" dirty="0"/>
          </a:p>
        </p:txBody>
      </p:sp>
      <p:graphicFrame>
        <p:nvGraphicFramePr>
          <p:cNvPr id="7177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582613" y="3716338"/>
          <a:ext cx="224631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Формула" r:id="rId3" imgW="660240" imgH="253800" progId="Equation.3">
                  <p:embed/>
                </p:oleObj>
              </mc:Choice>
              <mc:Fallback>
                <p:oleObj name="Формула" r:id="rId3" imgW="66024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613" y="3716338"/>
                        <a:ext cx="2246312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1259632" y="220486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6156176" y="2276872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563888" y="3501008"/>
          <a:ext cx="2239962" cy="100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Формула" r:id="rId5" imgW="482400" imgH="215640" progId="Equation.3">
                  <p:embed/>
                </p:oleObj>
              </mc:Choice>
              <mc:Fallback>
                <p:oleObj name="Формула" r:id="rId5" imgW="48240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501008"/>
                        <a:ext cx="2239962" cy="1001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6300192" y="3284984"/>
          <a:ext cx="2420938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Формула" r:id="rId7" imgW="545760" imgH="419040" progId="Equation.3">
                  <p:embed/>
                </p:oleObj>
              </mc:Choice>
              <mc:Fallback>
                <p:oleObj name="Формула" r:id="rId7" imgW="54576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3284984"/>
                        <a:ext cx="2420938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Box 1"/>
          <p:cNvSpPr txBox="1">
            <a:spLocks noChangeArrowheads="1"/>
          </p:cNvSpPr>
          <p:nvPr/>
        </p:nvSpPr>
        <p:spPr bwMode="auto">
          <a:xfrm>
            <a:off x="755577" y="142875"/>
            <a:ext cx="7128792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Выполнить задание № 1087, записать в тетрадь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20"/>
          <p:cNvGrpSpPr>
            <a:grpSpLocks/>
          </p:cNvGrpSpPr>
          <p:nvPr/>
        </p:nvGrpSpPr>
        <p:grpSpPr bwMode="auto">
          <a:xfrm>
            <a:off x="827088" y="1052513"/>
            <a:ext cx="2357437" cy="2214562"/>
            <a:chOff x="1500166" y="1357298"/>
            <a:chExt cx="1928826" cy="1857388"/>
          </a:xfrm>
        </p:grpSpPr>
        <p:sp>
          <p:nvSpPr>
            <p:cNvPr id="3" name="Овал 2"/>
            <p:cNvSpPr/>
            <p:nvPr/>
          </p:nvSpPr>
          <p:spPr>
            <a:xfrm>
              <a:off x="1500166" y="1357298"/>
              <a:ext cx="1928826" cy="18573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796309" y="1619595"/>
              <a:ext cx="1341735" cy="1308827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449642" y="2220085"/>
              <a:ext cx="45461" cy="45270"/>
            </a:xfrm>
            <a:prstGeom prst="ellipse">
              <a:avLst/>
            </a:prstGeom>
            <a:solidFill>
              <a:srgbClr val="0C27AC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16200000" flipH="1">
              <a:off x="2444090" y="2239598"/>
              <a:ext cx="718989" cy="653333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>
              <a:stCxn id="7" idx="1"/>
              <a:endCxn id="4" idx="2"/>
            </p:cNvCxnSpPr>
            <p:nvPr/>
          </p:nvCxnSpPr>
          <p:spPr>
            <a:xfrm rot="16200000" flipH="1">
              <a:off x="2111141" y="2571737"/>
              <a:ext cx="701680" cy="11689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247" name="Object 5"/>
            <p:cNvGraphicFramePr>
              <a:graphicFrameLocks noChangeAspect="1"/>
            </p:cNvGraphicFramePr>
            <p:nvPr/>
          </p:nvGraphicFramePr>
          <p:xfrm>
            <a:off x="2720541" y="2214554"/>
            <a:ext cx="329714" cy="357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4" name="Формула" r:id="rId3" imgW="152280" imgH="164880" progId="Equation.3">
                    <p:embed/>
                  </p:oleObj>
                </mc:Choice>
                <mc:Fallback>
                  <p:oleObj name="Формула" r:id="rId3" imgW="152280" imgH="16488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0541" y="2214554"/>
                          <a:ext cx="329714" cy="357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8" name="Object 6"/>
            <p:cNvGraphicFramePr>
              <a:graphicFrameLocks noChangeAspect="1"/>
            </p:cNvGraphicFramePr>
            <p:nvPr/>
          </p:nvGraphicFramePr>
          <p:xfrm>
            <a:off x="2214546" y="2428868"/>
            <a:ext cx="271464" cy="301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5" name="Формула" r:id="rId5" imgW="114120" imgH="126720" progId="Equation.3">
                    <p:embed/>
                  </p:oleObj>
                </mc:Choice>
                <mc:Fallback>
                  <p:oleObj name="Формула" r:id="rId5" imgW="114120" imgH="12672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4546" y="2428868"/>
                          <a:ext cx="271464" cy="3016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Object 7"/>
            <p:cNvGraphicFramePr>
              <a:graphicFrameLocks noChangeAspect="1"/>
            </p:cNvGraphicFramePr>
            <p:nvPr/>
          </p:nvGraphicFramePr>
          <p:xfrm>
            <a:off x="2285984" y="1460298"/>
            <a:ext cx="428628" cy="520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6" name="Формула" r:id="rId7" imgW="177480" imgH="215640" progId="Equation.3">
                    <p:embed/>
                  </p:oleObj>
                </mc:Choice>
                <mc:Fallback>
                  <p:oleObj name="Формула" r:id="rId7" imgW="17748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984" y="1460298"/>
                          <a:ext cx="428628" cy="5204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2" name="TextBox 21"/>
          <p:cNvSpPr txBox="1">
            <a:spLocks noChangeArrowheads="1"/>
          </p:cNvSpPr>
          <p:nvPr/>
        </p:nvSpPr>
        <p:spPr bwMode="auto">
          <a:xfrm>
            <a:off x="4071938" y="785813"/>
            <a:ext cx="41433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Дано:    </a:t>
            </a:r>
            <a:r>
              <a:rPr lang="en-US" sz="3600" b="1" i="1">
                <a:latin typeface="Times New Roman" pitchFamily="18" charset="0"/>
                <a:cs typeface="Times New Roman" pitchFamily="18" charset="0"/>
              </a:rPr>
              <a:t>S=16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=4</a:t>
            </a:r>
          </a:p>
          <a:p>
            <a:pPr algn="ctr"/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Найти:   </a:t>
            </a:r>
            <a:r>
              <a:rPr lang="en-US" sz="3600" b="1" i="1">
                <a:latin typeface="Times New Roman" pitchFamily="18" charset="0"/>
                <a:cs typeface="Times New Roman" pitchFamily="18" charset="0"/>
              </a:rPr>
              <a:t>a, r, R, P</a:t>
            </a:r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28688" y="5143500"/>
          <a:ext cx="2714625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7" name="Формула" r:id="rId9" imgW="558720" imgH="393480" progId="Equation.3">
                  <p:embed/>
                </p:oleObj>
              </mc:Choice>
              <mc:Fallback>
                <p:oleObj name="Формула" r:id="rId9" imgW="5587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5143500"/>
                        <a:ext cx="2714625" cy="100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786313" y="3143250"/>
          <a:ext cx="3432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8" name="Формула" r:id="rId11" imgW="1041120" imgH="419040" progId="Equation.3">
                  <p:embed/>
                </p:oleObj>
              </mc:Choice>
              <mc:Fallback>
                <p:oleObj name="Формула" r:id="rId11" imgW="1041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3143250"/>
                        <a:ext cx="3432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42938" y="3500438"/>
          <a:ext cx="3306762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Формула" r:id="rId13" imgW="914400" imgH="419040" progId="Equation.3">
                  <p:embed/>
                </p:oleObj>
              </mc:Choice>
              <mc:Fallback>
                <p:oleObj name="Формула" r:id="rId13" imgW="9144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3500438"/>
                        <a:ext cx="3306762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TextBox 25"/>
          <p:cNvSpPr txBox="1">
            <a:spLocks noChangeArrowheads="1"/>
          </p:cNvSpPr>
          <p:nvPr/>
        </p:nvSpPr>
        <p:spPr bwMode="auto">
          <a:xfrm>
            <a:off x="4286250" y="2214563"/>
            <a:ext cx="4500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C27AC"/>
                </a:solidFill>
                <a:latin typeface="Times New Roman" pitchFamily="18" charset="0"/>
                <a:cs typeface="Times New Roman" pitchFamily="18" charset="0"/>
              </a:rPr>
              <a:t>Мы знаем формулы:</a:t>
            </a:r>
          </a:p>
        </p:txBody>
      </p:sp>
      <p:graphicFrame>
        <p:nvGraphicFramePr>
          <p:cNvPr id="2" name="Object 17"/>
          <p:cNvGraphicFramePr>
            <a:graphicFrameLocks noChangeAspect="1"/>
          </p:cNvGraphicFramePr>
          <p:nvPr/>
        </p:nvGraphicFramePr>
        <p:xfrm>
          <a:off x="4929188" y="4714875"/>
          <a:ext cx="2071687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Формула" r:id="rId15" imgW="634680" imgH="241200" progId="Equation.3">
                  <p:embed/>
                </p:oleObj>
              </mc:Choice>
              <mc:Fallback>
                <p:oleObj name="Формула" r:id="rId15" imgW="634680" imgH="241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4714875"/>
                        <a:ext cx="2071687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0" name="Object 18"/>
          <p:cNvGraphicFramePr>
            <a:graphicFrameLocks noChangeAspect="1"/>
          </p:cNvGraphicFramePr>
          <p:nvPr/>
        </p:nvGraphicFramePr>
        <p:xfrm>
          <a:off x="5072063" y="5715000"/>
          <a:ext cx="1643062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Формула" r:id="rId17" imgW="482400" imgH="215640" progId="Equation.3">
                  <p:embed/>
                </p:oleObj>
              </mc:Choice>
              <mc:Fallback>
                <p:oleObj name="Формула" r:id="rId17" imgW="482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2063" y="5715000"/>
                        <a:ext cx="1643062" cy="735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№ 1087 (1,2,3)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1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a4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0538" marR="7053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Подготовка к ГИА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треугольнике </a:t>
            </a:r>
            <a:r>
              <a:rPr lang="en-US" sz="3200" dirty="0" smtClean="0"/>
              <a:t>ABC</a:t>
            </a:r>
            <a:r>
              <a:rPr lang="ru-RU" sz="3200" dirty="0" smtClean="0"/>
              <a:t> угол А=40</a:t>
            </a:r>
            <a:r>
              <a:rPr lang="ru-RU" sz="3200" dirty="0" smtClean="0">
                <a:latin typeface="Calibri"/>
                <a:cs typeface="Calibri"/>
              </a:rPr>
              <a:t>⁰, внешний угол при вершине В равен 102⁰. Найдите угол С.</a:t>
            </a:r>
          </a:p>
          <a:p>
            <a:r>
              <a:rPr lang="ru-RU" sz="3200" dirty="0" smtClean="0">
                <a:latin typeface="Calibri"/>
                <a:cs typeface="Calibri"/>
              </a:rPr>
              <a:t>Средняя линия трапеции равна 25, а меньшее основание равно 17. Найдите большее основание.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TextBox 1"/>
          <p:cNvSpPr txBox="1">
            <a:spLocks noChangeArrowheads="1"/>
          </p:cNvSpPr>
          <p:nvPr/>
        </p:nvSpPr>
        <p:spPr bwMode="auto">
          <a:xfrm>
            <a:off x="2571750" y="142875"/>
            <a:ext cx="4286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  <p:sp>
        <p:nvSpPr>
          <p:cNvPr id="13324" name="TextBox 25"/>
          <p:cNvSpPr txBox="1">
            <a:spLocks noChangeArrowheads="1"/>
          </p:cNvSpPr>
          <p:nvPr/>
        </p:nvSpPr>
        <p:spPr bwMode="auto">
          <a:xfrm>
            <a:off x="214313" y="857250"/>
            <a:ext cx="4500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0C27AC"/>
                </a:solidFill>
                <a:latin typeface="Times New Roman" pitchFamily="18" charset="0"/>
                <a:cs typeface="Times New Roman" pitchFamily="18" charset="0"/>
              </a:rPr>
              <a:t>Мы знаем формулы: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28625" y="1643063"/>
          <a:ext cx="3432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8" name="Формула" r:id="rId3" imgW="1041120" imgH="419040" progId="Equation.3">
                  <p:embed/>
                </p:oleObj>
              </mc:Choice>
              <mc:Fallback>
                <p:oleObj name="Формула" r:id="rId3" imgW="1041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643063"/>
                        <a:ext cx="3432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28625" y="3500438"/>
          <a:ext cx="3306763" cy="129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9" name="Формула" r:id="rId5" imgW="914400" imgH="419040" progId="Equation.3">
                  <p:embed/>
                </p:oleObj>
              </mc:Choice>
              <mc:Fallback>
                <p:oleObj name="Формула" r:id="rId5" imgW="9144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500438"/>
                        <a:ext cx="3306763" cy="1296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42938" y="5143500"/>
          <a:ext cx="26431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0" name="Формула" r:id="rId7" imgW="558720" imgH="393480" progId="Equation.3">
                  <p:embed/>
                </p:oleObj>
              </mc:Choice>
              <mc:Fallback>
                <p:oleObj name="Формула" r:id="rId7" imgW="5587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5143500"/>
                        <a:ext cx="2643187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365625" y="1714500"/>
          <a:ext cx="21018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1" name="Формула" r:id="rId9" imgW="622080" imgH="253800" progId="Equation.3">
                  <p:embed/>
                </p:oleObj>
              </mc:Choice>
              <mc:Fallback>
                <p:oleObj name="Формула" r:id="rId9" imgW="62208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5625" y="1714500"/>
                        <a:ext cx="210185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6665913" y="1681163"/>
          <a:ext cx="2290762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2" name="Формула" r:id="rId11" imgW="660240" imgH="253800" progId="Equation.3">
                  <p:embed/>
                </p:oleObj>
              </mc:Choice>
              <mc:Fallback>
                <p:oleObj name="Формула" r:id="rId11" imgW="660240" imgH="253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5913" y="1681163"/>
                        <a:ext cx="2290762" cy="881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4418013" y="3190875"/>
          <a:ext cx="216852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3" name="Формула" r:id="rId13" imgW="634680" imgH="241200" progId="Equation.3">
                  <p:embed/>
                </p:oleObj>
              </mc:Choice>
              <mc:Fallback>
                <p:oleObj name="Формула" r:id="rId13" imgW="63468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8013" y="3190875"/>
                        <a:ext cx="2168525" cy="823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6897688" y="3244850"/>
          <a:ext cx="1717675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4" name="Формула" r:id="rId15" imgW="482400" imgH="215640" progId="Equation.3">
                  <p:embed/>
                </p:oleObj>
              </mc:Choice>
              <mc:Fallback>
                <p:oleObj name="Формула" r:id="rId15" imgW="48240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7688" y="3244850"/>
                        <a:ext cx="1717675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4305300" y="5116513"/>
          <a:ext cx="1671638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5" name="Формула" r:id="rId17" imgW="444240" imgH="228600" progId="Equation.3">
                  <p:embed/>
                </p:oleObj>
              </mc:Choice>
              <mc:Fallback>
                <p:oleObj name="Формула" r:id="rId17" imgW="44424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5300" y="5116513"/>
                        <a:ext cx="1671638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4" name="Object 10"/>
          <p:cNvGraphicFramePr>
            <a:graphicFrameLocks noChangeAspect="1"/>
          </p:cNvGraphicFramePr>
          <p:nvPr/>
        </p:nvGraphicFramePr>
        <p:xfrm>
          <a:off x="6456363" y="4751388"/>
          <a:ext cx="22352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" name="Формула" r:id="rId19" imgW="545760" imgH="419040" progId="Equation.3">
                  <p:embed/>
                </p:oleObj>
              </mc:Choice>
              <mc:Fallback>
                <p:oleObj name="Формула" r:id="rId19" imgW="54576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363" y="4751388"/>
                        <a:ext cx="2235200" cy="171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857375" y="142875"/>
            <a:ext cx="5000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 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393031" y="1700808"/>
            <a:ext cx="59293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п.105-108 повторить;</a:t>
            </a:r>
          </a:p>
          <a:p>
            <a:pPr>
              <a:buFont typeface="Arial" charset="0"/>
              <a:buChar char="•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выучить формулы;</a:t>
            </a:r>
          </a:p>
          <a:p>
            <a:pPr>
              <a:buFont typeface="Arial" charset="0"/>
              <a:buChar char="•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1087(3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),1088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Цель урока: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Закрепление изученного материала в ходе решение задач.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46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многоугольник называется правильным?</a:t>
            </a:r>
          </a:p>
          <a:p>
            <a:r>
              <a:rPr lang="ru-RU" dirty="0" smtClean="0"/>
              <a:t>Как найти угол правильного многоугольника?</a:t>
            </a:r>
          </a:p>
          <a:p>
            <a:r>
              <a:rPr lang="ru-RU" dirty="0" smtClean="0"/>
              <a:t>Сформулируйте следствия из теорем.</a:t>
            </a:r>
          </a:p>
          <a:p>
            <a:r>
              <a:rPr lang="ru-RU" dirty="0" smtClean="0"/>
              <a:t>Что вы понимаете под словами центр правильного многоугольника?</a:t>
            </a:r>
          </a:p>
          <a:p>
            <a:r>
              <a:rPr lang="ru-RU" dirty="0" smtClean="0"/>
              <a:t>Как найти площадь треугольника, зная радиус вписанной окружности?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формула площади правильного многоугольника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Р-периметр</a:t>
            </a:r>
            <a:r>
              <a:rPr lang="ru-RU" dirty="0" smtClean="0"/>
              <a:t> многоугольника, </a:t>
            </a:r>
            <a:r>
              <a:rPr lang="en-US" dirty="0" smtClean="0"/>
              <a:t>r- </a:t>
            </a:r>
            <a:r>
              <a:rPr lang="ru-RU" dirty="0" smtClean="0"/>
              <a:t>радиус вписанной окружности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922338" y="2349500"/>
          <a:ext cx="2784475" cy="196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name="Формула" r:id="rId3" imgW="558720" imgH="393480" progId="Equation.3">
                  <p:embed/>
                </p:oleObj>
              </mc:Choice>
              <mc:Fallback>
                <p:oleObj name="Формула" r:id="rId3" imgW="5587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338" y="2349500"/>
                        <a:ext cx="2784475" cy="196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ru-RU" dirty="0" smtClean="0"/>
              <a:t>. Записать обозначение </a:t>
            </a:r>
            <a:r>
              <a:rPr lang="en-US" dirty="0" smtClean="0"/>
              <a:t>S,P, </a:t>
            </a:r>
            <a:r>
              <a:rPr lang="en-US" dirty="0" err="1" smtClean="0"/>
              <a:t>a,r</a:t>
            </a:r>
            <a:r>
              <a:rPr lang="en-US" dirty="0" smtClean="0"/>
              <a:t>, R (</a:t>
            </a:r>
            <a:r>
              <a:rPr lang="ru-RU" dirty="0" smtClean="0"/>
              <a:t>учебник п.108)</a:t>
            </a: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   2 </a:t>
            </a:r>
            <a:r>
              <a:rPr lang="ru-RU" dirty="0" smtClean="0"/>
              <a:t>.Записать </a:t>
            </a:r>
            <a:r>
              <a:rPr lang="ru-RU" dirty="0"/>
              <a:t>все формулы в тетрадь.</a:t>
            </a:r>
          </a:p>
          <a:p>
            <a:pPr marL="109728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Сторона правильного многоугольника</a:t>
            </a:r>
            <a:endParaRPr lang="ru-RU" dirty="0"/>
          </a:p>
        </p:txBody>
      </p:sp>
      <p:graphicFrame>
        <p:nvGraphicFramePr>
          <p:cNvPr id="1027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363538" y="2565400"/>
          <a:ext cx="375602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3" imgW="1041120" imgH="419040" progId="Equation.3">
                  <p:embed/>
                </p:oleObj>
              </mc:Choice>
              <mc:Fallback>
                <p:oleObj name="Формула" r:id="rId3" imgW="1041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8" y="2565400"/>
                        <a:ext cx="3756025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Радиус вписанной окружности</a:t>
            </a:r>
            <a:endParaRPr lang="ru-RU" dirty="0"/>
          </a:p>
        </p:txBody>
      </p:sp>
      <p:graphicFrame>
        <p:nvGraphicFramePr>
          <p:cNvPr id="1028" name="Object 4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219700" y="2565400"/>
          <a:ext cx="3141663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Формула" r:id="rId5" imgW="914400" imgH="419040" progId="Equation.3">
                  <p:embed/>
                </p:oleObj>
              </mc:Choice>
              <mc:Fallback>
                <p:oleObj name="Формула" r:id="rId5" imgW="9144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2565400"/>
                        <a:ext cx="3141663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Выполнить задания, записать  в тетрадь</a:t>
            </a: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1) </a:t>
            </a:r>
            <a:r>
              <a:rPr lang="ru-RU" b="1" u="sng" dirty="0" smtClean="0"/>
              <a:t>Дано:</a:t>
            </a:r>
            <a:r>
              <a:rPr lang="ru-RU" dirty="0" smtClean="0"/>
              <a:t> </a:t>
            </a:r>
            <a:r>
              <a:rPr lang="en-US" dirty="0" smtClean="0"/>
              <a:t>R</a:t>
            </a:r>
            <a:r>
              <a:rPr lang="ru-RU" dirty="0" smtClean="0"/>
              <a:t>, </a:t>
            </a:r>
            <a:r>
              <a:rPr lang="en-US" dirty="0" smtClean="0"/>
              <a:t>n=3</a:t>
            </a:r>
            <a:r>
              <a:rPr lang="ru-RU" dirty="0" smtClean="0"/>
              <a:t>. </a:t>
            </a:r>
            <a:r>
              <a:rPr lang="ru-RU" b="1" u="sng" dirty="0" smtClean="0"/>
              <a:t>Найти</a:t>
            </a:r>
            <a:r>
              <a:rPr lang="ru-RU" dirty="0" smtClean="0"/>
              <a:t> а.</a:t>
            </a:r>
          </a:p>
          <a:p>
            <a:endParaRPr lang="ru-RU" dirty="0" smtClean="0"/>
          </a:p>
          <a:p>
            <a:r>
              <a:rPr lang="ru-RU" dirty="0" smtClean="0"/>
              <a:t>2)  </a:t>
            </a:r>
            <a:r>
              <a:rPr lang="ru-RU" b="1" u="sng" dirty="0" smtClean="0"/>
              <a:t>Дано</a:t>
            </a:r>
            <a:r>
              <a:rPr lang="ru-RU" dirty="0" smtClean="0"/>
              <a:t>:</a:t>
            </a:r>
            <a:r>
              <a:rPr lang="en-US" dirty="0" smtClean="0"/>
              <a:t> R, n=4.</a:t>
            </a:r>
            <a:r>
              <a:rPr lang="ru-RU" dirty="0" smtClean="0"/>
              <a:t> </a:t>
            </a:r>
            <a:r>
              <a:rPr lang="ru-RU" b="1" u="sng" dirty="0" smtClean="0"/>
              <a:t>Найти</a:t>
            </a:r>
            <a:r>
              <a:rPr lang="ru-RU" dirty="0" smtClean="0"/>
              <a:t> а.</a:t>
            </a:r>
          </a:p>
          <a:p>
            <a:endParaRPr lang="ru-RU" dirty="0" smtClean="0"/>
          </a:p>
          <a:p>
            <a:r>
              <a:rPr lang="ru-RU" dirty="0" smtClean="0"/>
              <a:t>3)  </a:t>
            </a:r>
            <a:r>
              <a:rPr lang="ru-RU" b="1" u="sng" dirty="0" smtClean="0"/>
              <a:t>Дано</a:t>
            </a:r>
            <a:r>
              <a:rPr lang="ru-RU" dirty="0" smtClean="0"/>
              <a:t>: </a:t>
            </a:r>
            <a:r>
              <a:rPr lang="en-US" dirty="0" smtClean="0"/>
              <a:t>R, n=6. </a:t>
            </a:r>
            <a:r>
              <a:rPr lang="ru-RU" b="1" u="sng" dirty="0" smtClean="0"/>
              <a:t>Найти </a:t>
            </a:r>
            <a:r>
              <a:rPr lang="ru-RU" dirty="0" smtClean="0"/>
              <a:t>а.</a:t>
            </a:r>
          </a:p>
          <a:p>
            <a:endParaRPr lang="ru-RU" dirty="0" smtClean="0"/>
          </a:p>
          <a:p>
            <a:r>
              <a:rPr lang="ru-RU" dirty="0" smtClean="0"/>
              <a:t>4) </a:t>
            </a:r>
            <a:r>
              <a:rPr lang="ru-RU" b="1" u="sng" dirty="0" smtClean="0"/>
              <a:t>Дано</a:t>
            </a:r>
            <a:r>
              <a:rPr lang="ru-RU" dirty="0" smtClean="0"/>
              <a:t>: </a:t>
            </a:r>
            <a:r>
              <a:rPr lang="en-US" dirty="0" smtClean="0"/>
              <a:t>R</a:t>
            </a:r>
            <a:r>
              <a:rPr lang="ru-RU" dirty="0" smtClean="0"/>
              <a:t>, </a:t>
            </a:r>
            <a:r>
              <a:rPr lang="en-US" dirty="0" smtClean="0"/>
              <a:t>n=3</a:t>
            </a:r>
            <a:r>
              <a:rPr lang="ru-RU" dirty="0" smtClean="0"/>
              <a:t>. </a:t>
            </a:r>
            <a:r>
              <a:rPr lang="ru-RU" b="1" u="sng" dirty="0" smtClean="0"/>
              <a:t>Найти</a:t>
            </a:r>
            <a:r>
              <a:rPr lang="ru-RU" dirty="0" smtClean="0"/>
              <a:t> а.</a:t>
            </a:r>
          </a:p>
          <a:p>
            <a:endParaRPr lang="ru-RU" dirty="0" smtClean="0"/>
          </a:p>
          <a:p>
            <a:r>
              <a:rPr lang="ru-RU" dirty="0" smtClean="0"/>
              <a:t>5) </a:t>
            </a:r>
            <a:r>
              <a:rPr lang="ru-RU" b="1" u="sng" dirty="0" smtClean="0"/>
              <a:t>Дано</a:t>
            </a:r>
            <a:r>
              <a:rPr lang="ru-RU" dirty="0" smtClean="0"/>
              <a:t>:</a:t>
            </a:r>
            <a:r>
              <a:rPr lang="en-US" dirty="0" smtClean="0"/>
              <a:t> R, n=4.</a:t>
            </a:r>
            <a:r>
              <a:rPr lang="ru-RU" dirty="0" smtClean="0"/>
              <a:t> </a:t>
            </a:r>
            <a:r>
              <a:rPr lang="ru-RU" b="1" u="sng" dirty="0" smtClean="0"/>
              <a:t>Найти</a:t>
            </a:r>
            <a:r>
              <a:rPr lang="ru-RU" dirty="0" smtClean="0"/>
              <a:t> а.</a:t>
            </a:r>
          </a:p>
          <a:p>
            <a:endParaRPr lang="ru-RU" dirty="0" smtClean="0"/>
          </a:p>
          <a:p>
            <a:r>
              <a:rPr lang="ru-RU" dirty="0" smtClean="0"/>
              <a:t>6)  </a:t>
            </a:r>
            <a:r>
              <a:rPr lang="ru-RU" b="1" u="sng" dirty="0" smtClean="0"/>
              <a:t>Дан</a:t>
            </a:r>
            <a:r>
              <a:rPr lang="ru-RU" dirty="0" smtClean="0"/>
              <a:t>о: </a:t>
            </a:r>
            <a:r>
              <a:rPr lang="en-US" dirty="0" smtClean="0"/>
              <a:t>R, n=6. </a:t>
            </a:r>
            <a:r>
              <a:rPr lang="ru-RU" b="1" u="sng" dirty="0" smtClean="0"/>
              <a:t>Найти</a:t>
            </a:r>
            <a:r>
              <a:rPr lang="ru-RU" dirty="0" smtClean="0"/>
              <a:t> 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783013" y="1812925"/>
            <a:ext cx="4000500" cy="1643063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22600" y="5445125"/>
            <a:ext cx="2571750" cy="1000125"/>
          </a:xfrm>
          <a:prstGeom prst="rect">
            <a:avLst/>
          </a:prstGeom>
          <a:solidFill>
            <a:schemeClr val="bg1">
              <a:lumMod val="65000"/>
              <a:alpha val="37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2" name="TextBox 21"/>
          <p:cNvSpPr txBox="1">
            <a:spLocks noChangeArrowheads="1"/>
          </p:cNvSpPr>
          <p:nvPr/>
        </p:nvSpPr>
        <p:spPr bwMode="auto">
          <a:xfrm>
            <a:off x="357188" y="142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Проверка:1)  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=3   Найти: а</a:t>
            </a:r>
          </a:p>
          <a:p>
            <a:endParaRPr lang="ru-RU" dirty="0"/>
          </a:p>
        </p:txBody>
      </p:sp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500063" y="1214438"/>
            <a:ext cx="2500312" cy="2500312"/>
            <a:chOff x="642910" y="1500174"/>
            <a:chExt cx="2500330" cy="2500330"/>
          </a:xfrm>
        </p:grpSpPr>
        <p:sp>
          <p:nvSpPr>
            <p:cNvPr id="4" name="Овал 3"/>
            <p:cNvSpPr/>
            <p:nvPr/>
          </p:nvSpPr>
          <p:spPr>
            <a:xfrm>
              <a:off x="1857356" y="2786058"/>
              <a:ext cx="55563" cy="53975"/>
            </a:xfrm>
            <a:prstGeom prst="ellipse">
              <a:avLst/>
            </a:prstGeom>
            <a:solidFill>
              <a:srgbClr val="0C27AC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3077" name="Object 2"/>
            <p:cNvGraphicFramePr>
              <a:graphicFrameLocks noChangeAspect="1"/>
            </p:cNvGraphicFramePr>
            <p:nvPr/>
          </p:nvGraphicFramePr>
          <p:xfrm>
            <a:off x="1867989" y="2164382"/>
            <a:ext cx="402984" cy="4258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0" name="Формула" r:id="rId3" imgW="152280" imgH="164880" progId="Equation.3">
                    <p:embed/>
                  </p:oleObj>
                </mc:Choice>
                <mc:Fallback>
                  <p:oleObj name="Формула" r:id="rId3" imgW="152280" imgH="1648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7989" y="2164382"/>
                          <a:ext cx="402984" cy="4258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8" name="Object 6"/>
            <p:cNvGraphicFramePr>
              <a:graphicFrameLocks noChangeAspect="1"/>
            </p:cNvGraphicFramePr>
            <p:nvPr/>
          </p:nvGraphicFramePr>
          <p:xfrm>
            <a:off x="1357290" y="2574737"/>
            <a:ext cx="331789" cy="359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1" name="Формула" r:id="rId5" imgW="114120" imgH="126720" progId="Equation.3">
                    <p:embed/>
                  </p:oleObj>
                </mc:Choice>
                <mc:Fallback>
                  <p:oleObj name="Формула" r:id="rId5" imgW="114120" imgH="12672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7290" y="2574737"/>
                          <a:ext cx="331789" cy="3596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9" name="Object 4"/>
            <p:cNvGraphicFramePr>
              <a:graphicFrameLocks noChangeAspect="1"/>
            </p:cNvGraphicFramePr>
            <p:nvPr/>
          </p:nvGraphicFramePr>
          <p:xfrm>
            <a:off x="1706840" y="2865136"/>
            <a:ext cx="485775" cy="657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2" name="Формула" r:id="rId7" imgW="164880" imgH="228600" progId="Equation.3">
                    <p:embed/>
                  </p:oleObj>
                </mc:Choice>
                <mc:Fallback>
                  <p:oleObj name="Формула" r:id="rId7" imgW="16488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6840" y="2865136"/>
                          <a:ext cx="485775" cy="65722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Овал 7"/>
            <p:cNvSpPr/>
            <p:nvPr/>
          </p:nvSpPr>
          <p:spPr>
            <a:xfrm>
              <a:off x="642910" y="1500174"/>
              <a:ext cx="2500330" cy="250033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857224" y="1500174"/>
              <a:ext cx="2071703" cy="1928826"/>
            </a:xfrm>
            <a:prstGeom prst="triangl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0" name="Прямая соединительная линия 9"/>
            <p:cNvCxnSpPr>
              <a:endCxn id="4" idx="7"/>
            </p:cNvCxnSpPr>
            <p:nvPr/>
          </p:nvCxnSpPr>
          <p:spPr>
            <a:xfrm rot="16200000" flipH="1">
              <a:off x="1268390" y="2157404"/>
              <a:ext cx="1265246" cy="7937"/>
            </a:xfrm>
            <a:prstGeom prst="line">
              <a:avLst/>
            </a:prstGeom>
            <a:ln w="222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9" idx="1"/>
            </p:cNvCxnSpPr>
            <p:nvPr/>
          </p:nvCxnSpPr>
          <p:spPr>
            <a:xfrm rot="10800000" flipH="1" flipV="1">
              <a:off x="1374752" y="2463793"/>
              <a:ext cx="482603" cy="322265"/>
            </a:xfrm>
            <a:prstGeom prst="line">
              <a:avLst/>
            </a:prstGeom>
            <a:ln w="222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29063" y="1928813"/>
          <a:ext cx="3432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3" name="Формула" r:id="rId9" imgW="1041120" imgH="419040" progId="Equation.3">
                  <p:embed/>
                </p:oleObj>
              </mc:Choice>
              <mc:Fallback>
                <p:oleObj name="Формула" r:id="rId9" imgW="1041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1928813"/>
                        <a:ext cx="3432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7"/>
          <p:cNvGraphicFramePr>
            <a:graphicFrameLocks noChangeAspect="1"/>
          </p:cNvGraphicFramePr>
          <p:nvPr/>
        </p:nvGraphicFramePr>
        <p:xfrm>
          <a:off x="357188" y="4143375"/>
          <a:ext cx="850900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Формула" r:id="rId11" imgW="2857320" imgH="431640" progId="Equation.3">
                  <p:embed/>
                </p:oleObj>
              </mc:Choice>
              <mc:Fallback>
                <p:oleObj name="Формула" r:id="rId11" imgW="285732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4143375"/>
                        <a:ext cx="8509000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8"/>
          <p:cNvGraphicFramePr>
            <a:graphicFrameLocks noChangeAspect="1"/>
          </p:cNvGraphicFramePr>
          <p:nvPr/>
        </p:nvGraphicFramePr>
        <p:xfrm>
          <a:off x="3143250" y="5429250"/>
          <a:ext cx="2389188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5" name="Формула" r:id="rId13" imgW="622080" imgH="253800" progId="Equation.3">
                  <p:embed/>
                </p:oleObj>
              </mc:Choice>
              <mc:Fallback>
                <p:oleObj name="Формула" r:id="rId13" imgW="622080" imgH="253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5429250"/>
                        <a:ext cx="2389188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794125" y="1801813"/>
            <a:ext cx="4000500" cy="1643062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22600" y="5445125"/>
            <a:ext cx="2571750" cy="1000125"/>
          </a:xfrm>
          <a:prstGeom prst="rect">
            <a:avLst/>
          </a:prstGeom>
          <a:solidFill>
            <a:schemeClr val="bg1">
              <a:lumMod val="65000"/>
              <a:alpha val="37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29063" y="1928813"/>
          <a:ext cx="3432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4" name="Формула" r:id="rId3" imgW="1041120" imgH="419040" progId="Equation.3">
                  <p:embed/>
                </p:oleObj>
              </mc:Choice>
              <mc:Fallback>
                <p:oleObj name="Формула" r:id="rId3" imgW="104112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1928813"/>
                        <a:ext cx="3432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319088" y="4143375"/>
          <a:ext cx="858520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Формула" r:id="rId5" imgW="2882880" imgH="431640" progId="Equation.3">
                  <p:embed/>
                </p:oleObj>
              </mc:Choice>
              <mc:Fallback>
                <p:oleObj name="Формула" r:id="rId5" imgW="288288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4143375"/>
                        <a:ext cx="8585200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3119438" y="5453063"/>
          <a:ext cx="24384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Формула" r:id="rId7" imgW="634680" imgH="241200" progId="Equation.3">
                  <p:embed/>
                </p:oleObj>
              </mc:Choice>
              <mc:Fallback>
                <p:oleObj name="Формула" r:id="rId7" imgW="63468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5453063"/>
                        <a:ext cx="2438400" cy="925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TextBox 21"/>
          <p:cNvSpPr txBox="1">
            <a:spLocks noChangeArrowheads="1"/>
          </p:cNvSpPr>
          <p:nvPr/>
        </p:nvSpPr>
        <p:spPr bwMode="auto">
          <a:xfrm>
            <a:off x="357188" y="142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2 )  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=4        Найти: а</a:t>
            </a:r>
          </a:p>
          <a:p>
            <a:endParaRPr lang="ru-RU" dirty="0"/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785813" y="1143000"/>
            <a:ext cx="2500312" cy="2428875"/>
            <a:chOff x="1500166" y="1357298"/>
            <a:chExt cx="1928826" cy="1857388"/>
          </a:xfrm>
        </p:grpSpPr>
        <p:sp>
          <p:nvSpPr>
            <p:cNvPr id="19" name="Овал 18"/>
            <p:cNvSpPr/>
            <p:nvPr/>
          </p:nvSpPr>
          <p:spPr>
            <a:xfrm>
              <a:off x="1500166" y="1357298"/>
              <a:ext cx="1928826" cy="18573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796532" y="1619517"/>
              <a:ext cx="1340993" cy="130866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2449271" y="2220438"/>
              <a:ext cx="45312" cy="44917"/>
            </a:xfrm>
            <a:prstGeom prst="ellipse">
              <a:avLst/>
            </a:prstGeom>
            <a:solidFill>
              <a:srgbClr val="0C27AC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rot="16200000" flipH="1">
              <a:off x="2444470" y="2240051"/>
              <a:ext cx="718676" cy="652739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21" idx="1"/>
              <a:endCxn id="20" idx="2"/>
            </p:cNvCxnSpPr>
            <p:nvPr/>
          </p:nvCxnSpPr>
          <p:spPr>
            <a:xfrm rot="16200000" flipH="1">
              <a:off x="2111289" y="2571836"/>
              <a:ext cx="701680" cy="11022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101" name="Object 8"/>
            <p:cNvGraphicFramePr>
              <a:graphicFrameLocks noChangeAspect="1"/>
            </p:cNvGraphicFramePr>
            <p:nvPr/>
          </p:nvGraphicFramePr>
          <p:xfrm>
            <a:off x="2720541" y="2214554"/>
            <a:ext cx="329714" cy="357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7" name="Формула" r:id="rId9" imgW="152280" imgH="164880" progId="Equation.3">
                    <p:embed/>
                  </p:oleObj>
                </mc:Choice>
                <mc:Fallback>
                  <p:oleObj name="Формула" r:id="rId9" imgW="152280" imgH="16488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0541" y="2214554"/>
                          <a:ext cx="329714" cy="357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2" name="Object 9"/>
            <p:cNvGraphicFramePr>
              <a:graphicFrameLocks noChangeAspect="1"/>
            </p:cNvGraphicFramePr>
            <p:nvPr/>
          </p:nvGraphicFramePr>
          <p:xfrm>
            <a:off x="2214546" y="2428868"/>
            <a:ext cx="271464" cy="301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8" name="Формула" r:id="rId11" imgW="114120" imgH="126720" progId="Equation.3">
                    <p:embed/>
                  </p:oleObj>
                </mc:Choice>
                <mc:Fallback>
                  <p:oleObj name="Формула" r:id="rId11" imgW="114120" imgH="12672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4546" y="2428868"/>
                          <a:ext cx="271464" cy="30162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03" name="Object 10"/>
            <p:cNvGraphicFramePr>
              <a:graphicFrameLocks noChangeAspect="1"/>
            </p:cNvGraphicFramePr>
            <p:nvPr/>
          </p:nvGraphicFramePr>
          <p:xfrm>
            <a:off x="2285984" y="1460298"/>
            <a:ext cx="428628" cy="520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9" name="Формула" r:id="rId13" imgW="177480" imgH="215640" progId="Equation.3">
                    <p:embed/>
                  </p:oleObj>
                </mc:Choice>
                <mc:Fallback>
                  <p:oleObj name="Формула" r:id="rId13" imgW="17748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984" y="1460298"/>
                          <a:ext cx="428628" cy="5204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857625" y="1643063"/>
            <a:ext cx="4000500" cy="1643062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22600" y="5445125"/>
            <a:ext cx="2571750" cy="1000125"/>
          </a:xfrm>
          <a:prstGeom prst="rect">
            <a:avLst/>
          </a:prstGeom>
          <a:solidFill>
            <a:schemeClr val="bg1">
              <a:lumMod val="65000"/>
              <a:alpha val="37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30" name="TextBox 21"/>
          <p:cNvSpPr txBox="1">
            <a:spLocks noChangeArrowheads="1"/>
          </p:cNvSpPr>
          <p:nvPr/>
        </p:nvSpPr>
        <p:spPr bwMode="auto">
          <a:xfrm>
            <a:off x="357188" y="142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=6      Найти: а</a:t>
            </a:r>
          </a:p>
          <a:p>
            <a:endParaRPr lang="ru-RU" dirty="0"/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571500" y="601663"/>
            <a:ext cx="2500313" cy="3071812"/>
            <a:chOff x="2428875" y="1571612"/>
            <a:chExt cx="2500313" cy="3071826"/>
          </a:xfrm>
        </p:grpSpPr>
        <p:sp>
          <p:nvSpPr>
            <p:cNvPr id="4" name="Овал 3"/>
            <p:cNvSpPr/>
            <p:nvPr/>
          </p:nvSpPr>
          <p:spPr bwMode="auto">
            <a:xfrm>
              <a:off x="2428875" y="2214552"/>
              <a:ext cx="2500313" cy="242888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 bwMode="auto">
            <a:xfrm>
              <a:off x="3694113" y="3357557"/>
              <a:ext cx="58737" cy="58738"/>
            </a:xfrm>
            <a:prstGeom prst="ellipse">
              <a:avLst/>
            </a:prstGeom>
            <a:solidFill>
              <a:srgbClr val="0C27AC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5125" name="Object 2"/>
            <p:cNvGraphicFramePr>
              <a:graphicFrameLocks noChangeAspect="1"/>
            </p:cNvGraphicFramePr>
            <p:nvPr/>
          </p:nvGraphicFramePr>
          <p:xfrm>
            <a:off x="4000496" y="2786058"/>
            <a:ext cx="427037" cy="466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38" name="Формула" r:id="rId3" imgW="152280" imgH="164880" progId="Equation.3">
                    <p:embed/>
                  </p:oleObj>
                </mc:Choice>
                <mc:Fallback>
                  <p:oleObj name="Формула" r:id="rId3" imgW="152280" imgH="1648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00496" y="2786058"/>
                          <a:ext cx="427037" cy="466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6" name="Object 3"/>
            <p:cNvGraphicFramePr>
              <a:graphicFrameLocks noChangeAspect="1"/>
            </p:cNvGraphicFramePr>
            <p:nvPr/>
          </p:nvGraphicFramePr>
          <p:xfrm>
            <a:off x="3357554" y="2643182"/>
            <a:ext cx="352425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39" name="Формула" r:id="rId5" imgW="114120" imgH="126720" progId="Equation.3">
                    <p:embed/>
                  </p:oleObj>
                </mc:Choice>
                <mc:Fallback>
                  <p:oleObj name="Формула" r:id="rId5" imgW="114120" imgH="12672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7554" y="2643182"/>
                          <a:ext cx="352425" cy="393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7" name="Object 4"/>
            <p:cNvGraphicFramePr>
              <a:graphicFrameLocks noChangeAspect="1"/>
            </p:cNvGraphicFramePr>
            <p:nvPr/>
          </p:nvGraphicFramePr>
          <p:xfrm>
            <a:off x="3500430" y="1571612"/>
            <a:ext cx="515937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0" name="Формула" r:id="rId7" imgW="164880" imgH="228600" progId="Equation.3">
                    <p:embed/>
                  </p:oleObj>
                </mc:Choice>
                <mc:Fallback>
                  <p:oleObj name="Формула" r:id="rId7" imgW="16488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0430" y="1571612"/>
                          <a:ext cx="515937" cy="720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4" name="AutoShape 19"/>
            <p:cNvSpPr>
              <a:spLocks noChangeArrowheads="1"/>
            </p:cNvSpPr>
            <p:nvPr/>
          </p:nvSpPr>
          <p:spPr bwMode="auto">
            <a:xfrm>
              <a:off x="2449513" y="2378075"/>
              <a:ext cx="2471737" cy="2071688"/>
            </a:xfrm>
            <a:prstGeom prst="hexagon">
              <a:avLst>
                <a:gd name="adj" fmla="val 28811"/>
                <a:gd name="vf" fmla="val 115470"/>
              </a:avLst>
            </a:prstGeom>
            <a:noFill/>
            <a:ln w="317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3213892" y="2907499"/>
              <a:ext cx="1000130" cy="1587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5134" idx="1"/>
            </p:cNvCxnSpPr>
            <p:nvPr/>
          </p:nvCxnSpPr>
          <p:spPr>
            <a:xfrm rot="5400000" flipH="1" flipV="1">
              <a:off x="3494085" y="2598731"/>
              <a:ext cx="1050930" cy="60960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27" name="Object 15"/>
          <p:cNvGraphicFramePr>
            <a:graphicFrameLocks noChangeAspect="1"/>
          </p:cNvGraphicFramePr>
          <p:nvPr/>
        </p:nvGraphicFramePr>
        <p:xfrm>
          <a:off x="4143375" y="1714500"/>
          <a:ext cx="3432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Формула" r:id="rId9" imgW="1041120" imgH="419040" progId="Equation.3">
                  <p:embed/>
                </p:oleObj>
              </mc:Choice>
              <mc:Fallback>
                <p:oleObj name="Формула" r:id="rId9" imgW="1041120" imgH="4190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1714500"/>
                        <a:ext cx="3432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792163" y="3897313"/>
          <a:ext cx="763905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Формула" r:id="rId11" imgW="2565360" imgH="419040" progId="Equation.3">
                  <p:embed/>
                </p:oleObj>
              </mc:Choice>
              <mc:Fallback>
                <p:oleObj name="Формула" r:id="rId11" imgW="25653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163" y="3897313"/>
                        <a:ext cx="7639050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3484563" y="5476875"/>
          <a:ext cx="1706562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name="Формула" r:id="rId13" imgW="444240" imgH="228600" progId="Equation.3">
                  <p:embed/>
                </p:oleObj>
              </mc:Choice>
              <mc:Fallback>
                <p:oleObj name="Формула" r:id="rId13" imgW="44424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4563" y="5476875"/>
                        <a:ext cx="1706562" cy="87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155</TotalTime>
  <Words>316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Формула</vt:lpstr>
      <vt:lpstr>Формулы для вычисления площади правильного многоугольника, его стороны и радиуса вписанной окружности</vt:lpstr>
      <vt:lpstr>Цель урока: </vt:lpstr>
      <vt:lpstr>Устная работа</vt:lpstr>
      <vt:lpstr>формула площади правильного многоугольника</vt:lpstr>
      <vt:lpstr>Презентация PowerPoint</vt:lpstr>
      <vt:lpstr>Выполнить задания, записать  в тетрадь</vt:lpstr>
      <vt:lpstr>Презентация PowerPoint</vt:lpstr>
      <vt:lpstr>Презентация PowerPoint</vt:lpstr>
      <vt:lpstr>Презентация PowerPoint</vt:lpstr>
      <vt:lpstr>Новые формулы</vt:lpstr>
      <vt:lpstr>Новые формулы</vt:lpstr>
      <vt:lpstr>Презентация PowerPoint</vt:lpstr>
      <vt:lpstr>№ 1087 (1,2,3)</vt:lpstr>
      <vt:lpstr>Подготовка к ГИА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для вычисления площади правильного многоугольника, его стороны и радиуса вписанной окружности</dc:title>
  <dc:creator>Ирина</dc:creator>
  <cp:lastModifiedBy>User</cp:lastModifiedBy>
  <cp:revision>21</cp:revision>
  <dcterms:created xsi:type="dcterms:W3CDTF">2013-01-20T10:31:11Z</dcterms:created>
  <dcterms:modified xsi:type="dcterms:W3CDTF">2022-05-11T23:19:21Z</dcterms:modified>
</cp:coreProperties>
</file>