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98" y="-72"/>
      </p:cViewPr>
      <p:guideLst>
        <p:guide orient="horz" pos="2381"/>
        <p:guide pos="317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Header Placeholder 5">
            <a:extLst>
              <a:ext uri="{FF2B5EF4-FFF2-40B4-BE49-F238E27FC236}">
                <a16:creationId xmlns:a16="http://schemas.microsoft.com/office/drawing/2014/main" xmlns="" id="{7C9960B3-7FCE-18ED-0060-DB9386F14E5B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Arial" pitchFamily="2"/>
            </a:endParaRP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3F2A06FE-AC33-5E78-9269-0D2166F21A8A}"/>
              </a:ext>
            </a:extLst>
          </p:cNvPr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Arial" pitchFamily="2"/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48A8DEFC-191F-C57C-138C-28EB7BFB46A4}"/>
              </a:ext>
            </a:extLst>
          </p:cNvPr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Arial" pitchFamily="2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3C81B57E-693B-5521-B2D3-B4D39B925D30}"/>
              </a:ext>
            </a:extLst>
          </p:cNvPr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FFC05865-EF5A-4875-B8B3-744888790D10}" type="slidenum">
              <a:rPr/>
              <a:pPr marL="0" marR="0" lvl="0" indent="0" algn="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400"/>
              </a:pPr>
              <a:t>‹#›</a:t>
            </a:fld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Arial" pitchFamily="2"/>
            </a:endParaRPr>
          </a:p>
        </p:txBody>
      </p:sp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7F2C73AA-81E0-34D0-6904-AD46ABE9A3D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3CC805E1-53C4-7EF2-ABC2-7887D3EE6FE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4281488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5EBE53-EF2D-4FC2-AC8C-474EBC8CE864}" type="datetimeFigureOut">
              <a:rPr/>
              <a:pPr/>
              <a:t>21.04.2022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AB2022FE-2559-3E99-4E04-CF5038B54C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7EBC9EA0-C796-C143-32B0-50D15678B50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15C493-5D26-4355-8EA4-206A927A2E00}" type="slidenum">
              <a:rPr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216122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32BC15-A988-404B-BAB3-D328C8A0C29E}" type="datetimeFigureOut">
              <a:rPr/>
              <a:pPr/>
              <a:t>21.04.2022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4775" y="1336675"/>
            <a:ext cx="4810125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Slide Image Placeholder 7">
            <a:extLst>
              <a:ext uri="{FF2B5EF4-FFF2-40B4-BE49-F238E27FC236}">
                <a16:creationId xmlns:a16="http://schemas.microsoft.com/office/drawing/2014/main" xmlns="" id="{2DB3579D-D1E8-CE73-7AF7-7455A4EF302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9" name="Notes Placeholder 8">
            <a:extLst>
              <a:ext uri="{FF2B5EF4-FFF2-40B4-BE49-F238E27FC236}">
                <a16:creationId xmlns:a16="http://schemas.microsoft.com/office/drawing/2014/main" xmlns="" id="{EEC81E6C-45A3-39B4-51CA-30D62451B188}"/>
              </a:ext>
            </a:extLst>
          </p:cNvPr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0" name="Header Placeholder 9">
            <a:extLst>
              <a:ext uri="{FF2B5EF4-FFF2-40B4-BE49-F238E27FC236}">
                <a16:creationId xmlns:a16="http://schemas.microsoft.com/office/drawing/2014/main" xmlns="" id="{25995F34-714F-DCDD-436E-01FE7E99A90C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xmlns="" id="{0185837F-99BB-2194-07F6-BED515CBA682}"/>
              </a:ext>
            </a:extLst>
          </p:cNvPr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algn="r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xmlns="" id="{7939894C-80B7-5812-231F-5E8772FB619D}"/>
              </a:ext>
            </a:extLst>
          </p:cNvPr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noAutofit/>
          </a:bodyPr>
          <a:lstStyle>
            <a:lvl1pPr lvl="0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xmlns="" id="{C2B69123-5207-3419-6249-33FBD8088962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noAutofit/>
          </a:bodyPr>
          <a:lstStyle>
            <a:lvl1pPr lvl="0" algn="r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F08B0CB6-3868-46BD-845B-F305A29C5832}" type="slidenum">
              <a:rPr/>
              <a:pPr lvl="0"/>
              <a:t>‹#›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878960-6ADA-44A0-86F5-889A9E0C408B}" type="slidenum">
              <a:rPr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85577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ru-RU" sz="2000" b="0" i="0" u="none" strike="noStrike" kern="1200">
        <a:ln>
          <a:noFill/>
        </a:ln>
        <a:latin typeface="Arial" pitchFamily="18"/>
        <a:ea typeface="Microsoft YaHei" pitchFamily="2"/>
        <a:cs typeface="Arial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>
            <a:extLst>
              <a:ext uri="{FF2B5EF4-FFF2-40B4-BE49-F238E27FC236}">
                <a16:creationId xmlns:a16="http://schemas.microsoft.com/office/drawing/2014/main" xmlns="" id="{4C29EB73-A571-9F07-DCED-25AA7EC3DD7A}"/>
              </a:ext>
            </a:extLst>
          </p:cNvPr>
          <p:cNvSpPr txBox="1">
            <a:spLocks noGrp="1"/>
          </p:cNvSpPr>
          <p:nvPr/>
        </p:nvSpPr>
        <p:spPr>
          <a:xfrm>
            <a:off x="4281488" y="0"/>
            <a:ext cx="3276600" cy="53657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32BC15-A988-404B-BAB3-D328C8A0C29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5/12/2022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>
            <a:extLst>
              <a:ext uri="{FF2B5EF4-FFF2-40B4-BE49-F238E27FC236}">
                <a16:creationId xmlns:a16="http://schemas.microsoft.com/office/drawing/2014/main" xmlns="" id="{D0EC809F-E4B7-4756-CDED-93E89D16BB95}"/>
              </a:ext>
            </a:extLst>
          </p:cNvPr>
          <p:cNvSpPr txBox="1">
            <a:spLocks noGrp="1"/>
          </p:cNvSpPr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7B98CE1-53E8-4144-8F9A-2730074D1994}" type="slidenum">
              <a:rPr kumimoji="0" lang="ru-RU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/>
                <a:ea typeface="Lucida Sans Unicode" pitchFamily="2"/>
                <a:cs typeface="Tahoma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xmlns="" id="{6E741C16-1E90-1D5B-FD8C-A6DD4D3AFA0D}"/>
              </a:ext>
            </a:extLst>
          </p:cNvPr>
          <p:cNvSpPr txBox="1">
            <a:spLocks noGrp="1"/>
          </p:cNvSpPr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0489CF-3F00-4697-9CEF-9805C40E21B1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/>
                <a:ea typeface="Lucida Sans Unicode" pitchFamily="2"/>
                <a:cs typeface="Tahoma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xmlns="" id="{38D4534B-BA8D-BE2F-1119-0E659E48D6BD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xmlns="" id="{FCED0586-021B-C4AE-C387-FCE869DF4888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040"/>
          </a:xfrm>
          <a:noFill/>
          <a:ln>
            <a:noFill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>
            <a:extLst>
              <a:ext uri="{FF2B5EF4-FFF2-40B4-BE49-F238E27FC236}">
                <a16:creationId xmlns:a16="http://schemas.microsoft.com/office/drawing/2014/main" xmlns="" id="{060016AF-43E5-33FC-5CD2-341BD0C79A50}"/>
              </a:ext>
            </a:extLst>
          </p:cNvPr>
          <p:cNvSpPr txBox="1">
            <a:spLocks noGrp="1"/>
          </p:cNvSpPr>
          <p:nvPr/>
        </p:nvSpPr>
        <p:spPr>
          <a:xfrm>
            <a:off x="4281488" y="0"/>
            <a:ext cx="3276600" cy="53657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32BC15-A988-404B-BAB3-D328C8A0C29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5/12/2022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>
            <a:extLst>
              <a:ext uri="{FF2B5EF4-FFF2-40B4-BE49-F238E27FC236}">
                <a16:creationId xmlns:a16="http://schemas.microsoft.com/office/drawing/2014/main" xmlns="" id="{8D941B01-72C2-8BDC-86DE-A99DE1C1BE28}"/>
              </a:ext>
            </a:extLst>
          </p:cNvPr>
          <p:cNvSpPr txBox="1">
            <a:spLocks noGrp="1"/>
          </p:cNvSpPr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7D47288-F644-4280-BCB9-3C44D189C04B}" type="slidenum">
              <a:rPr kumimoji="0" lang="ru-RU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/>
                <a:ea typeface="Lucida Sans Unicode" pitchFamily="2"/>
                <a:cs typeface="Tahoma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xmlns="" id="{111222E4-AD22-25BF-60A8-3B9F62F99A43}"/>
              </a:ext>
            </a:extLst>
          </p:cNvPr>
          <p:cNvSpPr txBox="1">
            <a:spLocks noGrp="1"/>
          </p:cNvSpPr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EA30E5-4D5B-4DB6-B901-BEF9F501B17C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/>
                <a:ea typeface="Lucida Sans Unicode" pitchFamily="2"/>
                <a:cs typeface="Tahoma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xmlns="" id="{E5FC16D0-55BD-872F-13F8-62362131234C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xmlns="" id="{83FDF146-6C34-D0AA-8260-2FEC0A03A3D4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040"/>
          </a:xfrm>
          <a:noFill/>
          <a:ln>
            <a:noFill/>
          </a:ln>
        </p:spPr>
        <p:txBody>
          <a:bodyPr lIns="0" tIns="0" rIns="0" bIns="0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>
            <a:extLst>
              <a:ext uri="{FF2B5EF4-FFF2-40B4-BE49-F238E27FC236}">
                <a16:creationId xmlns:a16="http://schemas.microsoft.com/office/drawing/2014/main" xmlns="" id="{CE9A9CC1-E122-7028-15B0-14FE705C0989}"/>
              </a:ext>
            </a:extLst>
          </p:cNvPr>
          <p:cNvSpPr txBox="1">
            <a:spLocks noGrp="1"/>
          </p:cNvSpPr>
          <p:nvPr/>
        </p:nvSpPr>
        <p:spPr>
          <a:xfrm>
            <a:off x="4281488" y="0"/>
            <a:ext cx="3276600" cy="53657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32BC15-A988-404B-BAB3-D328C8A0C29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5/12/2022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>
            <a:extLst>
              <a:ext uri="{FF2B5EF4-FFF2-40B4-BE49-F238E27FC236}">
                <a16:creationId xmlns:a16="http://schemas.microsoft.com/office/drawing/2014/main" xmlns="" id="{C7B15BF9-AEB2-897C-8BAD-740FCB0157D6}"/>
              </a:ext>
            </a:extLst>
          </p:cNvPr>
          <p:cNvSpPr txBox="1">
            <a:spLocks noGrp="1"/>
          </p:cNvSpPr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B69A3D-9E0C-45B2-8E21-EECCCA030417}" type="slidenum">
              <a:rPr kumimoji="0" lang="ru-RU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/>
                <a:ea typeface="Lucida Sans Unicode" pitchFamily="2"/>
                <a:cs typeface="Tahoma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xmlns="" id="{4594A468-C7F9-A201-3DD0-145826FC4429}"/>
              </a:ext>
            </a:extLst>
          </p:cNvPr>
          <p:cNvSpPr txBox="1">
            <a:spLocks noGrp="1"/>
          </p:cNvSpPr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895802C-0027-4393-A7F2-65CB3909154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/>
                <a:ea typeface="Lucida Sans Unicode" pitchFamily="2"/>
                <a:cs typeface="Tahoma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xmlns="" id="{0B2BE925-1161-7DE7-5A46-F45688693E2B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xmlns="" id="{820E30F6-3606-AC2E-F2E9-446F7856E0CA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040"/>
          </a:xfrm>
          <a:noFill/>
          <a:ln>
            <a:noFill/>
          </a:ln>
        </p:spPr>
        <p:txBody>
          <a:bodyPr lIns="0" tIns="0" rIns="0" bIns="0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>
            <a:extLst>
              <a:ext uri="{FF2B5EF4-FFF2-40B4-BE49-F238E27FC236}">
                <a16:creationId xmlns:a16="http://schemas.microsoft.com/office/drawing/2014/main" xmlns="" id="{A218BE68-3DE3-FFD2-66EC-D748B621DB60}"/>
              </a:ext>
            </a:extLst>
          </p:cNvPr>
          <p:cNvSpPr txBox="1">
            <a:spLocks noGrp="1"/>
          </p:cNvSpPr>
          <p:nvPr/>
        </p:nvSpPr>
        <p:spPr>
          <a:xfrm>
            <a:off x="4281488" y="0"/>
            <a:ext cx="3276600" cy="53657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32BC15-A988-404B-BAB3-D328C8A0C29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5/12/2022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>
            <a:extLst>
              <a:ext uri="{FF2B5EF4-FFF2-40B4-BE49-F238E27FC236}">
                <a16:creationId xmlns:a16="http://schemas.microsoft.com/office/drawing/2014/main" xmlns="" id="{9E1AFF1B-E514-B727-0516-6B72B83F45F3}"/>
              </a:ext>
            </a:extLst>
          </p:cNvPr>
          <p:cNvSpPr txBox="1">
            <a:spLocks noGrp="1"/>
          </p:cNvSpPr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860F322-167E-49A5-A468-00898E94E8DA}" type="slidenum">
              <a:rPr kumimoji="0" lang="ru-RU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/>
                <a:ea typeface="Lucida Sans Unicode" pitchFamily="2"/>
                <a:cs typeface="Tahoma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xmlns="" id="{A223078F-152D-75A2-2F52-B0B5845BB703}"/>
              </a:ext>
            </a:extLst>
          </p:cNvPr>
          <p:cNvSpPr txBox="1">
            <a:spLocks noGrp="1"/>
          </p:cNvSpPr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917E5AD-4F80-4503-8A6D-24972A79C857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/>
                <a:ea typeface="Lucida Sans Unicode" pitchFamily="2"/>
                <a:cs typeface="Tahoma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xmlns="" id="{63737B82-F543-7A92-D2B2-9FA32F05E281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xmlns="" id="{F87F136A-BFFE-26E1-1F85-83BF28F6D49D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040"/>
          </a:xfrm>
          <a:noFill/>
          <a:ln>
            <a:noFill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>
            <a:extLst>
              <a:ext uri="{FF2B5EF4-FFF2-40B4-BE49-F238E27FC236}">
                <a16:creationId xmlns:a16="http://schemas.microsoft.com/office/drawing/2014/main" xmlns="" id="{85B9791A-9C89-8225-36A1-545449687210}"/>
              </a:ext>
            </a:extLst>
          </p:cNvPr>
          <p:cNvSpPr txBox="1">
            <a:spLocks noGrp="1"/>
          </p:cNvSpPr>
          <p:nvPr/>
        </p:nvSpPr>
        <p:spPr>
          <a:xfrm>
            <a:off x="4281488" y="0"/>
            <a:ext cx="3276600" cy="53657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32BC15-A988-404B-BAB3-D328C8A0C29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5/12/2022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>
            <a:extLst>
              <a:ext uri="{FF2B5EF4-FFF2-40B4-BE49-F238E27FC236}">
                <a16:creationId xmlns:a16="http://schemas.microsoft.com/office/drawing/2014/main" xmlns="" id="{28504433-FDB5-5C20-6E86-D9A859F8D5CB}"/>
              </a:ext>
            </a:extLst>
          </p:cNvPr>
          <p:cNvSpPr txBox="1">
            <a:spLocks noGrp="1"/>
          </p:cNvSpPr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FA9EBF-28D9-494F-90EB-6DB1227129C1}" type="slidenum">
              <a:rPr kumimoji="0" lang="ru-RU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/>
                <a:ea typeface="Lucida Sans Unicode" pitchFamily="2"/>
                <a:cs typeface="Tahoma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xmlns="" id="{38B43810-C33A-F39A-CF01-7BFCE9813E90}"/>
              </a:ext>
            </a:extLst>
          </p:cNvPr>
          <p:cNvSpPr txBox="1">
            <a:spLocks noGrp="1"/>
          </p:cNvSpPr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744156-1074-4485-A631-640A6B1D7CCB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/>
                <a:ea typeface="Lucida Sans Unicode" pitchFamily="2"/>
                <a:cs typeface="Tahoma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xmlns="" id="{FBD146ED-F46F-0F75-7CF1-DCAEF1D87199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xmlns="" id="{6D1AB6B6-386D-C6C4-10A8-B0DEAC006378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040"/>
          </a:xfrm>
          <a:noFill/>
          <a:ln>
            <a:noFill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>
            <a:extLst>
              <a:ext uri="{FF2B5EF4-FFF2-40B4-BE49-F238E27FC236}">
                <a16:creationId xmlns:a16="http://schemas.microsoft.com/office/drawing/2014/main" xmlns="" id="{270B3D01-9452-F0E9-1C24-B30AA119B6FB}"/>
              </a:ext>
            </a:extLst>
          </p:cNvPr>
          <p:cNvSpPr txBox="1">
            <a:spLocks noGrp="1"/>
          </p:cNvSpPr>
          <p:nvPr/>
        </p:nvSpPr>
        <p:spPr>
          <a:xfrm>
            <a:off x="4281488" y="0"/>
            <a:ext cx="3276600" cy="53657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32BC15-A988-404B-BAB3-D328C8A0C29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5/12/2022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>
            <a:extLst>
              <a:ext uri="{FF2B5EF4-FFF2-40B4-BE49-F238E27FC236}">
                <a16:creationId xmlns:a16="http://schemas.microsoft.com/office/drawing/2014/main" xmlns="" id="{90EE98BC-6D9B-BCCC-237F-A01D2AE3495F}"/>
              </a:ext>
            </a:extLst>
          </p:cNvPr>
          <p:cNvSpPr txBox="1">
            <a:spLocks noGrp="1"/>
          </p:cNvSpPr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B931514-52F6-4CDB-BFC6-CF4417BD9039}" type="slidenum">
              <a:rPr kumimoji="0" lang="ru-RU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/>
                <a:ea typeface="Lucida Sans Unicode" pitchFamily="2"/>
                <a:cs typeface="Tahoma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xmlns="" id="{C1261940-87A6-3E6F-A41A-3202DC6958EF}"/>
              </a:ext>
            </a:extLst>
          </p:cNvPr>
          <p:cNvSpPr txBox="1">
            <a:spLocks noGrp="1"/>
          </p:cNvSpPr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59D0577-A909-45BE-AB54-C8FB0D03806E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/>
                <a:ea typeface="Lucida Sans Unicode" pitchFamily="2"/>
                <a:cs typeface="Tahoma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xmlns="" id="{F886097F-02E3-66BB-240A-1914CEEA0068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xmlns="" id="{A01D3332-2EF2-9BE2-D92A-570687AF70A4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040"/>
          </a:xfrm>
          <a:noFill/>
          <a:ln>
            <a:noFill/>
          </a:ln>
        </p:spPr>
        <p:txBody>
          <a:bodyPr lIns="0" tIns="0" rIns="0" bIns="0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>
            <a:extLst>
              <a:ext uri="{FF2B5EF4-FFF2-40B4-BE49-F238E27FC236}">
                <a16:creationId xmlns:a16="http://schemas.microsoft.com/office/drawing/2014/main" xmlns="" id="{F968F579-C817-D772-09D3-38FB13EFCE13}"/>
              </a:ext>
            </a:extLst>
          </p:cNvPr>
          <p:cNvSpPr txBox="1">
            <a:spLocks noGrp="1"/>
          </p:cNvSpPr>
          <p:nvPr/>
        </p:nvSpPr>
        <p:spPr>
          <a:xfrm>
            <a:off x="4281488" y="0"/>
            <a:ext cx="3276600" cy="53657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32BC15-A988-404B-BAB3-D328C8A0C29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5/12/2022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>
            <a:extLst>
              <a:ext uri="{FF2B5EF4-FFF2-40B4-BE49-F238E27FC236}">
                <a16:creationId xmlns:a16="http://schemas.microsoft.com/office/drawing/2014/main" xmlns="" id="{B1EA63B9-C175-9209-B302-057080EE27A5}"/>
              </a:ext>
            </a:extLst>
          </p:cNvPr>
          <p:cNvSpPr txBox="1">
            <a:spLocks noGrp="1"/>
          </p:cNvSpPr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380F52-68BA-475E-BA69-512C5E0B1CFB}" type="slidenum">
              <a:rPr kumimoji="0" lang="ru-RU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/>
                <a:ea typeface="Lucida Sans Unicode" pitchFamily="2"/>
                <a:cs typeface="Tahoma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xmlns="" id="{F7B50F79-93D3-EAE4-A26E-11AD6799CF0F}"/>
              </a:ext>
            </a:extLst>
          </p:cNvPr>
          <p:cNvSpPr txBox="1">
            <a:spLocks noGrp="1"/>
          </p:cNvSpPr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873E3D-738C-479B-9773-74D7AFD37310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/>
                <a:ea typeface="Lucida Sans Unicode" pitchFamily="2"/>
                <a:cs typeface="Tahoma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xmlns="" id="{56523B87-C4CA-CB70-FBB0-776BCD5FE261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xmlns="" id="{EE4933EA-03D8-D987-5CD3-C89F1D0AB929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040"/>
          </a:xfrm>
          <a:noFill/>
          <a:ln>
            <a:noFill/>
          </a:ln>
        </p:spPr>
        <p:txBody>
          <a:bodyPr lIns="0" tIns="0" rIns="0" bIns="0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>
            <a:extLst>
              <a:ext uri="{FF2B5EF4-FFF2-40B4-BE49-F238E27FC236}">
                <a16:creationId xmlns:a16="http://schemas.microsoft.com/office/drawing/2014/main" xmlns="" id="{05FF7B21-A685-08A9-3E84-12BBD27C1C2F}"/>
              </a:ext>
            </a:extLst>
          </p:cNvPr>
          <p:cNvSpPr txBox="1">
            <a:spLocks noGrp="1"/>
          </p:cNvSpPr>
          <p:nvPr/>
        </p:nvSpPr>
        <p:spPr>
          <a:xfrm>
            <a:off x="4281488" y="0"/>
            <a:ext cx="3276600" cy="53657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32BC15-A988-404B-BAB3-D328C8A0C29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5/12/2022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>
            <a:extLst>
              <a:ext uri="{FF2B5EF4-FFF2-40B4-BE49-F238E27FC236}">
                <a16:creationId xmlns:a16="http://schemas.microsoft.com/office/drawing/2014/main" xmlns="" id="{7D49E5C0-9870-124C-9016-7994F8F85B39}"/>
              </a:ext>
            </a:extLst>
          </p:cNvPr>
          <p:cNvSpPr txBox="1">
            <a:spLocks noGrp="1"/>
          </p:cNvSpPr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D942A9-D673-417F-A94C-8E1EE93CC0E7}" type="slidenum">
              <a:rPr kumimoji="0" lang="ru-RU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/>
                <a:ea typeface="Lucida Sans Unicode" pitchFamily="2"/>
                <a:cs typeface="Tahoma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xmlns="" id="{22BFAF64-5EF9-778A-D761-7EE7FC0A0737}"/>
              </a:ext>
            </a:extLst>
          </p:cNvPr>
          <p:cNvSpPr txBox="1">
            <a:spLocks noGrp="1"/>
          </p:cNvSpPr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E09B0E8-B557-40B9-95F8-8545B238D7E7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/>
                <a:ea typeface="Lucida Sans Unicode" pitchFamily="2"/>
                <a:cs typeface="Tahoma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xmlns="" id="{4CDE8EE6-A55E-E948-F809-A9219B3C6252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xmlns="" id="{ACDFCB24-FE88-D9DC-4C2F-D58557C0BA66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040"/>
          </a:xfrm>
          <a:noFill/>
          <a:ln>
            <a:noFill/>
          </a:ln>
        </p:spPr>
        <p:txBody>
          <a:bodyPr lIns="0" tIns="0" rIns="0" bIns="0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>
            <a:extLst>
              <a:ext uri="{FF2B5EF4-FFF2-40B4-BE49-F238E27FC236}">
                <a16:creationId xmlns:a16="http://schemas.microsoft.com/office/drawing/2014/main" xmlns="" id="{553A02E8-15AC-320F-FDF8-6F500C414A5A}"/>
              </a:ext>
            </a:extLst>
          </p:cNvPr>
          <p:cNvSpPr txBox="1">
            <a:spLocks noGrp="1"/>
          </p:cNvSpPr>
          <p:nvPr/>
        </p:nvSpPr>
        <p:spPr>
          <a:xfrm>
            <a:off x="4281488" y="0"/>
            <a:ext cx="3276600" cy="53657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32BC15-A988-404B-BAB3-D328C8A0C29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5/12/2022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>
            <a:extLst>
              <a:ext uri="{FF2B5EF4-FFF2-40B4-BE49-F238E27FC236}">
                <a16:creationId xmlns:a16="http://schemas.microsoft.com/office/drawing/2014/main" xmlns="" id="{60281985-B3AE-0C6F-DE13-EEDDD953A534}"/>
              </a:ext>
            </a:extLst>
          </p:cNvPr>
          <p:cNvSpPr txBox="1">
            <a:spLocks noGrp="1"/>
          </p:cNvSpPr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ABFC1F8-2795-47B7-BFAF-04FCBF126094}" type="slidenum">
              <a:rPr kumimoji="0" lang="ru-RU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/>
                <a:ea typeface="Lucida Sans Unicode" pitchFamily="2"/>
                <a:cs typeface="Tahoma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xmlns="" id="{0F696EB7-D875-1312-4726-91F8FA44B9B4}"/>
              </a:ext>
            </a:extLst>
          </p:cNvPr>
          <p:cNvSpPr txBox="1">
            <a:spLocks noGrp="1"/>
          </p:cNvSpPr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000A5E2-E4F7-4BA4-9DB0-93989A93DD02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/>
                <a:ea typeface="Lucida Sans Unicode" pitchFamily="2"/>
                <a:cs typeface="Tahoma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xmlns="" id="{F93B94FB-504A-2046-84B5-BA586DC33872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xmlns="" id="{77ACF95E-CE6C-917F-FE73-E5A0025C3DD6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040"/>
          </a:xfrm>
          <a:noFill/>
          <a:ln>
            <a:noFill/>
          </a:ln>
        </p:spPr>
        <p:txBody>
          <a:bodyPr lIns="0" tIns="0" rIns="0" bIns="0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>
            <a:extLst>
              <a:ext uri="{FF2B5EF4-FFF2-40B4-BE49-F238E27FC236}">
                <a16:creationId xmlns:a16="http://schemas.microsoft.com/office/drawing/2014/main" xmlns="" id="{06002615-2BBF-D1BB-BC18-A9EEBAEB3DC7}"/>
              </a:ext>
            </a:extLst>
          </p:cNvPr>
          <p:cNvSpPr txBox="1">
            <a:spLocks noGrp="1"/>
          </p:cNvSpPr>
          <p:nvPr/>
        </p:nvSpPr>
        <p:spPr>
          <a:xfrm>
            <a:off x="4281488" y="0"/>
            <a:ext cx="3276600" cy="53657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32BC15-A988-404B-BAB3-D328C8A0C29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5/12/2022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>
            <a:extLst>
              <a:ext uri="{FF2B5EF4-FFF2-40B4-BE49-F238E27FC236}">
                <a16:creationId xmlns:a16="http://schemas.microsoft.com/office/drawing/2014/main" xmlns="" id="{CE507AF4-7300-D4C5-AE30-11015E184535}"/>
              </a:ext>
            </a:extLst>
          </p:cNvPr>
          <p:cNvSpPr txBox="1">
            <a:spLocks noGrp="1"/>
          </p:cNvSpPr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1BE1721-5A9C-47B4-AAC8-DE50A2283014}" type="slidenum">
              <a:rPr kumimoji="0" lang="ru-RU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/>
                <a:ea typeface="Lucida Sans Unicode" pitchFamily="2"/>
                <a:cs typeface="Tahoma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xmlns="" id="{9E089B39-080D-8B9C-BABC-0AAAA8B139B9}"/>
              </a:ext>
            </a:extLst>
          </p:cNvPr>
          <p:cNvSpPr txBox="1">
            <a:spLocks noGrp="1"/>
          </p:cNvSpPr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77C227A-AF51-4255-A404-37E38F7AF862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/>
                <a:ea typeface="Lucida Sans Unicode" pitchFamily="2"/>
                <a:cs typeface="Tahoma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xmlns="" id="{C5C1B9AD-97EF-3F02-133B-F17A7EC9FBF1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xmlns="" id="{815B3026-F39F-7E8F-CBAE-5D9C663DA458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040"/>
          </a:xfrm>
          <a:noFill/>
          <a:ln>
            <a:noFill/>
          </a:ln>
        </p:spPr>
        <p:txBody>
          <a:bodyPr lIns="0" tIns="0" rIns="0" bIns="0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>
            <a:extLst>
              <a:ext uri="{FF2B5EF4-FFF2-40B4-BE49-F238E27FC236}">
                <a16:creationId xmlns:a16="http://schemas.microsoft.com/office/drawing/2014/main" xmlns="" id="{C15EB6B5-8C4B-F0BC-AD3C-019C21403AE0}"/>
              </a:ext>
            </a:extLst>
          </p:cNvPr>
          <p:cNvSpPr txBox="1">
            <a:spLocks noGrp="1"/>
          </p:cNvSpPr>
          <p:nvPr/>
        </p:nvSpPr>
        <p:spPr>
          <a:xfrm>
            <a:off x="4281488" y="0"/>
            <a:ext cx="3276600" cy="53657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32BC15-A988-404B-BAB3-D328C8A0C29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5/12/2022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>
            <a:extLst>
              <a:ext uri="{FF2B5EF4-FFF2-40B4-BE49-F238E27FC236}">
                <a16:creationId xmlns:a16="http://schemas.microsoft.com/office/drawing/2014/main" xmlns="" id="{CF15A429-594D-EC21-CDCE-2B96BD4B8CDD}"/>
              </a:ext>
            </a:extLst>
          </p:cNvPr>
          <p:cNvSpPr txBox="1">
            <a:spLocks noGrp="1"/>
          </p:cNvSpPr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E74ABF-2311-4854-919C-380CF28573AC}" type="slidenum">
              <a:rPr kumimoji="0" lang="ru-RU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/>
                <a:ea typeface="Lucida Sans Unicode" pitchFamily="2"/>
                <a:cs typeface="Tahoma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xmlns="" id="{6DAC4B2E-5EA9-69D9-CF77-9AD6421FD521}"/>
              </a:ext>
            </a:extLst>
          </p:cNvPr>
          <p:cNvSpPr txBox="1">
            <a:spLocks noGrp="1"/>
          </p:cNvSpPr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A8992D8-8FD4-43B2-A640-C3B1EE1AD82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/>
                <a:ea typeface="Lucida Sans Unicode" pitchFamily="2"/>
                <a:cs typeface="Tahoma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xmlns="" id="{DD4ABF66-EBCA-CC1B-1B81-1062D298EBF2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xmlns="" id="{F539ACFF-F8F0-B51C-45C7-828002A2E6F5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040"/>
          </a:xfrm>
          <a:noFill/>
          <a:ln>
            <a:noFill/>
          </a:ln>
        </p:spPr>
        <p:txBody>
          <a:bodyPr lIns="0" tIns="0" rIns="0" bIns="0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D86A00D-6C47-DD9E-C719-08837DBBFA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9165B723-8D22-5E08-B993-C0A60082E1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F442678-F034-B4EF-ADBA-41D52B1B37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6887160"/>
            <a:ext cx="2348280" cy="52128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D738630-9CB1-380D-4A72-1736279765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6887160"/>
            <a:ext cx="3195000" cy="52128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FE2B39F-6502-5191-85DA-C1DA1E7927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6887160"/>
            <a:ext cx="2348280" cy="521280"/>
          </a:xfrm>
        </p:spPr>
        <p:txBody>
          <a:bodyPr/>
          <a:lstStyle/>
          <a:p>
            <a:pPr lvl="0"/>
            <a:fld id="{69085B5E-61EA-4F12-93FC-02230F5C13F9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57207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B05FAC1-5860-0395-EF47-6E2909202F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3999" y="301320"/>
            <a:ext cx="9071640" cy="126216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E4D7214B-957F-EC4E-724C-BC426D6922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03999" y="1769040"/>
            <a:ext cx="9071640" cy="498924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24C7863-9AD1-7A9C-F1E5-7245E579338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6887160"/>
            <a:ext cx="2348280" cy="52128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6D639ED-73E8-3177-A4D2-E21B9CFEDD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6887160"/>
            <a:ext cx="3195000" cy="52128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B884A08-BBB3-9E4D-E0C8-CCAC966B0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6887160"/>
            <a:ext cx="2348280" cy="521280"/>
          </a:xfrm>
        </p:spPr>
        <p:txBody>
          <a:bodyPr/>
          <a:lstStyle/>
          <a:p>
            <a:pPr lvl="0"/>
            <a:fld id="{32AF45A0-A4F5-4757-8051-DDCDA71DB7D1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48508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CA21C513-33B6-20B5-C7D9-FC54568DCD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308850" y="301625"/>
            <a:ext cx="2266950" cy="64563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1280812E-0F4A-0D82-99BE-1811D88F74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3212" cy="64563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203718EB-6124-2562-B9CB-D309C8299DF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6887160"/>
            <a:ext cx="2348280" cy="52128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5C9EB1E-40AD-0C69-E103-07D4B439F7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6887160"/>
            <a:ext cx="3195000" cy="52128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A7B9A778-0299-AF93-6264-4BA261657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6887160"/>
            <a:ext cx="2348280" cy="521280"/>
          </a:xfrm>
        </p:spPr>
        <p:txBody>
          <a:bodyPr/>
          <a:lstStyle/>
          <a:p>
            <a:pPr lvl="0"/>
            <a:fld id="{4B8C9229-30C3-42C6-9978-91C504E2D0CE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12030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FB64142-F51D-8758-6615-F50258D782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3999" y="301320"/>
            <a:ext cx="9071640" cy="126216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3989F36-2227-5840-B556-8B29BB49DE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3999" y="1769040"/>
            <a:ext cx="9071640" cy="49892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79EB96C-A85D-268B-1BA7-05092B1BD4B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6887160"/>
            <a:ext cx="2348280" cy="52128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CC9A516-61E3-DF08-2130-5E8141E73E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6887160"/>
            <a:ext cx="3195000" cy="52128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A586636-2541-DC56-B2D0-A485A8201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6887160"/>
            <a:ext cx="2348280" cy="521280"/>
          </a:xfrm>
        </p:spPr>
        <p:txBody>
          <a:bodyPr/>
          <a:lstStyle/>
          <a:p>
            <a:pPr lvl="0"/>
            <a:fld id="{C7C05E42-4ACA-4431-9591-F2558499950E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968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98EB1F7-A51A-D45A-9091-0C38714395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91F9A81-06D7-E969-FDAA-4EC5350AFD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995ECA7-27D6-43D6-C6FB-7E3C9FA5080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6887160"/>
            <a:ext cx="2348280" cy="52128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16496FB-0ACC-0CDB-0089-375CA27265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6887160"/>
            <a:ext cx="3195000" cy="52128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1D1DD77-4D65-1C41-7144-9A7F6EFAC1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6887160"/>
            <a:ext cx="2348280" cy="521280"/>
          </a:xfrm>
        </p:spPr>
        <p:txBody>
          <a:bodyPr/>
          <a:lstStyle/>
          <a:p>
            <a:pPr lvl="0"/>
            <a:fld id="{847BA9B1-2876-4B3C-9820-C5BA038FDEC6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83527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30EA3D6-36B2-9C21-A240-64223BC609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3999" y="301320"/>
            <a:ext cx="9071640" cy="126216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2888FDC-D766-CF58-93F7-A8425B8610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9287" cy="4989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4BD78736-DBE2-D858-AF27-628C375A57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14925" y="1768475"/>
            <a:ext cx="4460875" cy="4989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D6A5084E-76F5-7B22-F683-E8A47B6C3CC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6887160"/>
            <a:ext cx="2348280" cy="52128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0AE231A8-5BF2-144A-688F-64ABC79C78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6887160"/>
            <a:ext cx="3195000" cy="52128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B2F7D43E-A026-72BA-2E37-5101154F68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6887160"/>
            <a:ext cx="2348280" cy="521280"/>
          </a:xfrm>
        </p:spPr>
        <p:txBody>
          <a:bodyPr/>
          <a:lstStyle/>
          <a:p>
            <a:pPr lvl="0"/>
            <a:fld id="{F1AF98B5-4040-405E-90E3-194203742741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99313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BD963C9-21F4-9FEF-873E-69F3951E0C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046AC53D-E921-6F7A-69A4-E021F4AD69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71622E15-A043-9700-3990-A2913E8C90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2C299807-7C04-68E2-1686-1D08265E841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829B92BC-52BE-3EBC-73D3-CFBEBB9F1DE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C9B0E645-F131-B683-5AD8-90D800E0778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6887160"/>
            <a:ext cx="2348280" cy="52128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9BE9FE0D-028C-8311-11B3-3D8E7706E2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6887160"/>
            <a:ext cx="3195000" cy="52128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2E18A8B5-F870-C43F-72C3-7F9019D02A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6887160"/>
            <a:ext cx="2348280" cy="521280"/>
          </a:xfrm>
        </p:spPr>
        <p:txBody>
          <a:bodyPr/>
          <a:lstStyle/>
          <a:p>
            <a:pPr lvl="0"/>
            <a:fld id="{A0722AA6-E7A2-43B2-88F6-E436368DD2AA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01068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152F86F-8CF1-3D85-AB64-0675B8324A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3999" y="301320"/>
            <a:ext cx="9071640" cy="126216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BD18F9D9-A220-9833-C896-E02C65B3FDB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6887160"/>
            <a:ext cx="2348280" cy="52128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9779BD8A-1C98-333D-0B41-7667F3418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6887160"/>
            <a:ext cx="3195000" cy="52128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311536B5-13BE-A386-4381-4E85DEC6A5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6887160"/>
            <a:ext cx="2348280" cy="521280"/>
          </a:xfrm>
        </p:spPr>
        <p:txBody>
          <a:bodyPr/>
          <a:lstStyle/>
          <a:p>
            <a:pPr lvl="0"/>
            <a:fld id="{DBBA84CC-6003-42E6-AE48-C3FC7ECC1A88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934863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26DEA9F1-4949-D17D-AE74-359610C5796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6887160"/>
            <a:ext cx="2348280" cy="52128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C36D035D-374F-496E-9BAA-C3B8679B67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6887160"/>
            <a:ext cx="3195000" cy="52128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11CD4A60-1C0D-9A6E-012E-2F62F0832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6887160"/>
            <a:ext cx="2348280" cy="521280"/>
          </a:xfrm>
        </p:spPr>
        <p:txBody>
          <a:bodyPr/>
          <a:lstStyle/>
          <a:p>
            <a:pPr lvl="0"/>
            <a:fld id="{8F11E5D9-DCC2-4454-A4D3-C0FB9E99B104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41968022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2762681-12D3-A7FE-2998-F30D11E737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44DA7A6C-383D-3706-4842-914EC97966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905099E1-14EE-257D-CE96-FAF2958B20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3DC60916-7EB7-BFB7-F6FD-505323C4583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6887160"/>
            <a:ext cx="2348280" cy="52128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0AF34CA6-A12F-D228-739D-C1F9D5B5FE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6887160"/>
            <a:ext cx="3195000" cy="52128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71E0D9B4-756E-18A3-DF56-72759B094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6887160"/>
            <a:ext cx="2348280" cy="521280"/>
          </a:xfrm>
        </p:spPr>
        <p:txBody>
          <a:bodyPr/>
          <a:lstStyle/>
          <a:p>
            <a:pPr lvl="0"/>
            <a:fld id="{EE04290D-FCAC-4F6D-BD46-5CBA770D04BB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119113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4DD2666-8DD2-90E0-ACD4-474C9F2C00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48382585-C71D-C9A9-35BA-F4B3A865656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994A1E17-314E-0050-77EB-E05715F11C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1387CE75-CBBB-2A05-B6D3-5FD6D3D4E5B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6887160"/>
            <a:ext cx="2348280" cy="52128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4426CB28-860E-7F9C-50FA-A18A3C35B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6887160"/>
            <a:ext cx="3195000" cy="52128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B1AA680B-E777-6A45-C2F3-885C93E656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6887160"/>
            <a:ext cx="2348280" cy="521280"/>
          </a:xfrm>
        </p:spPr>
        <p:txBody>
          <a:bodyPr/>
          <a:lstStyle/>
          <a:p>
            <a:pPr lvl="0"/>
            <a:fld id="{2841C6AA-3031-4B7E-9060-D94696D010C5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2681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7BF353C7-6B2B-1432-7BC4-DFBCE978A23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03999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081BA51A-BA32-1610-32D4-91ECCBFEBC5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503999" y="1769040"/>
            <a:ext cx="9071640" cy="4989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B013C12-FAAC-DF27-1762-F6E9CA98900E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503999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3E96A1C-6461-C2DF-1B0F-C6EAD00B40EF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algn="ctr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B6EF780-1A48-0CBB-DD0B-208740C07C82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algn="r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0C4F18AD-51A9-454D-A67F-6CD5112DC0AA}" type="slidenum">
              <a:rPr/>
              <a:pPr lvl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hangingPunct="0">
        <a:tabLst/>
        <a:defRPr lang="ru-RU" sz="2400" b="0" i="0" u="none" strike="noStrike" kern="1200">
          <a:ln>
            <a:noFill/>
          </a:ln>
          <a:latin typeface="Arial" pitchFamily="18"/>
          <a:ea typeface="Microsoft YaHei" pitchFamily="2"/>
          <a:cs typeface="Arial" pitchFamily="2"/>
        </a:defRPr>
      </a:lvl1pPr>
    </p:titleStyle>
    <p:bodyStyle>
      <a:lvl1pPr marL="0" marR="0" indent="0" rtl="0" hangingPunct="0">
        <a:spcBef>
          <a:spcPts val="0"/>
        </a:spcBef>
        <a:spcAft>
          <a:spcPts val="1414"/>
        </a:spcAft>
        <a:tabLst/>
        <a:defRPr lang="ru-RU" sz="2400" b="0" i="0" u="none" strike="noStrike" kern="1200">
          <a:ln>
            <a:noFill/>
          </a:ln>
          <a:latin typeface="Arial" pitchFamily="18"/>
          <a:ea typeface="Microsoft YaHei" pitchFamily="2"/>
          <a:cs typeface="Arial" pitchFamily="2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2.pn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290FEA9D-2981-240F-5DF2-3966CC44A57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lum/>
            <a:alphaModFix/>
          </a:blip>
          <a:srcRect/>
          <a:stretch>
            <a:fillRect/>
          </a:stretch>
        </p:blipFill>
        <p:spPr>
          <a:xfrm>
            <a:off x="0" y="0"/>
            <a:ext cx="10080000" cy="7560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xmlns="" id="{2FE2B19A-C8FD-899E-146F-9FF995D0FA56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432000" y="2951999"/>
            <a:ext cx="9000000" cy="864000"/>
          </a:xfrm>
          <a:blipFill>
            <a:blip r:embed="rId4" cstate="print"/>
            <a:stretch>
              <a:fillRect/>
            </a:stretch>
          </a:blipFill>
        </p:spPr>
        <p:txBody>
          <a:bodyPr>
            <a:spAutoFit/>
          </a:bodyPr>
          <a:lstStyle/>
          <a:p>
            <a:pPr lvl="0"/>
            <a:r>
              <a:rPr lang="ru-RU">
                <a:solidFill>
                  <a:srgbClr val="993366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Хозяйство Бразилии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xmlns="" id="{83829FF3-5B40-6237-22FE-0F5213040299}"/>
              </a:ext>
            </a:extLst>
          </p:cNvPr>
          <p:cNvSpPr txBox="1">
            <a:spLocks noGrp="1"/>
          </p:cNvSpPr>
          <p:nvPr>
            <p:ph type="subTitle" idx="4294967295"/>
          </p:nvPr>
        </p:nvSpPr>
        <p:spPr>
          <a:xfrm>
            <a:off x="5184000" y="5764040"/>
            <a:ext cx="4607640" cy="918200"/>
          </a:xfrm>
          <a:blipFill>
            <a:blip r:embed="rId4" cstate="print"/>
            <a:stretch>
              <a:fillRect/>
            </a:stretch>
          </a:blipFill>
        </p:spPr>
        <p:txBody>
          <a:bodyPr anchor="ctr">
            <a:spAutoFit/>
          </a:bodyPr>
          <a:lstStyle/>
          <a:p>
            <a:pPr lvl="0" algn="ctr"/>
            <a:r>
              <a:rPr lang="ru-RU" dirty="0" err="1" smtClean="0">
                <a:solidFill>
                  <a:srgbClr val="0000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Рассыльщикова</a:t>
            </a:r>
            <a:r>
              <a:rPr lang="ru-RU" dirty="0" smtClean="0">
                <a:solidFill>
                  <a:srgbClr val="0000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О.А.</a:t>
            </a:r>
          </a:p>
          <a:p>
            <a:pPr lvl="0" algn="ctr"/>
            <a:r>
              <a:rPr lang="ru-RU" dirty="0" smtClean="0">
                <a:solidFill>
                  <a:srgbClr val="0000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Учитель географии</a:t>
            </a:r>
            <a:endParaRPr lang="ru-RU" dirty="0">
              <a:solidFill>
                <a:srgbClr val="000000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1509B0DD-48B0-3A35-CCC0-171C183385B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lum/>
            <a:alphaModFix/>
          </a:blip>
          <a:srcRect/>
          <a:stretch>
            <a:fillRect/>
          </a:stretch>
        </p:blipFill>
        <p:spPr>
          <a:xfrm>
            <a:off x="0" y="0"/>
            <a:ext cx="10080000" cy="7560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xmlns="" id="{0AB0B390-7FCC-3DC2-43D6-E4F9527D667C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503999" y="301320"/>
            <a:ext cx="9071640" cy="994680"/>
          </a:xfrm>
          <a:blipFill>
            <a:blip r:embed="rId4" cstate="print"/>
            <a:stretch>
              <a:fillRect/>
            </a:stretch>
          </a:blipFill>
        </p:spPr>
        <p:txBody>
          <a:bodyPr>
            <a:spAutoFit/>
          </a:bodyPr>
          <a:lstStyle/>
          <a:p>
            <a:pPr lvl="0"/>
            <a:r>
              <a:rPr lang="ru-RU"/>
              <a:t>Внешняя торговля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1BB3A131-CAA8-3479-462C-BDD5867F37BC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576000" y="1728000"/>
            <a:ext cx="4248000" cy="2448000"/>
          </a:xfrm>
          <a:blipFill>
            <a:blip r:embed="rId4" cstate="print"/>
            <a:stretch>
              <a:fillRect/>
            </a:stretch>
          </a:blipFill>
        </p:spPr>
        <p:txBody>
          <a:bodyPr/>
          <a:lstStyle/>
          <a:p>
            <a:pPr lvl="0" algn="ctr"/>
            <a:r>
              <a:rPr lang="ru-RU" sz="2200" b="1">
                <a:solidFill>
                  <a:srgbClr val="000000"/>
                </a:solidFill>
                <a:latin typeface="Times New Roman" pitchFamily="18"/>
              </a:rPr>
              <a:t>Экспорт</a:t>
            </a:r>
          </a:p>
          <a:p>
            <a:pPr lvl="0"/>
            <a:r>
              <a:rPr lang="ru-RU" sz="2200">
                <a:latin typeface="Times New Roman" pitchFamily="18"/>
              </a:rPr>
              <a:t>Больше всего страна экспортирует сахар, кофе, железную и марганцевую руду, самолёты и  бокситы. </a:t>
            </a:r>
            <a:r>
              <a:rPr lang="ru-RU" sz="2200">
                <a:solidFill>
                  <a:srgbClr val="202122"/>
                </a:solidFill>
                <a:latin typeface="Times New Roman" pitchFamily="18"/>
              </a:rPr>
              <a:t>Направлен в Китай, США, Аргентину, Нидерланды.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CD55B2A8-D7E8-3FBE-F579-FDDDAA3D8867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5184000" y="1800000"/>
            <a:ext cx="4392000" cy="2160000"/>
          </a:xfrm>
          <a:blipFill>
            <a:blip r:embed="rId4" cstate="print"/>
            <a:stretch>
              <a:fillRect/>
            </a:stretch>
          </a:blipFill>
        </p:spPr>
        <p:txBody>
          <a:bodyPr/>
          <a:lstStyle/>
          <a:p>
            <a:pPr lvl="0" algn="ctr"/>
            <a:r>
              <a:rPr lang="ru-RU" sz="2200" b="1">
                <a:latin typeface="Times New Roman" pitchFamily="18"/>
              </a:rPr>
              <a:t>Импорт</a:t>
            </a:r>
          </a:p>
          <a:p>
            <a:pPr lvl="0"/>
            <a:r>
              <a:rPr lang="ru-RU" sz="2200">
                <a:latin typeface="Times New Roman" pitchFamily="18"/>
              </a:rPr>
              <a:t>Импорт приходится на пшеницу, коксующийся уголь, машины. П</a:t>
            </a:r>
            <a:r>
              <a:rPr lang="ru-RU" sz="2200">
                <a:solidFill>
                  <a:srgbClr val="202122"/>
                </a:solidFill>
                <a:latin typeface="Times New Roman" pitchFamily="18"/>
              </a:rPr>
              <a:t>олучен из Китая, США, Аргентины, Германии, Франции, Великобритании и Нидерландов.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86F2E406-8C58-CE9C-6BEF-33069BF80BB5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2015999" y="4824000"/>
            <a:ext cx="5976000" cy="1224000"/>
          </a:xfrm>
          <a:blipFill>
            <a:blip r:embed="rId4" cstate="print"/>
            <a:stretch>
              <a:fillRect/>
            </a:stretch>
          </a:blipFill>
        </p:spPr>
        <p:txBody>
          <a:bodyPr/>
          <a:lstStyle/>
          <a:p>
            <a:pPr lvl="0"/>
            <a:r>
              <a:rPr lang="ru-RU" sz="2200">
                <a:solidFill>
                  <a:srgbClr val="202122"/>
                </a:solidFill>
                <a:latin typeface="Times New Roman" pitchFamily="18"/>
              </a:rPr>
              <a:t>Вместе с Аргентиной, Парагваем и Уругваем участвуют в создании Общего рынка стран Южного конуса, как ЕС.</a:t>
            </a: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82F9FDC-64E3-3081-7AF4-AAAC23E01C30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504359" y="432000"/>
            <a:ext cx="9071640" cy="922680"/>
          </a:xfrm>
          <a:blipFill>
            <a:blip r:embed="rId3" cstate="print"/>
            <a:stretch>
              <a:fillRect/>
            </a:stretch>
          </a:blipFill>
        </p:spPr>
        <p:txBody>
          <a:bodyPr/>
          <a:lstStyle/>
          <a:p>
            <a:pPr lvl="0"/>
            <a:r>
              <a:rPr lang="ru-RU"/>
              <a:t>Вывод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FCF06363-B370-71A5-0F59-74BDAC71276A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648000" y="2088000"/>
            <a:ext cx="4176000" cy="3096000"/>
          </a:xfrm>
          <a:blipFill>
            <a:blip r:embed="rId3" cstate="print"/>
            <a:stretch>
              <a:fillRect/>
            </a:stretch>
          </a:blipFill>
        </p:spPr>
        <p:txBody>
          <a:bodyPr/>
          <a:lstStyle/>
          <a:p>
            <a:pPr lvl="0"/>
            <a:r>
              <a:rPr lang="ru-RU" sz="2200">
                <a:solidFill>
                  <a:srgbClr val="202122"/>
                </a:solidFill>
                <a:latin typeface="Times New Roman" pitchFamily="18"/>
              </a:rPr>
              <a:t>Несмотря на крупный долг от иностранных капиталовложений, на трудности и нерешённые проблемы, Бразилия динамично развивается и является одним из экономических лидеров Латиноамериканского региона, да и всего развивающегося мира в целом.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42ADCA9-3340-72E9-2EF7-629F73BD387B}"/>
              </a:ext>
            </a:extLst>
          </p:cNvPr>
          <p:cNvPicPr>
            <a:picLocks noGrp="1" noChangeAspect="1"/>
          </p:cNvPicPr>
          <p:nvPr>
            <p:ph type="pic" idx="4294967295"/>
          </p:nvPr>
        </p:nvPicPr>
        <p:blipFill>
          <a:blip r:embed="rId4" cstate="print">
            <a:lum/>
            <a:alphaModFix/>
          </a:blip>
          <a:srcRect/>
          <a:stretch>
            <a:fillRect/>
          </a:stretch>
        </p:blipFill>
        <p:spPr>
          <a:xfrm>
            <a:off x="5151960" y="1872000"/>
            <a:ext cx="4426560" cy="4536000"/>
          </a:xfrm>
        </p:spPr>
      </p:pic>
    </p:spTree>
  </p:cSld>
  <p:clrMapOvr>
    <a:masterClrMapping/>
  </p:clrMapOvr>
  <p:transition spd="med">
    <p:circl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D743D15-9C0E-7F30-1375-6677334C7DFE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503999" y="301320"/>
            <a:ext cx="9071640" cy="778680"/>
          </a:xfrm>
          <a:blipFill>
            <a:blip r:embed="rId3" cstate="print"/>
            <a:stretch>
              <a:fillRect/>
            </a:stretch>
          </a:blipFill>
        </p:spPr>
        <p:txBody>
          <a:bodyPr>
            <a:spAutoFit/>
          </a:bodyPr>
          <a:lstStyle/>
          <a:p>
            <a:pPr lvl="0"/>
            <a:r>
              <a:rPr lang="ru-RU">
                <a:effectLst>
                  <a:outerShdw dist="17961" dir="2700000">
                    <a:scrgbClr r="0" g="0" b="0"/>
                  </a:outerShdw>
                </a:effectLst>
              </a:rPr>
              <a:t>Введение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ABA518F8-BCAD-FF6A-E628-B1E423622BE5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534240" y="2129760"/>
            <a:ext cx="4505760" cy="3414240"/>
          </a:xfrm>
          <a:blipFill>
            <a:blip r:embed="rId3" cstate="print"/>
            <a:stretch>
              <a:fillRect/>
            </a:stretch>
          </a:blipFill>
        </p:spPr>
        <p:txBody>
          <a:bodyPr>
            <a:spAutoFit/>
          </a:bodyPr>
          <a:lstStyle/>
          <a:p>
            <a:pPr lvl="0"/>
            <a:r>
              <a:rPr lang="ru-RU" sz="2200">
                <a:solidFill>
                  <a:srgbClr val="000000"/>
                </a:solidFill>
                <a:effectLst>
                  <a:outerShdw dist="17961" dir="2700000">
                    <a:scrgbClr r="0" g="0" b="0"/>
                  </a:outerShdw>
                </a:effectLst>
                <a:latin typeface="Times New Roman" pitchFamily="18"/>
              </a:rPr>
              <a:t>Бразилия — крупная индустриально-аграрная страна Латинской Америки, развитию которой способствовали: иммиграция; кофейный бум; освоение гидроресурсов; политика «открытых дверей» для международных монополий; льготы, иностранные инвестиции, займы и кредиты. В целом хозяйство Бразилии развито в совершенстве.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E6DB7B25-0FA6-318F-C4F8-F0A29315826C}"/>
              </a:ext>
            </a:extLst>
          </p:cNvPr>
          <p:cNvPicPr>
            <a:picLocks noGrp="1" noChangeAspect="1"/>
          </p:cNvPicPr>
          <p:nvPr>
            <p:ph type="pic" idx="4294967295"/>
          </p:nvPr>
        </p:nvPicPr>
        <p:blipFill>
          <a:blip r:embed="rId4" cstate="print">
            <a:lum/>
            <a:alphaModFix/>
          </a:blip>
          <a:srcRect/>
          <a:stretch>
            <a:fillRect/>
          </a:stretch>
        </p:blipFill>
        <p:spPr>
          <a:xfrm>
            <a:off x="5184000" y="1584000"/>
            <a:ext cx="4248000" cy="4248000"/>
          </a:xfrm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58D39F77-41EA-A4EA-1AC4-49B60928C03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lum/>
            <a:alphaModFix/>
          </a:blip>
          <a:srcRect/>
          <a:stretch>
            <a:fillRect/>
          </a:stretch>
        </p:blipFill>
        <p:spPr>
          <a:xfrm>
            <a:off x="5688000" y="1296000"/>
            <a:ext cx="3960000" cy="266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CF61FF84-C72C-6ED6-8114-A6764C3316C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lum/>
            <a:alphaModFix/>
          </a:blip>
          <a:srcRect/>
          <a:stretch>
            <a:fillRect/>
          </a:stretch>
        </p:blipFill>
        <p:spPr>
          <a:xfrm>
            <a:off x="7343999" y="4752000"/>
            <a:ext cx="2592000" cy="244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xmlns="" id="{D065D16E-1F79-CB4E-21B0-424158FA57AE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503999" y="301320"/>
            <a:ext cx="9071640" cy="778680"/>
          </a:xfrm>
          <a:blipFill>
            <a:blip r:embed="rId5" cstate="print"/>
            <a:stretch>
              <a:fillRect/>
            </a:stretch>
          </a:blipFill>
        </p:spPr>
        <p:txBody>
          <a:bodyPr>
            <a:spAutoFit/>
          </a:bodyPr>
          <a:lstStyle/>
          <a:p>
            <a:pPr lvl="0"/>
            <a:r>
              <a:rPr lang="ru-RU">
                <a:effectLst>
                  <a:outerShdw dist="17961" dir="2700000">
                    <a:scrgbClr r="0" g="0" b="0"/>
                  </a:outerShdw>
                </a:effectLst>
              </a:rPr>
              <a:t>Горнодобывающая промышленность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8A68B115-A985-EF1C-E497-270A744E9E8B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360000" y="1512000"/>
            <a:ext cx="4426560" cy="5040000"/>
          </a:xfrm>
          <a:blipFill>
            <a:blip r:embed="rId5" cstate="print"/>
            <a:stretch>
              <a:fillRect/>
            </a:stretch>
          </a:blipFill>
        </p:spPr>
        <p:txBody>
          <a:bodyPr>
            <a:spAutoFit/>
          </a:bodyPr>
          <a:lstStyle/>
          <a:p>
            <a:pPr lvl="0"/>
            <a:r>
              <a:rPr lang="ru-RU" sz="2200">
                <a:solidFill>
                  <a:srgbClr val="202122"/>
                </a:solidFill>
                <a:latin typeface="Times New Roman" pitchFamily="18"/>
              </a:rPr>
              <a:t>В Бразилии добываются различные виды полезных ископаемых. Наиболее развита добыча железных (2 место в мире), марганцевых руд, 80% которых идут на экспорт. Бразилия занимает одно из первых мест по добыче бокситов и золота. Имеются месторождения алмазов. Добыча нефти велика, но удовлетворяет потребности Бразилии только наполовину, поэтому вынуждена её импортировать. В Бразилии были найдены месторождения угля, но низкого качества.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8F988B5F-43C5-0274-6D72-2C1FEB9BE6C9}"/>
              </a:ext>
            </a:extLst>
          </p:cNvPr>
          <p:cNvPicPr>
            <a:picLocks noGrp="1" noChangeAspect="1"/>
          </p:cNvPicPr>
          <p:nvPr>
            <p:ph type="pic" idx="4294967295"/>
          </p:nvPr>
        </p:nvPicPr>
        <p:blipFill>
          <a:blip r:embed="rId6" cstate="print">
            <a:lum/>
            <a:alphaModFix/>
          </a:blip>
          <a:srcRect/>
          <a:stretch>
            <a:fillRect/>
          </a:stretch>
        </p:blipFill>
        <p:spPr>
          <a:xfrm>
            <a:off x="4536000" y="3816000"/>
            <a:ext cx="2951999" cy="2304000"/>
          </a:xfrm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998AD68-6385-AAE4-73B8-00706C88430D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648360" y="360000"/>
            <a:ext cx="8927640" cy="792000"/>
          </a:xfrm>
          <a:blipFill>
            <a:blip r:embed="rId3" cstate="print"/>
            <a:stretch>
              <a:fillRect/>
            </a:stretch>
          </a:blipFill>
        </p:spPr>
        <p:txBody>
          <a:bodyPr/>
          <a:lstStyle/>
          <a:p>
            <a:pPr lvl="0"/>
            <a:r>
              <a:rPr lang="ru-RU"/>
              <a:t>Обрабатывающая промышленность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07A7B6B2-070C-61DB-C235-4244A4D2C3F1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216000" y="1368000"/>
            <a:ext cx="4608000" cy="5903999"/>
          </a:xfrm>
          <a:blipFill>
            <a:blip r:embed="rId3" cstate="print"/>
            <a:stretch>
              <a:fillRect/>
            </a:stretch>
          </a:blipFill>
        </p:spPr>
        <p:txBody>
          <a:bodyPr/>
          <a:lstStyle/>
          <a:p>
            <a:pPr lvl="0"/>
            <a:r>
              <a:rPr lang="ru-RU" sz="2200">
                <a:solidFill>
                  <a:srgbClr val="000000"/>
                </a:solidFill>
                <a:latin typeface="Times New Roman" pitchFamily="18"/>
              </a:rPr>
              <a:t>Здесь выделяют следующие отрасли: чёрная и цветная металлургия, химическая промышленность. Развитие </a:t>
            </a:r>
            <a:r>
              <a:rPr lang="ru-RU" sz="2200" b="1">
                <a:solidFill>
                  <a:srgbClr val="000000"/>
                </a:solidFill>
                <a:latin typeface="Times New Roman" pitchFamily="18"/>
              </a:rPr>
              <a:t>чёрной металлургии</a:t>
            </a:r>
            <a:r>
              <a:rPr lang="ru-RU" sz="2200">
                <a:solidFill>
                  <a:srgbClr val="000000"/>
                </a:solidFill>
                <a:latin typeface="Times New Roman" pitchFamily="18"/>
              </a:rPr>
              <a:t> обусловлено многочисленными месторождениями качественной железной руды. Основной продукт </a:t>
            </a:r>
            <a:r>
              <a:rPr lang="ru-RU" sz="2200" b="1">
                <a:solidFill>
                  <a:srgbClr val="000000"/>
                </a:solidFill>
                <a:latin typeface="Times New Roman" pitchFamily="18"/>
              </a:rPr>
              <a:t>цветной металлургии</a:t>
            </a:r>
            <a:r>
              <a:rPr lang="ru-RU" sz="2200">
                <a:solidFill>
                  <a:srgbClr val="000000"/>
                </a:solidFill>
                <a:latin typeface="Times New Roman" pitchFamily="18"/>
              </a:rPr>
              <a:t> – алюминий. Основой этому служат огромные месторождения бокситов в Амазонии и дешёвая электроэнергия бразильских ГЭС. Динамично развивается</a:t>
            </a:r>
            <a:r>
              <a:rPr lang="ru-RU" sz="2200" b="1">
                <a:solidFill>
                  <a:srgbClr val="000000"/>
                </a:solidFill>
                <a:latin typeface="Times New Roman" pitchFamily="18"/>
              </a:rPr>
              <a:t> химическая промышленность</a:t>
            </a:r>
            <a:r>
              <a:rPr lang="ru-RU" sz="2200">
                <a:solidFill>
                  <a:srgbClr val="000000"/>
                </a:solidFill>
                <a:latin typeface="Times New Roman" pitchFamily="18"/>
              </a:rPr>
              <a:t>, особенно производство биотоплива и этилового спирта (используемого в качестве автомобильного топлива).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20BA89DE-1A07-D5E9-B13E-392CDD09C369}"/>
              </a:ext>
            </a:extLst>
          </p:cNvPr>
          <p:cNvPicPr>
            <a:picLocks noGrp="1" noChangeAspect="1"/>
          </p:cNvPicPr>
          <p:nvPr>
            <p:ph type="pic" idx="4294967295"/>
          </p:nvPr>
        </p:nvPicPr>
        <p:blipFill>
          <a:blip r:embed="rId4" cstate="print">
            <a:lum/>
            <a:alphaModFix/>
          </a:blip>
          <a:srcRect/>
          <a:stretch>
            <a:fillRect/>
          </a:stretch>
        </p:blipFill>
        <p:spPr>
          <a:xfrm>
            <a:off x="4968000" y="4172400"/>
            <a:ext cx="4248000" cy="2523600"/>
          </a:xfr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51A2E6FD-61FB-5C6B-8417-994E3CE36E5E}"/>
              </a:ext>
            </a:extLst>
          </p:cNvPr>
          <p:cNvPicPr>
            <a:picLocks noGrp="1" noChangeAspect="1"/>
          </p:cNvPicPr>
          <p:nvPr>
            <p:ph type="pic" idx="4294967295"/>
          </p:nvPr>
        </p:nvPicPr>
        <p:blipFill>
          <a:blip r:embed="rId5" cstate="print">
            <a:lum/>
            <a:alphaModFix/>
          </a:blip>
          <a:srcRect/>
          <a:stretch>
            <a:fillRect/>
          </a:stretch>
        </p:blipFill>
        <p:spPr>
          <a:xfrm>
            <a:off x="5760000" y="1368000"/>
            <a:ext cx="3960000" cy="2520000"/>
          </a:xfrm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B1956A5-93B2-4892-CD49-2F8826434DC6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503999" y="301320"/>
            <a:ext cx="9071640" cy="850680"/>
          </a:xfrm>
          <a:blipFill>
            <a:blip r:embed="rId3" cstate="print"/>
            <a:stretch>
              <a:fillRect/>
            </a:stretch>
          </a:blipFill>
        </p:spPr>
        <p:txBody>
          <a:bodyPr/>
          <a:lstStyle/>
          <a:p>
            <a:pPr lvl="0"/>
            <a:r>
              <a:rPr lang="ru-RU"/>
              <a:t>Энергетика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6E9A3C73-7015-A420-CF6C-AE44D6DAEA24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503999" y="1872000"/>
            <a:ext cx="4426560" cy="4104000"/>
          </a:xfrm>
          <a:blipFill>
            <a:blip r:embed="rId3" cstate="print"/>
            <a:stretch>
              <a:fillRect/>
            </a:stretch>
          </a:blipFill>
        </p:spPr>
        <p:txBody>
          <a:bodyPr/>
          <a:lstStyle/>
          <a:p>
            <a:pPr lvl="0"/>
            <a:r>
              <a:rPr lang="ru-RU" sz="2200">
                <a:solidFill>
                  <a:srgbClr val="000000"/>
                </a:solidFill>
                <a:latin typeface="Times New Roman" pitchFamily="18"/>
              </a:rPr>
              <a:t>Страна располагает огромным источником гидроэнергии в лице Амазонки, поэтому гидроэнергетика постоянно развивается. На реке Парана «Итайпу» самая мощная ГЭС. Атомная энергетика в Бразилии развивается медленно из-за государственной политики сдерживания в её отношении, связанной с экологическими соображениями и недостатком инвестиций в эту отрасль.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8C3C6101-E14A-C160-1E73-67CD4C832488}"/>
              </a:ext>
            </a:extLst>
          </p:cNvPr>
          <p:cNvPicPr>
            <a:picLocks noGrp="1" noChangeAspect="1"/>
          </p:cNvPicPr>
          <p:nvPr>
            <p:ph type="pic" idx="4294967295"/>
          </p:nvPr>
        </p:nvPicPr>
        <p:blipFill>
          <a:blip r:embed="rId4" cstate="print">
            <a:lum/>
            <a:alphaModFix/>
          </a:blip>
          <a:srcRect/>
          <a:stretch>
            <a:fillRect/>
          </a:stretch>
        </p:blipFill>
        <p:spPr>
          <a:xfrm>
            <a:off x="5266800" y="1512000"/>
            <a:ext cx="4165200" cy="4896000"/>
          </a:xfrm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7420A9B-E009-3196-74B2-245560F39B02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503999" y="301320"/>
            <a:ext cx="9071640" cy="778680"/>
          </a:xfrm>
          <a:blipFill>
            <a:blip r:embed="rId3" cstate="print"/>
            <a:stretch>
              <a:fillRect/>
            </a:stretch>
          </a:blipFill>
        </p:spPr>
        <p:txBody>
          <a:bodyPr/>
          <a:lstStyle/>
          <a:p>
            <a:pPr lvl="0"/>
            <a:r>
              <a:rPr lang="ru-RU"/>
              <a:t>Машиностроение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375D2B71-8D32-4582-A54B-0FD4336B0850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32000" y="2057039"/>
            <a:ext cx="4426560" cy="3630960"/>
          </a:xfrm>
          <a:blipFill>
            <a:blip r:embed="rId3" cstate="print"/>
            <a:stretch>
              <a:fillRect/>
            </a:stretch>
          </a:blipFill>
        </p:spPr>
        <p:txBody>
          <a:bodyPr/>
          <a:lstStyle/>
          <a:p>
            <a:pPr lvl="0"/>
            <a:r>
              <a:rPr lang="ru-RU" sz="2200">
                <a:solidFill>
                  <a:srgbClr val="000000"/>
                </a:solidFill>
                <a:latin typeface="Times New Roman" pitchFamily="18"/>
              </a:rPr>
              <a:t>Особенно выделяется производство автомобилей (более 1 млн. штук в год). Бразилия наращивает производство авиационной техники, занимает 4 место по производству морских судов и активно экспортирует их. Главными машиностроительными центрами Бразилии являются Сан-Паулу и Рио-де-Жанейро.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0A01ECE6-E54C-FBA5-D4F6-C8EEECB067EE}"/>
              </a:ext>
            </a:extLst>
          </p:cNvPr>
          <p:cNvPicPr>
            <a:picLocks noGrp="1" noChangeAspect="1"/>
          </p:cNvPicPr>
          <p:nvPr>
            <p:ph type="pic" idx="4294967295"/>
          </p:nvPr>
        </p:nvPicPr>
        <p:blipFill>
          <a:blip r:embed="rId4" cstate="print">
            <a:lum/>
            <a:alphaModFix/>
          </a:blip>
          <a:srcRect/>
          <a:stretch>
            <a:fillRect/>
          </a:stretch>
        </p:blipFill>
        <p:spPr>
          <a:xfrm>
            <a:off x="5976000" y="1368000"/>
            <a:ext cx="3857400" cy="2595600"/>
          </a:xfr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AE05CE13-A3EA-9A48-4CEB-5E06ECDFE817}"/>
              </a:ext>
            </a:extLst>
          </p:cNvPr>
          <p:cNvPicPr>
            <a:picLocks noGrp="1" noChangeAspect="1"/>
          </p:cNvPicPr>
          <p:nvPr>
            <p:ph type="pic" idx="4294967295"/>
          </p:nvPr>
        </p:nvPicPr>
        <p:blipFill>
          <a:blip r:embed="rId5" cstate="print">
            <a:lum/>
            <a:alphaModFix/>
          </a:blip>
          <a:srcRect/>
          <a:stretch>
            <a:fillRect/>
          </a:stretch>
        </p:blipFill>
        <p:spPr>
          <a:xfrm>
            <a:off x="5040000" y="4231080"/>
            <a:ext cx="3960000" cy="2824920"/>
          </a:xfrm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56F33CA-6257-EB16-859F-1749500AACC4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503999" y="301320"/>
            <a:ext cx="9071640" cy="706680"/>
          </a:xfrm>
          <a:blipFill>
            <a:blip r:embed="rId3" cstate="print"/>
            <a:stretch>
              <a:fillRect/>
            </a:stretch>
          </a:blipFill>
        </p:spPr>
        <p:txBody>
          <a:bodyPr/>
          <a:lstStyle/>
          <a:p>
            <a:pPr lvl="0"/>
            <a:r>
              <a:rPr lang="ru-RU"/>
              <a:t>Лесное и рыбное хозяйство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6A5796AE-FCCD-F1F9-C291-2FD50DA6DF66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576000" y="1296000"/>
            <a:ext cx="4320000" cy="3024000"/>
          </a:xfrm>
          <a:blipFill>
            <a:blip r:embed="rId3" cstate="print"/>
            <a:stretch>
              <a:fillRect/>
            </a:stretch>
          </a:blipFill>
        </p:spPr>
        <p:txBody>
          <a:bodyPr/>
          <a:lstStyle/>
          <a:p>
            <a:pPr lvl="0"/>
            <a:r>
              <a:rPr lang="ru-RU" sz="2200">
                <a:latin typeface="Times New Roman" pitchFamily="18"/>
              </a:rPr>
              <a:t>Более половины территории страны покрыто лесами. Бразилия занимает 1 место по запасу древесины, однако лесные ресурсы используются слабо. В основном это сбор бразильского ореха и природного каучука. Значительная часть продукции лесной отрасли экспортируется.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11B65F18-1D7B-23CA-18B1-AC4B47E32F69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5328000" y="1512000"/>
            <a:ext cx="4104000" cy="2376000"/>
          </a:xfrm>
          <a:blipFill>
            <a:blip r:embed="rId3" cstate="print"/>
            <a:stretch>
              <a:fillRect/>
            </a:stretch>
          </a:blipFill>
        </p:spPr>
        <p:txBody>
          <a:bodyPr/>
          <a:lstStyle/>
          <a:p>
            <a:pPr lvl="0"/>
            <a:r>
              <a:rPr lang="ru-RU" sz="2200">
                <a:latin typeface="Times New Roman" pitchFamily="18"/>
              </a:rPr>
              <a:t>Несмотря на то, что Бразилия имеет протяжённую береговую линию, рыболовство развито слабо. Промысел ведут в основном малые суда, а продукция отправляется на экспорт.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ABD0C00A-AD33-4343-0ABC-36BFED7813E0}"/>
              </a:ext>
            </a:extLst>
          </p:cNvPr>
          <p:cNvPicPr>
            <a:picLocks noGrp="1" noChangeAspect="1"/>
          </p:cNvPicPr>
          <p:nvPr>
            <p:ph type="pic" idx="4294967295"/>
          </p:nvPr>
        </p:nvPicPr>
        <p:blipFill>
          <a:blip r:embed="rId4" cstate="print">
            <a:lum/>
            <a:alphaModFix/>
          </a:blip>
          <a:srcRect/>
          <a:stretch>
            <a:fillRect/>
          </a:stretch>
        </p:blipFill>
        <p:spPr>
          <a:xfrm>
            <a:off x="6633359" y="3600000"/>
            <a:ext cx="3168000" cy="3713760"/>
          </a:xfr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26FC6AFD-171E-835B-17AC-5880D11C303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lum/>
            <a:alphaModFix/>
          </a:blip>
          <a:srcRect/>
          <a:stretch>
            <a:fillRect/>
          </a:stretch>
        </p:blipFill>
        <p:spPr>
          <a:xfrm>
            <a:off x="3366000" y="4289760"/>
            <a:ext cx="3168000" cy="302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AA624E3C-E9E0-8CAA-2124-8C17C974671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lum/>
            <a:alphaModFix/>
          </a:blip>
          <a:srcRect/>
          <a:stretch>
            <a:fillRect/>
          </a:stretch>
        </p:blipFill>
        <p:spPr>
          <a:xfrm>
            <a:off x="144000" y="4320000"/>
            <a:ext cx="3168000" cy="2951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97069B6-5396-40B8-9B4D-243C870C4C59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504359" y="144000"/>
            <a:ext cx="9071640" cy="360000"/>
          </a:xfrm>
          <a:blipFill>
            <a:blip r:embed="rId3" cstate="print"/>
            <a:stretch>
              <a:fillRect/>
            </a:stretch>
          </a:blipFill>
        </p:spPr>
        <p:txBody>
          <a:bodyPr>
            <a:spAutoFit/>
          </a:bodyPr>
          <a:lstStyle/>
          <a:p>
            <a:pPr lvl="0"/>
            <a:r>
              <a:rPr lang="ru-RU"/>
              <a:t>Сельское хозяйство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C144E1E8-87EA-AC33-C132-FF9F6B4FA99A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503999" y="648000"/>
            <a:ext cx="9072000" cy="622440"/>
          </a:xfrm>
          <a:blipFill>
            <a:blip r:embed="rId3" cstate="print"/>
            <a:stretch>
              <a:fillRect/>
            </a:stretch>
          </a:blipFill>
        </p:spPr>
        <p:txBody>
          <a:bodyPr>
            <a:spAutoFit/>
          </a:bodyPr>
          <a:lstStyle/>
          <a:p>
            <a:pPr lvl="0"/>
            <a:r>
              <a:rPr lang="ru-RU" sz="2200">
                <a:solidFill>
                  <a:srgbClr val="000000"/>
                </a:solidFill>
                <a:latin typeface="Times New Roman" pitchFamily="18"/>
              </a:rPr>
              <a:t>Оно составляет основу экономики и даёт 90% экспорта. В нём занято 30% трудоспособного населения. </a:t>
            </a:r>
            <a:r>
              <a:rPr lang="ru-RU" sz="1000">
                <a:solidFill>
                  <a:srgbClr val="000000"/>
                </a:solidFill>
                <a:latin typeface="Segoe UI" pitchFamily="34"/>
              </a:rPr>
              <a:t>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11EF1F6B-D610-207E-5E0E-F2926D3BAAD2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144000" y="1368000"/>
            <a:ext cx="4536000" cy="4361040"/>
          </a:xfrm>
          <a:blipFill>
            <a:blip r:embed="rId3" cstate="print"/>
            <a:stretch>
              <a:fillRect/>
            </a:stretch>
          </a:blipFill>
        </p:spPr>
        <p:txBody>
          <a:bodyPr>
            <a:spAutoFit/>
          </a:bodyPr>
          <a:lstStyle/>
          <a:p>
            <a:pPr lvl="0"/>
            <a:r>
              <a:rPr lang="ru-RU" sz="2200" b="1">
                <a:solidFill>
                  <a:srgbClr val="000000"/>
                </a:solidFill>
                <a:latin typeface="Times New Roman" pitchFamily="18"/>
              </a:rPr>
              <a:t>Растениеводство</a:t>
            </a:r>
            <a:r>
              <a:rPr lang="ru-RU" sz="2200">
                <a:solidFill>
                  <a:srgbClr val="000000"/>
                </a:solidFill>
                <a:latin typeface="Times New Roman" pitchFamily="18"/>
              </a:rPr>
              <a:t> даёт 60% продукции. Бразилия является традиционным производителем и экспортёром кофе и сахарного тростника (1 место), сои (2 место). По производству и экспорту какао и хлопчатника занимает одно из первых мест. Главными продовольственными культурами являются кукуруза (3 место), рис, фасоль. Вся продукция производится в латифундиях и минифундиях — земледельческих хозяйствах.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AEB92CA2-F090-5E37-6CA5-E89D8521F96C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5293440" y="1292400"/>
            <a:ext cx="4426560" cy="1659599"/>
          </a:xfrm>
          <a:blipFill>
            <a:blip r:embed="rId3" cstate="print"/>
            <a:stretch>
              <a:fillRect/>
            </a:stretch>
          </a:blipFill>
        </p:spPr>
        <p:txBody>
          <a:bodyPr>
            <a:spAutoFit/>
          </a:bodyPr>
          <a:lstStyle/>
          <a:p>
            <a:pPr lvl="0"/>
            <a:r>
              <a:rPr lang="ru-RU" sz="2200">
                <a:latin typeface="Times New Roman" pitchFamily="18"/>
              </a:rPr>
              <a:t>Основное направление </a:t>
            </a:r>
            <a:r>
              <a:rPr lang="ru-RU" sz="2200" b="1">
                <a:latin typeface="Times New Roman" pitchFamily="18"/>
              </a:rPr>
              <a:t>животноводства</a:t>
            </a:r>
            <a:r>
              <a:rPr lang="ru-RU" sz="2200">
                <a:latin typeface="Times New Roman" pitchFamily="18"/>
              </a:rPr>
              <a:t> — производство мяса (40% продукции), которое в основном идёт на экспорт, также как и небольшая доля шкур и шерсти.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EFE44762-133C-612E-CB0B-6962C999D60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lum/>
            <a:alphaModFix/>
          </a:blip>
          <a:srcRect/>
          <a:stretch>
            <a:fillRect/>
          </a:stretch>
        </p:blipFill>
        <p:spPr>
          <a:xfrm>
            <a:off x="6915960" y="5184000"/>
            <a:ext cx="3164040" cy="237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22257081-CCB0-0952-AC2C-8AFB3E823D9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lum/>
            <a:alphaModFix/>
          </a:blip>
          <a:srcRect/>
          <a:stretch>
            <a:fillRect/>
          </a:stretch>
        </p:blipFill>
        <p:spPr>
          <a:xfrm>
            <a:off x="0" y="5472000"/>
            <a:ext cx="4248000" cy="208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78EC9C3A-54B7-93F4-F0DD-56D0BF8E105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lum/>
            <a:alphaModFix/>
          </a:blip>
          <a:srcRect/>
          <a:stretch>
            <a:fillRect/>
          </a:stretch>
        </p:blipFill>
        <p:spPr>
          <a:xfrm>
            <a:off x="6736320" y="2951999"/>
            <a:ext cx="3312720" cy="230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6CD39DA2-5DCB-1C9B-4347-66E3F4803F2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lum/>
            <a:alphaModFix/>
          </a:blip>
          <a:srcRect/>
          <a:stretch>
            <a:fillRect/>
          </a:stretch>
        </p:blipFill>
        <p:spPr>
          <a:xfrm>
            <a:off x="4680000" y="2951999"/>
            <a:ext cx="2437920" cy="230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72C8D585-F0D3-9011-2ABF-947AAC566362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lum/>
            <a:alphaModFix/>
          </a:blip>
          <a:srcRect/>
          <a:stretch>
            <a:fillRect/>
          </a:stretch>
        </p:blipFill>
        <p:spPr>
          <a:xfrm>
            <a:off x="4248000" y="5184000"/>
            <a:ext cx="2667960" cy="237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174561D-D6D7-27C1-6439-19E7BE90D428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503999" y="157320"/>
            <a:ext cx="9071640" cy="562680"/>
          </a:xfrm>
          <a:blipFill>
            <a:blip r:embed="rId3" cstate="print"/>
            <a:stretch>
              <a:fillRect/>
            </a:stretch>
          </a:blipFill>
        </p:spPr>
        <p:txBody>
          <a:bodyPr/>
          <a:lstStyle/>
          <a:p>
            <a:pPr lvl="0"/>
            <a:r>
              <a:rPr lang="ru-RU"/>
              <a:t>Транспорт и сфера услуг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A8C1DCF7-AEEE-C758-3212-0F7D5E777786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144000" y="823320"/>
            <a:ext cx="4752000" cy="2488680"/>
          </a:xfrm>
          <a:blipFill>
            <a:blip r:embed="rId3" cstate="print"/>
            <a:stretch>
              <a:fillRect/>
            </a:stretch>
          </a:blipFill>
        </p:spPr>
        <p:txBody>
          <a:bodyPr/>
          <a:lstStyle/>
          <a:p>
            <a:pPr lvl="0"/>
            <a:r>
              <a:rPr lang="ru-RU" sz="2200">
                <a:latin typeface="Times New Roman" pitchFamily="18"/>
              </a:rPr>
              <a:t>Основным видом транспорта является автомобильный. Из-за большой протяжённости водных путей большое значение имеет морской транспорт. Хорошо развито воздушное сообщение. Несмотря на большую протяжённость железных дорог, этот вид транспорта не развит.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B09C3728-EEA6-D903-08C5-E62A0C8F0481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5184000" y="1007999"/>
            <a:ext cx="4426560" cy="2448000"/>
          </a:xfrm>
          <a:blipFill>
            <a:blip r:embed="rId3" cstate="print"/>
            <a:stretch>
              <a:fillRect/>
            </a:stretch>
          </a:blipFill>
        </p:spPr>
        <p:txBody>
          <a:bodyPr/>
          <a:lstStyle/>
          <a:p>
            <a:pPr lvl="0"/>
            <a:r>
              <a:rPr lang="ru-RU" sz="2200">
                <a:solidFill>
                  <a:srgbClr val="202122"/>
                </a:solidFill>
                <a:latin typeface="Times New Roman" pitchFamily="18"/>
              </a:rPr>
              <a:t>В сфере услуг</a:t>
            </a:r>
            <a:r>
              <a:rPr lang="ru-RU" sz="2200">
                <a:solidFill>
                  <a:srgbClr val="222222"/>
                </a:solidFill>
                <a:latin typeface="Times New Roman" pitchFamily="18"/>
              </a:rPr>
              <a:t> занято 14% трудоспособного населения. Хорошо развиты общепит; гостиничное дело, услуги по проведению международных встреч и переговоров; индустрия отдыха и туризм.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2F0A8AE7-CC84-5078-601D-353973B656C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lum/>
            <a:alphaModFix/>
          </a:blip>
          <a:srcRect/>
          <a:stretch>
            <a:fillRect/>
          </a:stretch>
        </p:blipFill>
        <p:spPr>
          <a:xfrm>
            <a:off x="6192000" y="3168000"/>
            <a:ext cx="3816000" cy="439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457AEEDE-8927-C14F-1DD4-11EA95ABFDC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lum/>
            <a:alphaModFix/>
          </a:blip>
          <a:srcRect/>
          <a:stretch>
            <a:fillRect/>
          </a:stretch>
        </p:blipFill>
        <p:spPr>
          <a:xfrm>
            <a:off x="0" y="3528000"/>
            <a:ext cx="3528000" cy="237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9A893392-466D-1DAD-B457-7C0E0456D5A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lum/>
            <a:alphaModFix/>
          </a:blip>
          <a:srcRect/>
          <a:stretch>
            <a:fillRect/>
          </a:stretch>
        </p:blipFill>
        <p:spPr>
          <a:xfrm>
            <a:off x="0" y="5897519"/>
            <a:ext cx="3528000" cy="1662479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377803D7-0C4C-0910-692B-3706846D165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lum/>
            <a:alphaModFix/>
          </a:blip>
          <a:srcRect/>
          <a:stretch>
            <a:fillRect/>
          </a:stretch>
        </p:blipFill>
        <p:spPr>
          <a:xfrm>
            <a:off x="3528000" y="3524399"/>
            <a:ext cx="2664000" cy="40165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бычный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673</Words>
  <Application>Microsoft Office PowerPoint</Application>
  <PresentationFormat>Произвольный</PresentationFormat>
  <Paragraphs>64</Paragraphs>
  <Slides>11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Обычный</vt:lpstr>
      <vt:lpstr>Хозяйство Бразилии</vt:lpstr>
      <vt:lpstr>Введение</vt:lpstr>
      <vt:lpstr>Горнодобывающая промышленность</vt:lpstr>
      <vt:lpstr>Обрабатывающая промышленность</vt:lpstr>
      <vt:lpstr>Энергетика</vt:lpstr>
      <vt:lpstr>Машиностроение</vt:lpstr>
      <vt:lpstr>Лесное и рыбное хозяйство</vt:lpstr>
      <vt:lpstr>Сельское хозяйство</vt:lpstr>
      <vt:lpstr>Транспорт и сфера услуг</vt:lpstr>
      <vt:lpstr>Внешняя торговля</vt:lpstr>
      <vt:lpstr>Вывод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Хозяйство Бразилии</dc:title>
  <dc:creator>Маргарита Гамзова</dc:creator>
  <cp:lastModifiedBy>админ</cp:lastModifiedBy>
  <cp:revision>9</cp:revision>
  <dcterms:created xsi:type="dcterms:W3CDTF">2022-04-19T16:28:45Z</dcterms:created>
  <dcterms:modified xsi:type="dcterms:W3CDTF">2022-05-12T11:07:18Z</dcterms:modified>
</cp:coreProperties>
</file>