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60" r:id="rId3"/>
    <p:sldId id="261" r:id="rId4"/>
    <p:sldId id="263" r:id="rId5"/>
    <p:sldId id="264" r:id="rId6"/>
    <p:sldId id="262" r:id="rId7"/>
    <p:sldId id="258" r:id="rId8"/>
    <p:sldId id="259" r:id="rId9"/>
    <p:sldId id="265" r:id="rId10"/>
    <p:sldId id="266" r:id="rId11"/>
    <p:sldId id="267" r:id="rId12"/>
    <p:sldId id="270" r:id="rId13"/>
    <p:sldId id="269" r:id="rId14"/>
    <p:sldId id="268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BFAA9-B294-4215-B12C-90B2B4605B92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55F88-9194-436B-AB53-E6973D8093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99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A741B-B2B9-4A92-9C46-6224186C454D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FEE595-0A0C-47BF-86F3-A6048BBCFF7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3E9407-F25F-46FA-8B72-5EB95B4E52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АДОУ Детский сад №7 «Улыбка» </a:t>
            </a:r>
          </a:p>
          <a:p>
            <a:pPr algn="ctr"/>
            <a:r>
              <a:rPr lang="ru-RU" dirty="0" smtClean="0"/>
              <a:t>г. Долгопрудный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8280919" cy="4232761"/>
          </a:xfrm>
        </p:spPr>
        <p:txBody>
          <a:bodyPr/>
          <a:lstStyle/>
          <a:p>
            <a:r>
              <a:rPr lang="ru-RU" sz="4800" dirty="0" smtClean="0"/>
              <a:t>Инновационные методы </a:t>
            </a:r>
            <a:br>
              <a:rPr lang="ru-RU" sz="4800" dirty="0" smtClean="0"/>
            </a:br>
            <a:r>
              <a:rPr lang="ru-RU" sz="3200" dirty="0" smtClean="0"/>
              <a:t>(</a:t>
            </a:r>
            <a:r>
              <a:rPr lang="ru-RU" sz="3200" dirty="0" err="1" smtClean="0"/>
              <a:t>биоэнергопластика</a:t>
            </a:r>
            <a:r>
              <a:rPr lang="ru-RU" sz="3200" dirty="0" smtClean="0"/>
              <a:t>, </a:t>
            </a:r>
            <a:r>
              <a:rPr lang="ru-RU" sz="3200" dirty="0" err="1" smtClean="0"/>
              <a:t>аквагимнастика</a:t>
            </a:r>
            <a:r>
              <a:rPr lang="ru-RU" sz="3200" dirty="0" smtClean="0"/>
              <a:t>, </a:t>
            </a:r>
            <a:r>
              <a:rPr lang="ru-RU" sz="3200" dirty="0" err="1" smtClean="0"/>
              <a:t>кинезиологические</a:t>
            </a:r>
            <a:r>
              <a:rPr lang="ru-RU" sz="3200" dirty="0" smtClean="0"/>
              <a:t> упражнения)</a:t>
            </a:r>
            <a:r>
              <a:rPr lang="ru-RU" dirty="0" smtClean="0"/>
              <a:t> </a:t>
            </a:r>
            <a:r>
              <a:rPr lang="ru-RU" sz="4800" dirty="0" smtClean="0"/>
              <a:t>в работе с детьми, в речевом развитии дошкольника.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02148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280920" cy="4320480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ru-RU" sz="4200" dirty="0"/>
              <a:t>С помощью таких упражнений компенсируется работа левого полушария. Их выполнение требует от ребенка внимания, сосредоточенности.</a:t>
            </a:r>
          </a:p>
          <a:p>
            <a:endParaRPr lang="ru-RU" dirty="0"/>
          </a:p>
          <a:p>
            <a:r>
              <a:rPr lang="ru-RU" sz="3400" dirty="0" smtClean="0"/>
              <a:t>«Колечко» - поочередно перебирать пальцы рук, соединяя в кольцо с большим пальцем последовательно указательный, средний и т.д.</a:t>
            </a:r>
          </a:p>
          <a:p>
            <a:endParaRPr lang="ru-RU" sz="3400" dirty="0"/>
          </a:p>
          <a:p>
            <a:r>
              <a:rPr lang="ru-RU" sz="3400" dirty="0"/>
              <a:t>«Кулак - ребро - ладонь» - последовательно менять три положения: сжатая в кулак ладонь, ладонь ребром на плоскости стола, ладонь на плоскости стола (сначала правой рукой, потом левой, затем двумя руками вместе).</a:t>
            </a:r>
          </a:p>
          <a:p>
            <a:endParaRPr lang="ru-RU" sz="3400" dirty="0"/>
          </a:p>
          <a:p>
            <a:r>
              <a:rPr lang="ru-RU" sz="3400" dirty="0"/>
              <a:t>«Ухо-нос» - левой рукой взяться за кончик носа, правой - за противоположное ухо, затем одновременно опустить руки и поменять их положение.</a:t>
            </a:r>
          </a:p>
          <a:p>
            <a:endParaRPr lang="ru-RU" sz="3400" dirty="0"/>
          </a:p>
          <a:p>
            <a:endParaRPr lang="ru-RU" sz="3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509120"/>
            <a:ext cx="748883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346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581128"/>
            <a:ext cx="6512511" cy="1296144"/>
          </a:xfrm>
        </p:spPr>
        <p:txBody>
          <a:bodyPr/>
          <a:lstStyle/>
          <a:p>
            <a:r>
              <a:rPr lang="ru-RU" dirty="0" err="1" smtClean="0"/>
              <a:t>Кинезиологические</a:t>
            </a:r>
            <a:r>
              <a:rPr lang="ru-RU" dirty="0" smtClean="0"/>
              <a:t> упражнения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04856" cy="3474720"/>
          </a:xfrm>
        </p:spPr>
        <p:txBody>
          <a:bodyPr>
            <a:normAutofit fontScale="77500" lnSpcReduction="20000"/>
          </a:bodyPr>
          <a:lstStyle/>
          <a:p>
            <a:r>
              <a:rPr lang="ru-RU" sz="2100" b="1" i="1" dirty="0" smtClean="0"/>
              <a:t>Лезгинка.</a:t>
            </a:r>
            <a:r>
              <a:rPr lang="ru-RU" sz="2100" i="1" dirty="0" smtClean="0"/>
              <a:t> </a:t>
            </a:r>
            <a:r>
              <a:rPr lang="ru-RU" sz="2100" dirty="0"/>
              <a:t>Левая рука сложена в кулак, большой палец отставлен в сторону, кулак развёрнут пальцами к себе. Правая рука прямой ладонью в горизонтальном положении прикасается к мизинцу левой. После этого одновременно меняются позиции правой и левой рук. Упражнение повторяют, выполняя 6-8 смен позиций, добиваясь высокой скорости смены положений.</a:t>
            </a:r>
          </a:p>
          <a:p>
            <a:r>
              <a:rPr lang="ru-RU" sz="2100" b="1" dirty="0"/>
              <a:t>«Симметричные рисунки» </a:t>
            </a:r>
            <a:r>
              <a:rPr lang="ru-RU" sz="2100" dirty="0"/>
              <a:t>- рисовать в воздухе обеими руками зеркально симметричные рисунки (начинать лучше с круглого предмета: яблоко, арбуз и т.д. Главное, чтобы ребенок смотрел во время "рисования" на свою руку).</a:t>
            </a:r>
          </a:p>
          <a:p>
            <a:endParaRPr lang="ru-RU" sz="2100" dirty="0"/>
          </a:p>
          <a:p>
            <a:r>
              <a:rPr lang="ru-RU" sz="2100" b="1" dirty="0"/>
              <a:t>«Горизонтальная восьмерка» </a:t>
            </a:r>
            <a:r>
              <a:rPr lang="ru-RU" sz="2100" dirty="0"/>
              <a:t>- нарисовать в воздухе в горизонтальной плоскости цифру восемь три раза - сначала одной рукой, потом другой, затем обеими руками.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409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Кинезиологические</a:t>
            </a:r>
            <a:r>
              <a:rPr lang="ru-RU" dirty="0"/>
              <a:t> упражнения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8064896" cy="347472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Замок. </a:t>
            </a:r>
            <a:r>
              <a:rPr lang="ru-RU" b="1" dirty="0"/>
              <a:t>Скрестить руки ладонями друг к другу, сцепить пальцы в замок, развернуть руки к себе. Двигать пальцем, который укажет взрослый, точно и чётко. Нежелательны движения соседних пальцев. Прикасаться к пальцам нельзя. В упражнении последовательно должны участвовать все пальцы обеих рук. В дальнейшем (если занятия проводятся с группой) дети могут выполнять упражнение парами.</a:t>
            </a:r>
            <a:endParaRPr lang="ru-RU" dirty="0"/>
          </a:p>
          <a:p>
            <a:r>
              <a:rPr lang="ru-RU" dirty="0" smtClean="0"/>
              <a:t>Лягушка. </a:t>
            </a:r>
            <a:r>
              <a:rPr lang="ru-RU" b="1" dirty="0"/>
              <a:t>Ребёнку предлагается </a:t>
            </a:r>
            <a:r>
              <a:rPr lang="ru-RU" b="1" dirty="0" smtClean="0"/>
              <a:t>одновременно </a:t>
            </a:r>
            <a:r>
              <a:rPr lang="ru-RU" b="1" dirty="0"/>
              <a:t>ударять по столу двумя руками: правой, сжатой в кулак, и левой – раскрытой ладонью. Затем наоборот: левой, сжатой в кулак, а правой – раскрытой ладонью. Положение обеих рук следует менять одновременно. Упражнение выполняется ритмично в течение 3-4 повторений.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562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501008"/>
            <a:ext cx="4320480" cy="2232248"/>
          </a:xfrm>
        </p:spPr>
        <p:txBody>
          <a:bodyPr/>
          <a:lstStyle/>
          <a:p>
            <a:r>
              <a:rPr lang="ru-RU" dirty="0" smtClean="0"/>
              <a:t>Зеркальное рисование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08009"/>
            <a:ext cx="393643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6344" y="3573016"/>
            <a:ext cx="351270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93873" y="308009"/>
            <a:ext cx="2448271" cy="316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571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754616"/>
            <a:ext cx="7056784" cy="529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787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/>
              <a:t>Упражнения позволяют:</a:t>
            </a:r>
          </a:p>
          <a:p>
            <a:r>
              <a:rPr lang="ru-RU" sz="2800" dirty="0" smtClean="0"/>
              <a:t>активизировать </a:t>
            </a:r>
            <a:r>
              <a:rPr lang="ru-RU" sz="2800" dirty="0"/>
              <a:t>интеллектуальную и познавательную </a:t>
            </a:r>
            <a:r>
              <a:rPr lang="ru-RU" sz="2800" dirty="0" smtClean="0"/>
              <a:t>деятельность;</a:t>
            </a:r>
            <a:endParaRPr lang="ru-RU" sz="2800" dirty="0"/>
          </a:p>
          <a:p>
            <a:r>
              <a:rPr lang="ru-RU" sz="2800" dirty="0" smtClean="0"/>
              <a:t>улучшить </a:t>
            </a:r>
            <a:r>
              <a:rPr lang="ru-RU" sz="2800" dirty="0"/>
              <a:t>память, внимание, речь, пространственные </a:t>
            </a:r>
            <a:r>
              <a:rPr lang="ru-RU" sz="2800" dirty="0" smtClean="0"/>
              <a:t>представления; </a:t>
            </a:r>
            <a:endParaRPr lang="ru-RU" sz="2800" dirty="0"/>
          </a:p>
          <a:p>
            <a:r>
              <a:rPr lang="ru-RU" sz="2800" dirty="0" smtClean="0"/>
              <a:t>развить </a:t>
            </a:r>
            <a:r>
              <a:rPr lang="ru-RU" sz="2800" dirty="0"/>
              <a:t>мелкую и крупную </a:t>
            </a:r>
            <a:r>
              <a:rPr lang="ru-RU" sz="2800" dirty="0" smtClean="0"/>
              <a:t>моторику;</a:t>
            </a:r>
            <a:endParaRPr lang="ru-RU" sz="2800" dirty="0"/>
          </a:p>
          <a:p>
            <a:r>
              <a:rPr lang="ru-RU" sz="2800" dirty="0" smtClean="0"/>
              <a:t>облегчить </a:t>
            </a:r>
            <a:r>
              <a:rPr lang="ru-RU" sz="2800" dirty="0"/>
              <a:t>процесс </a:t>
            </a:r>
            <a:r>
              <a:rPr lang="ru-RU" sz="2800" dirty="0" smtClean="0"/>
              <a:t>овладения чтением </a:t>
            </a:r>
            <a:r>
              <a:rPr lang="ru-RU" sz="2800" dirty="0"/>
              <a:t>и </a:t>
            </a:r>
            <a:r>
              <a:rPr lang="ru-RU" sz="2800" dirty="0" smtClean="0"/>
              <a:t>письмом;</a:t>
            </a:r>
            <a:endParaRPr lang="ru-RU" sz="2800" dirty="0"/>
          </a:p>
          <a:p>
            <a:r>
              <a:rPr lang="ru-RU" sz="2800" dirty="0" smtClean="0"/>
              <a:t>снизить </a:t>
            </a:r>
            <a:r>
              <a:rPr lang="ru-RU" sz="2800" dirty="0"/>
              <a:t>утомляемость, излишнее </a:t>
            </a:r>
            <a:r>
              <a:rPr lang="ru-RU" sz="2800" dirty="0" smtClean="0"/>
              <a:t>напряжение;</a:t>
            </a:r>
            <a:endParaRPr lang="ru-RU" sz="2800" dirty="0"/>
          </a:p>
          <a:p>
            <a:r>
              <a:rPr lang="ru-RU" sz="2800" dirty="0" smtClean="0"/>
              <a:t>повысить </a:t>
            </a:r>
            <a:r>
              <a:rPr lang="ru-RU" sz="2800" dirty="0"/>
              <a:t>стрессоустойчивость </a:t>
            </a:r>
            <a:r>
              <a:rPr lang="ru-RU" sz="2800" dirty="0" smtClean="0"/>
              <a:t>организма.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511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8138"/>
            <a:ext cx="8229600" cy="125253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00364" y="4357694"/>
            <a:ext cx="5293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Презентацию подготовила:</a:t>
            </a:r>
          </a:p>
          <a:p>
            <a:r>
              <a:rPr lang="ru-RU" sz="2400" b="1" dirty="0">
                <a:solidFill>
                  <a:srgbClr val="073E87">
                    <a:lumMod val="50000"/>
                  </a:srgbClr>
                </a:solidFill>
              </a:rPr>
              <a:t>Пчелкина Елена Игоревна</a:t>
            </a:r>
          </a:p>
          <a:p>
            <a:r>
              <a:rPr lang="ru-RU" sz="2400" b="1" dirty="0">
                <a:solidFill>
                  <a:srgbClr val="073E87">
                    <a:lumMod val="50000"/>
                  </a:srgbClr>
                </a:solidFill>
              </a:rPr>
              <a:t>учитель-логопед </a:t>
            </a:r>
            <a:r>
              <a:rPr lang="en-US" sz="2400" b="1" dirty="0">
                <a:solidFill>
                  <a:srgbClr val="073E87">
                    <a:lumMod val="50000"/>
                  </a:srgbClr>
                </a:solidFill>
              </a:rPr>
              <a:t>I</a:t>
            </a:r>
            <a:r>
              <a:rPr lang="ru-RU" sz="2400" b="1" dirty="0">
                <a:solidFill>
                  <a:srgbClr val="073E87">
                    <a:lumMod val="50000"/>
                  </a:srgbClr>
                </a:solidFill>
              </a:rPr>
              <a:t> категории</a:t>
            </a:r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571472" y="428604"/>
            <a:ext cx="7702550" cy="3597275"/>
            <a:chOff x="521" y="1026"/>
            <a:chExt cx="4852" cy="226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1026"/>
              <a:ext cx="4853" cy="22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521" y="1026"/>
              <a:ext cx="4853" cy="22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53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400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372168"/>
            <a:ext cx="7992888" cy="186514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err="1">
                <a:effectLst/>
              </a:rPr>
              <a:t>Биоэнергопластика</a:t>
            </a:r>
            <a:r>
              <a:rPr lang="ru-RU" sz="3200" dirty="0">
                <a:effectLst/>
              </a:rPr>
              <a:t> </a:t>
            </a:r>
            <a:r>
              <a:rPr lang="ru-RU" sz="3200" dirty="0" smtClean="0">
                <a:effectLst/>
              </a:rPr>
              <a:t>- это </a:t>
            </a:r>
            <a:r>
              <a:rPr lang="ru-RU" sz="3200" dirty="0">
                <a:effectLst/>
              </a:rPr>
              <a:t>соединение движений артикуляционного аппарата с движениями кисти руки.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err="1"/>
              <a:t>Биоэнергопластика</a:t>
            </a:r>
            <a:r>
              <a:rPr lang="ru-RU" dirty="0"/>
              <a:t> включает в себя три базовых понятия: </a:t>
            </a:r>
          </a:p>
          <a:p>
            <a:pPr lvl="0"/>
            <a:r>
              <a:rPr lang="ru-RU" dirty="0"/>
              <a:t>«</a:t>
            </a:r>
            <a:r>
              <a:rPr lang="ru-RU" dirty="0" err="1"/>
              <a:t>био</a:t>
            </a:r>
            <a:r>
              <a:rPr lang="ru-RU" dirty="0"/>
              <a:t>» — человек как биологический объект;</a:t>
            </a:r>
          </a:p>
          <a:p>
            <a:pPr lvl="0"/>
            <a:r>
              <a:rPr lang="ru-RU" dirty="0"/>
              <a:t>«энергия» — сила, необходимая для выполнения определенных действий;</a:t>
            </a:r>
          </a:p>
          <a:p>
            <a:pPr lvl="0"/>
            <a:r>
              <a:rPr lang="ru-RU" dirty="0"/>
              <a:t>«пластика» — плавные движения  тела, рук, которые характеризуется непрерывностью, энергетической наполненностью, эмоциональной выразительностью.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04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53650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0573" y="3356992"/>
            <a:ext cx="4644516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612502"/>
            <a:ext cx="352839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Р</a:t>
            </a:r>
            <a:r>
              <a:rPr lang="ru-RU" dirty="0" smtClean="0"/>
              <a:t>ебёнок выполняет артикуляционное упражнение или удерживает позу с одновременными движениями обеих рук, которые имитируют движения артикуляционного аппарата.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52119" y="908720"/>
            <a:ext cx="3232969" cy="1703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	Движения кисти руки должны стать раскрепощенными, плавными.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2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4048" y="332656"/>
            <a:ext cx="3456384" cy="550985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i="1" dirty="0" smtClean="0"/>
              <a:t>С </a:t>
            </a:r>
            <a:r>
              <a:rPr lang="ru-RU" sz="2800" i="1" dirty="0"/>
              <a:t>целью повышения заинтересованности ребёнка в таких упражнениях применяются игровой персонаж </a:t>
            </a:r>
            <a:r>
              <a:rPr lang="ru-RU" sz="2800" i="1" dirty="0" smtClean="0"/>
              <a:t>(например</a:t>
            </a:r>
            <a:r>
              <a:rPr lang="ru-RU" sz="2800" i="1" dirty="0"/>
              <a:t>, </a:t>
            </a:r>
            <a:r>
              <a:rPr lang="ru-RU" sz="2800" i="1" dirty="0" smtClean="0"/>
              <a:t>«Волшебные </a:t>
            </a:r>
            <a:r>
              <a:rPr lang="ru-RU" sz="2800" i="1" dirty="0"/>
              <a:t>перчатки», «Обезьянка»), счёт, музыка, стихи.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649" y="216502"/>
            <a:ext cx="4255947" cy="319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475" y="3573015"/>
            <a:ext cx="4184121" cy="3138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03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272808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b="1" i="1" dirty="0"/>
              <a:t>Преимущества </a:t>
            </a:r>
            <a:r>
              <a:rPr lang="ru-RU" sz="4000" b="1" i="1" dirty="0" err="1"/>
              <a:t>биоэнергопластики</a:t>
            </a:r>
            <a:r>
              <a:rPr lang="ru-RU" sz="4000" b="1" i="1" dirty="0"/>
              <a:t>:</a:t>
            </a:r>
            <a:endParaRPr lang="ru-RU" sz="4000" dirty="0"/>
          </a:p>
          <a:p>
            <a:pPr lvl="0"/>
            <a:r>
              <a:rPr lang="ru-RU" dirty="0"/>
              <a:t>оптимизирует психологическую базу речи;</a:t>
            </a:r>
          </a:p>
          <a:p>
            <a:pPr lvl="0"/>
            <a:r>
              <a:rPr lang="ru-RU" dirty="0"/>
              <a:t>улучшает моторные возможности ребёнка по всем параметрам;</a:t>
            </a:r>
          </a:p>
          <a:p>
            <a:pPr lvl="0"/>
            <a:r>
              <a:rPr lang="ru-RU" dirty="0"/>
              <a:t>способствует коррекции звукопроизношения, фонематических процессов;</a:t>
            </a:r>
          </a:p>
          <a:p>
            <a:pPr lvl="0"/>
            <a:r>
              <a:rPr lang="ru-RU" dirty="0"/>
              <a:t>синхронизация работы речевой и мелкой моторики сокращает время занятий, усиливает их результативность;</a:t>
            </a:r>
          </a:p>
          <a:p>
            <a:pPr lvl="0"/>
            <a:r>
              <a:rPr lang="ru-RU" dirty="0"/>
              <a:t>позволяет быстро убрать зрительную опору – зеркало и перейти к выполнению упражнений по ощущениям.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444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560840" cy="29135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i="1" dirty="0" smtClean="0"/>
              <a:t>АКВАГИМНАСТИКА</a:t>
            </a:r>
          </a:p>
          <a:p>
            <a:r>
              <a:rPr lang="ru-RU" dirty="0" smtClean="0"/>
              <a:t> </a:t>
            </a:r>
            <a:r>
              <a:rPr lang="ru-RU" dirty="0" err="1" smtClean="0"/>
              <a:t>Аквагимнастикой</a:t>
            </a:r>
            <a:r>
              <a:rPr lang="ru-RU" dirty="0" smtClean="0"/>
              <a:t> называются гимнастические упражнения, выполняемые в воде.</a:t>
            </a:r>
          </a:p>
          <a:p>
            <a:r>
              <a:rPr lang="ru-RU" dirty="0" smtClean="0"/>
              <a:t>Ни для кого не секрет, что маленькие дети любят игры с водой. Соединение этого увлечения со специальными пальчиковыми упражнениями и называется пальчиковой </a:t>
            </a:r>
            <a:r>
              <a:rPr lang="ru-RU" dirty="0" err="1" smtClean="0"/>
              <a:t>аквагимнастикой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345986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3623"/>
            <a:ext cx="3456384" cy="259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814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75322" y="476672"/>
            <a:ext cx="5400600" cy="24094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Тексты для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аквагимнастики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FF0000"/>
                </a:solidFill>
              </a:rPr>
              <a:t>«Рыбка»</a:t>
            </a:r>
          </a:p>
          <a:p>
            <a:pPr marL="45720" indent="0">
              <a:buNone/>
            </a:pPr>
            <a:r>
              <a:rPr lang="ru-RU" sz="1600" dirty="0" smtClean="0"/>
              <a:t>Рыбка плавает в водице</a:t>
            </a:r>
          </a:p>
          <a:p>
            <a:pPr marL="45720" indent="0">
              <a:buNone/>
            </a:pPr>
            <a:r>
              <a:rPr lang="ru-RU" sz="1600" dirty="0" smtClean="0"/>
              <a:t>Рыбке весело играть</a:t>
            </a:r>
          </a:p>
          <a:p>
            <a:pPr marL="45720" indent="0">
              <a:buNone/>
            </a:pPr>
            <a:r>
              <a:rPr lang="ru-RU" sz="1600" dirty="0" smtClean="0"/>
              <a:t>Рыбка, рыбка, озорница</a:t>
            </a:r>
          </a:p>
          <a:p>
            <a:pPr marL="45720" indent="0">
              <a:buNone/>
            </a:pPr>
            <a:r>
              <a:rPr lang="ru-RU" sz="1600" dirty="0" smtClean="0"/>
              <a:t>Мы хотим тебя поймать</a:t>
            </a:r>
          </a:p>
          <a:p>
            <a:pPr marL="45720" indent="0">
              <a:buNone/>
            </a:pPr>
            <a:r>
              <a:rPr lang="ru-RU" sz="1600" dirty="0" smtClean="0"/>
              <a:t>Рыбка ротик приоткрыла, крошку хлебную взяла</a:t>
            </a:r>
          </a:p>
          <a:p>
            <a:pPr marL="45720" indent="0">
              <a:buNone/>
            </a:pPr>
            <a:r>
              <a:rPr lang="ru-RU" sz="1600" dirty="0" smtClean="0"/>
              <a:t>Рыбка хвостиком вильнула и тихонько уплыла.</a:t>
            </a:r>
          </a:p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1371" y="3356992"/>
            <a:ext cx="756084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FF0000"/>
                </a:solidFill>
              </a:rPr>
              <a:t>Игра «Медуза»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Прозрачная медуза так красива,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Но только обжигает больнее, чем крапива.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FF0000"/>
                </a:solidFill>
              </a:rPr>
              <a:t>Игра «Дельфин»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Дельфин – малыш приплыл ко мне,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Он покатает на спине!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9397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8208912" cy="2304256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err="1"/>
              <a:t>Кинезиология</a:t>
            </a:r>
            <a:r>
              <a:rPr lang="ru-RU" sz="2800" b="1" i="1" dirty="0"/>
              <a:t> –</a:t>
            </a:r>
            <a:r>
              <a:rPr lang="ru-RU" dirty="0"/>
              <a:t> это наука о развитии головного мозга через </a:t>
            </a:r>
            <a:r>
              <a:rPr lang="ru-RU" dirty="0" smtClean="0"/>
              <a:t>движения, </a:t>
            </a:r>
            <a:r>
              <a:rPr lang="ru-RU" dirty="0"/>
              <a:t>или </a:t>
            </a:r>
            <a:r>
              <a:rPr lang="ru-RU" dirty="0" smtClean="0"/>
              <a:t>«</a:t>
            </a:r>
            <a:r>
              <a:rPr lang="ru-RU" dirty="0"/>
              <a:t>Гимнастика мозга».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Состоит </a:t>
            </a:r>
            <a:r>
              <a:rPr lang="ru-RU" dirty="0"/>
              <a:t>из определенных упражнений для крупной и мелкой моторики, которые синхронизируют работу одновременно двух полушарий головного мозга, улучшают память, внимание, развивают моторику, речь.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2852936"/>
            <a:ext cx="6696744" cy="3418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69288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</TotalTime>
  <Words>646</Words>
  <Application>Microsoft Office PowerPoint</Application>
  <PresentationFormat>Экран (4:3)</PresentationFormat>
  <Paragraphs>64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Инновационные методы  (биоэнергопластика, аквагимнастика, кинезиологические упражнения) в работе с детьми, в речевом развитии дошкольника.</vt:lpstr>
      <vt:lpstr>Презентация PowerPoint</vt:lpstr>
      <vt:lpstr>Биоэнергопластика - это соединение движений артикуляционного аппарата с движениями кисти руки.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Кинезиологические упражнения</vt:lpstr>
      <vt:lpstr>Кинезиологические упражнения</vt:lpstr>
      <vt:lpstr>Зеркальное рисование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</cp:lastModifiedBy>
  <cp:revision>12</cp:revision>
  <dcterms:created xsi:type="dcterms:W3CDTF">2017-11-29T18:18:31Z</dcterms:created>
  <dcterms:modified xsi:type="dcterms:W3CDTF">2018-02-17T19:19:44Z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