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5" r:id="rId12"/>
    <p:sldId id="272" r:id="rId13"/>
    <p:sldId id="267" r:id="rId14"/>
    <p:sldId id="273" r:id="rId15"/>
    <p:sldId id="274" r:id="rId16"/>
    <p:sldId id="276" r:id="rId17"/>
    <p:sldId id="284" r:id="rId18"/>
    <p:sldId id="271" r:id="rId19"/>
    <p:sldId id="277" r:id="rId20"/>
    <p:sldId id="278" r:id="rId21"/>
    <p:sldId id="285" r:id="rId22"/>
    <p:sldId id="279" r:id="rId23"/>
    <p:sldId id="280" r:id="rId24"/>
    <p:sldId id="281" r:id="rId25"/>
    <p:sldId id="282" r:id="rId26"/>
    <p:sldId id="283" r:id="rId27"/>
    <p:sldId id="286" r:id="rId28"/>
    <p:sldId id="287" r:id="rId29"/>
    <p:sldId id="288" r:id="rId30"/>
    <p:sldId id="270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C913505-23DB-4629-83CA-F8A1CD69625D}" type="datetimeFigureOut">
              <a:rPr lang="ru-RU"/>
              <a:pPr>
                <a:defRPr/>
              </a:pPr>
              <a:t>12.05.2022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5572478-A093-43E9-B3F3-DE7A32154F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AB077084-E8C2-4B90-AA6E-8D21D33003C5}" type="datetimeFigureOut">
              <a:rPr lang="ru-RU"/>
              <a:pPr>
                <a:defRPr/>
              </a:pPr>
              <a:t>12.05.2022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F956317-F89D-4CBD-BF09-05BC4F2043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362C5-79F8-4AD2-AC64-949EE770A1B3}" type="datetimeFigureOut">
              <a:rPr lang="ru-RU"/>
              <a:pPr>
                <a:defRPr/>
              </a:pPr>
              <a:t>12.05.2022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179DB-4896-40E3-804D-B422101B30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3DEF7-D5E7-4FBA-8535-9B0B9DE98F88}" type="datetimeFigureOut">
              <a:rPr lang="ru-RU"/>
              <a:pPr>
                <a:defRPr/>
              </a:pPr>
              <a:t>12.05.2022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391CE-8E49-49DE-802F-DEC07CE756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1A83A-8325-4C55-A03E-F25EC8A8439B}" type="datetimeFigureOut">
              <a:rPr lang="ru-RU"/>
              <a:pPr>
                <a:defRPr/>
              </a:pPr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C73AA-81A3-4406-9876-EA06950F30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17352-D9D8-4621-99CA-0F07B010B6A6}" type="datetimeFigureOut">
              <a:rPr lang="ru-RU"/>
              <a:pPr>
                <a:defRPr/>
              </a:pPr>
              <a:t>12.05.2022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049F7D-F888-4B38-B787-BFDBBB8633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26344-BA3F-42DC-B109-C4805CA0067B}" type="datetimeFigureOut">
              <a:rPr lang="ru-RU"/>
              <a:pPr>
                <a:defRPr/>
              </a:pPr>
              <a:t>12.05.2022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0042D-5F9D-43E2-A637-F799E80FA1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36AC9-EAD2-48A4-A3EF-9C651B8B46C8}" type="datetimeFigureOut">
              <a:rPr lang="ru-RU"/>
              <a:pPr>
                <a:defRPr/>
              </a:pPr>
              <a:t>12.05.2022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66903587-04E1-46EF-B16E-345017D121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AD5F5-A14F-4340-81B2-6EFB8961EA55}" type="datetimeFigureOut">
              <a:rPr lang="ru-RU"/>
              <a:pPr>
                <a:defRPr/>
              </a:pPr>
              <a:t>12.05.2022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61292-3180-4BD0-80EC-A365B170B2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BAE06-2727-48A5-8051-EDA260D85207}" type="datetimeFigureOut">
              <a:rPr lang="ru-RU"/>
              <a:pPr>
                <a:defRPr/>
              </a:pPr>
              <a:t>12.05.2022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7F11B-12C5-4F9F-810B-90523217FC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E63656C4-FE89-47B1-AC0F-83FA2CBECCDC}" type="datetimeFigureOut">
              <a:rPr lang="ru-RU"/>
              <a:pPr>
                <a:defRPr/>
              </a:pPr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A0EB08D7-23C8-4C0E-8CCC-A29D60C4E2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809FFBD4-05BC-4BF1-A3AC-B812E4284A85}" type="datetimeFigureOut">
              <a:rPr lang="ru-RU"/>
              <a:pPr>
                <a:defRPr/>
              </a:pPr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425ABB40-5B12-4AAB-A6B9-9B73D552A2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2C346F9-7740-4993-8BC6-0F8B04F00A9E}" type="datetimeFigureOut">
              <a:rPr lang="ru-RU"/>
              <a:pPr>
                <a:defRPr/>
              </a:pPr>
              <a:t>12.05.2022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156488D-F6B7-4C40-A8D0-8B67F05BB4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696" r:id="rId4"/>
    <p:sldLayoutId id="2147483704" r:id="rId5"/>
    <p:sldLayoutId id="2147483697" r:id="rId6"/>
    <p:sldLayoutId id="2147483698" r:id="rId7"/>
    <p:sldLayoutId id="2147483705" r:id="rId8"/>
    <p:sldLayoutId id="2147483706" r:id="rId9"/>
    <p:sldLayoutId id="2147483699" r:id="rId10"/>
    <p:sldLayoutId id="2147483700" r:id="rId11"/>
  </p:sldLayoutIdLst>
  <p:txStyles>
    <p:titleStyle>
      <a:lvl1pPr marL="484188" indent="-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85992"/>
            <a:ext cx="9144000" cy="2439152"/>
          </a:xfrm>
        </p:spPr>
        <p:txBody>
          <a:bodyPr>
            <a:normAutofit fontScale="90000"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sz="66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66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sz="66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66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sz="66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66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sz="66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66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sz="66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66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«С юбилеем, любимая школа!»</a:t>
            </a: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ru-RU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105400"/>
            <a:ext cx="8062912" cy="1752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Подготовила: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      Кузнецова А. Р.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60648"/>
            <a:ext cx="8229600" cy="1512168"/>
          </a:xfrm>
        </p:spPr>
        <p:txBody>
          <a:bodyPr>
            <a:noAutofit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В 1982 году школьный лагерь труда и отдыха «Юность» признан лучшим в республике.</a:t>
            </a:r>
            <a:endParaRPr lang="ru-RU" sz="3200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6" name="Рисунок 5" descr="isJLhPeqIII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87624" y="1799969"/>
            <a:ext cx="7344816" cy="4315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 </a:t>
            </a:r>
            <a:r>
              <a:rPr lang="ru-RU" sz="2200" dirty="0" smtClean="0"/>
              <a:t>С 1 сентября 2011года педагогический коллектив школы возглавляет Соколова Татьяна Викторовна, Заслуженный работник образования Республики Мордовия. 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4" name="Содержимое 3" descr="54c282442df48bf9991e0014b06090e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43808" y="1844824"/>
            <a:ext cx="3240360" cy="48245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В школе создаются отряды ЮНАРМИЯ, Юный друг полиции, отряды Волонтеров.</a:t>
            </a:r>
            <a:endParaRPr lang="ru-RU" sz="3200" dirty="0"/>
          </a:p>
        </p:txBody>
      </p:sp>
      <p:pic>
        <p:nvPicPr>
          <p:cNvPr id="5" name="Содержимое 4" descr="5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618138"/>
            <a:ext cx="4038600" cy="2734562"/>
          </a:xfrm>
        </p:spPr>
      </p:pic>
      <p:pic>
        <p:nvPicPr>
          <p:cNvPr id="6" name="Содержимое 5" descr="полиц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700562"/>
            <a:ext cx="4038600" cy="256971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dVck2hVI4k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97032" y="1052736"/>
            <a:ext cx="6199303" cy="47525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 2017-2018 учебном году  школа  становится </a:t>
            </a:r>
            <a:r>
              <a:rPr lang="ru-RU" sz="2000" dirty="0" err="1" smtClean="0"/>
              <a:t>пилотной</a:t>
            </a:r>
            <a:r>
              <a:rPr lang="ru-RU" sz="2000" dirty="0" smtClean="0"/>
              <a:t> площадкой по реализации Федерального проекта  «Российское движение школьников».</a:t>
            </a:r>
            <a:endParaRPr lang="ru-RU" sz="2000" dirty="0"/>
          </a:p>
        </p:txBody>
      </p:sp>
      <p:pic>
        <p:nvPicPr>
          <p:cNvPr id="4" name="Содержимое 3" descr="LI9KG0gwiFk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932040" y="1916832"/>
            <a:ext cx="3048000" cy="4572000"/>
          </a:xfrm>
        </p:spPr>
      </p:pic>
      <p:pic>
        <p:nvPicPr>
          <p:cNvPr id="5" name="Рисунок 4" descr="E_XUQMXV-Ww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9552" y="1700808"/>
            <a:ext cx="7560840" cy="47767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9KG0gwiFk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23728" y="764704"/>
            <a:ext cx="4896544" cy="6093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Наши учащиеся</a:t>
            </a:r>
            <a:endParaRPr lang="ru-RU" dirty="0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023802" y="1882775"/>
            <a:ext cx="7096395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8601091_760804071267724_832827335673706514_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14387" y="0"/>
            <a:ext cx="751522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B9jVhEWDo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52060" y="332656"/>
            <a:ext cx="8177359" cy="6192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yeeh7J7R69I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188640"/>
            <a:ext cx="5510764" cy="3672408"/>
          </a:xfrm>
          <a:prstGeom prst="rect">
            <a:avLst/>
          </a:prstGeom>
        </p:spPr>
      </p:pic>
      <p:pic>
        <p:nvPicPr>
          <p:cNvPr id="3" name="Рисунок 2" descr="yhmDbcMk3Gs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23928" y="3475284"/>
            <a:ext cx="5076056" cy="33827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Загадка</a:t>
            </a:r>
            <a:endParaRPr lang="ru-RU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9219" name="Rectangle 1"/>
          <p:cNvSpPr>
            <a:spLocks noChangeArrowheads="1"/>
          </p:cNvSpPr>
          <p:nvPr/>
        </p:nvSpPr>
        <p:spPr bwMode="auto">
          <a:xfrm>
            <a:off x="428625" y="1928813"/>
            <a:ext cx="7215188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Большой, просторный, светлый дом.</a:t>
            </a:r>
            <a:endParaRPr lang="ru-RU" sz="3200" b="1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Ребят хороших много в нём.</a:t>
            </a:r>
            <a:endParaRPr lang="ru-RU" sz="3200" b="1" dirty="0"/>
          </a:p>
          <a:p>
            <a:pPr eaLnBrk="0" hangingPunct="0"/>
            <a:r>
              <a:rPr lang="ru-RU" sz="3200" b="1" dirty="0">
                <a:latin typeface="Times New Roman" pitchFamily="18" charset="0"/>
                <a:cs typeface="Calibri" pitchFamily="34" charset="0"/>
              </a:rPr>
              <a:t>Красиво пишут и читают.</a:t>
            </a:r>
          </a:p>
          <a:p>
            <a:pPr eaLnBrk="0" hangingPunct="0"/>
            <a:r>
              <a:rPr lang="ru-RU" sz="3200" b="1" dirty="0">
                <a:latin typeface="Times New Roman" pitchFamily="18" charset="0"/>
                <a:cs typeface="Calibri" pitchFamily="34" charset="0"/>
              </a:rPr>
              <a:t>Рисуют дети и </a:t>
            </a:r>
            <a:r>
              <a:rPr lang="ru-RU" sz="3200" b="1" dirty="0" smtClean="0">
                <a:latin typeface="Times New Roman" pitchFamily="18" charset="0"/>
                <a:cs typeface="Calibri" pitchFamily="34" charset="0"/>
              </a:rPr>
              <a:t>считают.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pic>
        <p:nvPicPr>
          <p:cNvPr id="10244" name="Picture 3" descr="http://412class.ucoz.ru/shkola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62500" y="3214688"/>
            <a:ext cx="43815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dGGc-w0EpM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70560" y="830580"/>
            <a:ext cx="7802880" cy="5196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2727715_155128906523368_4329919652922428697_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7200" y="327660"/>
            <a:ext cx="8229600" cy="6202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3568" y="836712"/>
            <a:ext cx="8028384" cy="5616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DMoT3nkuHw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55576" y="908720"/>
            <a:ext cx="7598320" cy="55670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3366977_105992281554006_9167979871881060224_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99592" y="476672"/>
            <a:ext cx="7432123" cy="59766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9982211_177193550932117_5589900053815233488_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63688" y="836712"/>
            <a:ext cx="5832648" cy="51845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00250" y="404664"/>
            <a:ext cx="5143500" cy="59766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Учителя нашей школы</a:t>
            </a:r>
            <a:endParaRPr lang="ru-RU" dirty="0"/>
          </a:p>
        </p:txBody>
      </p:sp>
      <p:pic>
        <p:nvPicPr>
          <p:cNvPr id="5" name="Содержимое 4" descr="-EkPsFqjzvo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01816" y="1882775"/>
            <a:ext cx="6340368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620688"/>
            <a:ext cx="669674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истории школы событий немало,</a:t>
            </a:r>
            <a:endParaRPr lang="ru-RU" sz="2800" dirty="0" smtClean="0">
              <a:solidFill>
                <a:schemeClr val="bg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сколько людей воспитала она!</a:t>
            </a:r>
            <a:endParaRPr lang="ru-RU" sz="2800" dirty="0" smtClean="0">
              <a:solidFill>
                <a:schemeClr val="bg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Сегодня и нам по наследству досталась</a:t>
            </a:r>
            <a:endParaRPr lang="ru-RU" sz="2800" dirty="0" smtClean="0">
              <a:solidFill>
                <a:schemeClr val="bg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Прекрасная школьная эта страна.</a:t>
            </a:r>
            <a:b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2800" dirty="0" smtClean="0">
              <a:solidFill>
                <a:schemeClr val="bg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endParaRPr lang="ru-RU" sz="2800" dirty="0" smtClean="0">
              <a:solidFill>
                <a:schemeClr val="bg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учимся здесь и растём понемногу,</a:t>
            </a:r>
            <a:endParaRPr lang="ru-RU" sz="2800" dirty="0" smtClean="0">
              <a:solidFill>
                <a:schemeClr val="bg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Гордимся успехами школы своей!</a:t>
            </a:r>
            <a:endParaRPr lang="ru-RU" sz="2800" dirty="0" smtClean="0">
              <a:solidFill>
                <a:schemeClr val="bg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знаем, что в жизни любая дорога</a:t>
            </a:r>
            <a:endParaRPr lang="ru-RU" sz="2800" dirty="0" smtClean="0">
              <a:solidFill>
                <a:schemeClr val="bg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Уходит от школьных дверей.</a:t>
            </a:r>
            <a:endParaRPr lang="ru-RU" sz="2800" dirty="0" smtClean="0">
              <a:solidFill>
                <a:schemeClr val="bg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908720"/>
            <a:ext cx="8424936" cy="540362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ChangeArrowheads="1"/>
          </p:cNvSpPr>
          <p:nvPr/>
        </p:nvSpPr>
        <p:spPr bwMode="auto">
          <a:xfrm>
            <a:off x="251520" y="764704"/>
            <a:ext cx="709228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Школа очень нам нужна</a:t>
            </a:r>
            <a:endParaRPr lang="ru-RU" sz="3200" b="1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жизни каждого важна.</a:t>
            </a:r>
            <a:endParaRPr lang="ru-RU" sz="3200" b="1" dirty="0"/>
          </a:p>
          <a:p>
            <a:pPr eaLnBrk="0" hangingPunct="0"/>
            <a:r>
              <a:rPr lang="ru-RU" sz="3200" b="1" dirty="0">
                <a:latin typeface="Times New Roman" pitchFamily="18" charset="0"/>
                <a:cs typeface="Calibri" pitchFamily="34" charset="0"/>
              </a:rPr>
              <a:t>Научила нас читать,</a:t>
            </a:r>
            <a:endParaRPr lang="ru-RU" sz="3200" b="1" dirty="0"/>
          </a:p>
          <a:p>
            <a:pPr eaLnBrk="0" hangingPunct="0"/>
            <a:r>
              <a:rPr lang="ru-RU" sz="3200" b="1" dirty="0">
                <a:latin typeface="Times New Roman" pitchFamily="18" charset="0"/>
                <a:cs typeface="Calibri" pitchFamily="34" charset="0"/>
              </a:rPr>
              <a:t>Задачи сложные решать.</a:t>
            </a:r>
            <a:endParaRPr lang="ru-RU" sz="3200" b="1" dirty="0"/>
          </a:p>
        </p:txBody>
      </p:sp>
      <p:pic>
        <p:nvPicPr>
          <p:cNvPr id="9" name="Рисунок 8" descr="Cki093CIh7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51920" y="3068960"/>
            <a:ext cx="4602480" cy="34518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428868"/>
            <a:ext cx="8229600" cy="1399032"/>
          </a:xfrm>
        </p:spPr>
        <p:txBody>
          <a:bodyPr>
            <a:noAutofit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Спасибо </a:t>
            </a:r>
            <a:br>
              <a:rPr lang="ru-RU" sz="60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60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за </a:t>
            </a:r>
            <a:br>
              <a:rPr lang="ru-RU" sz="60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60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внимание.</a:t>
            </a:r>
            <a:br>
              <a:rPr lang="ru-RU" sz="60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ru-RU" sz="6000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Сегодня нашей </a:t>
            </a:r>
            <a:b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школе №8 – 50 лет! </a:t>
            </a:r>
            <a:endParaRPr lang="ru-RU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6" name="Рисунок 5" descr="ZImIcewRUMI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63688" y="1988840"/>
            <a:ext cx="5760640" cy="43024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История нашей школы </a:t>
            </a:r>
            <a:endParaRPr lang="ru-RU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2291" name="Прямоугольник 2"/>
          <p:cNvSpPr>
            <a:spLocks noChangeArrowheads="1"/>
          </p:cNvSpPr>
          <p:nvPr/>
        </p:nvSpPr>
        <p:spPr bwMode="auto">
          <a:xfrm>
            <a:off x="500063" y="1428750"/>
            <a:ext cx="81438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u="sng" dirty="0" smtClean="0">
                <a:latin typeface="Century Gothic" pitchFamily="34" charset="0"/>
              </a:rPr>
              <a:t>1 сентября 1971 года </a:t>
            </a:r>
            <a:r>
              <a:rPr lang="ru-RU" sz="2400" b="1" dirty="0" smtClean="0">
                <a:latin typeface="Century Gothic" pitchFamily="34" charset="0"/>
              </a:rPr>
              <a:t>школа №8 гостеприимно распахнула свои двери.</a:t>
            </a:r>
            <a:endParaRPr lang="ru-RU" sz="2400" dirty="0">
              <a:latin typeface="Century Gothic" pitchFamily="34" charset="0"/>
            </a:endParaRPr>
          </a:p>
        </p:txBody>
      </p:sp>
      <p:pic>
        <p:nvPicPr>
          <p:cNvPr id="6" name="Рисунок 5" descr="McVAQ-0VHnU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43608" y="2780928"/>
            <a:ext cx="7117080" cy="37261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285750" y="214313"/>
            <a:ext cx="84296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Century Gothic" pitchFamily="34" charset="0"/>
              </a:rPr>
              <a:t>Более 1500 учащихся собраны из разных школ города. Наполняемость в классе 40-45 учеников. Школа работала в 3 смены.</a:t>
            </a:r>
            <a:endParaRPr lang="ru-RU" sz="2400" b="1" dirty="0">
              <a:latin typeface="Century Gothic" pitchFamily="34" charset="0"/>
            </a:endParaRPr>
          </a:p>
        </p:txBody>
      </p:sp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25" y="1714500"/>
            <a:ext cx="7286625" cy="4795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11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27584" y="2132856"/>
            <a:ext cx="7295518" cy="46085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043608" y="260648"/>
            <a:ext cx="69847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Совместный труд учителей и учеников сделал школу №8 одной из лучших. Уже в первые годы спортсмены школы, юнармейские отряды занимают первые места в городских соревнованиях и смотрах, достойно защищая честь города в Республике и России.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Ghbrfp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548680"/>
            <a:ext cx="3676154" cy="563755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139953" y="1124744"/>
            <a:ext cx="38164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Директором был назначен Отличник народного Просвещения, участник Великой Отечественной войны Приказчиков Григорий Ильич. Его усилиями и было завершено строительство и комплектование школы.</a:t>
            </a:r>
            <a:r>
              <a:rPr lang="ru-RU" dirty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L4l_I5cEvKY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99992" y="476672"/>
            <a:ext cx="4320481" cy="604867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2" name="TextBox 21"/>
          <p:cNvSpPr txBox="1"/>
          <p:nvPr/>
        </p:nvSpPr>
        <p:spPr>
          <a:xfrm>
            <a:off x="1043608" y="836713"/>
            <a:ext cx="252028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Садовникова</a:t>
            </a:r>
            <a:r>
              <a:rPr lang="ru-RU" sz="2400" dirty="0" smtClean="0"/>
              <a:t> Вера Николаевна – второй директор школы. Вера Николаевна - Заслуженный учитель </a:t>
            </a:r>
            <a:r>
              <a:rPr lang="ru-RU" sz="2400" dirty="0"/>
              <a:t>школы МАССР, «</a:t>
            </a:r>
            <a:r>
              <a:rPr lang="ru-RU" sz="2400" dirty="0" smtClean="0"/>
              <a:t>Отличник </a:t>
            </a:r>
            <a:r>
              <a:rPr lang="ru-RU" sz="2400" dirty="0"/>
              <a:t>народного просвещения».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</TotalTime>
  <Words>235</Words>
  <Application>Microsoft Office PowerPoint</Application>
  <PresentationFormat>Экран (4:3)</PresentationFormat>
  <Paragraphs>36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Яркая</vt:lpstr>
      <vt:lpstr>     «С юбилеем, любимая школа!» </vt:lpstr>
      <vt:lpstr>Загадка</vt:lpstr>
      <vt:lpstr>Слайд 3</vt:lpstr>
      <vt:lpstr>Сегодня нашей  школе №8 – 50 лет! </vt:lpstr>
      <vt:lpstr>История нашей школы </vt:lpstr>
      <vt:lpstr>Слайд 6</vt:lpstr>
      <vt:lpstr>Слайд 7</vt:lpstr>
      <vt:lpstr>Слайд 8</vt:lpstr>
      <vt:lpstr>Слайд 9</vt:lpstr>
      <vt:lpstr>В 1982 году школьный лагерь труда и отдыха «Юность» признан лучшим в республике.</vt:lpstr>
      <vt:lpstr>  С 1 сентября 2011года педагогический коллектив школы возглавляет Соколова Татьяна Викторовна, Заслуженный работник образования Республики Мордовия.  </vt:lpstr>
      <vt:lpstr>В школе создаются отряды ЮНАРМИЯ, Юный друг полиции, отряды Волонтеров.</vt:lpstr>
      <vt:lpstr>Слайд 13</vt:lpstr>
      <vt:lpstr>В 2017-2018 учебном году  школа  становится пилотной площадкой по реализации Федерального проекта  «Российское движение школьников».</vt:lpstr>
      <vt:lpstr>Слайд 15</vt:lpstr>
      <vt:lpstr>Наши учащиеся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Учителя нашей школы</vt:lpstr>
      <vt:lpstr>Слайд 28</vt:lpstr>
      <vt:lpstr>Слайд 29</vt:lpstr>
      <vt:lpstr>Спасибо  за  внимание.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«Юбилейная дата»</dc:title>
  <dc:creator>юлия</dc:creator>
  <cp:lastModifiedBy>Радик</cp:lastModifiedBy>
  <cp:revision>18</cp:revision>
  <dcterms:created xsi:type="dcterms:W3CDTF">2017-10-12T05:06:11Z</dcterms:created>
  <dcterms:modified xsi:type="dcterms:W3CDTF">2022-05-12T14:10:24Z</dcterms:modified>
</cp:coreProperties>
</file>