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0" r:id="rId4"/>
    <p:sldId id="257" r:id="rId5"/>
    <p:sldId id="258" r:id="rId6"/>
    <p:sldId id="259" r:id="rId7"/>
    <p:sldId id="261" r:id="rId8"/>
    <p:sldId id="263" r:id="rId9"/>
    <p:sldId id="264" r:id="rId10"/>
    <p:sldId id="265" r:id="rId11"/>
    <p:sldId id="270" r:id="rId12"/>
    <p:sldId id="269" r:id="rId13"/>
    <p:sldId id="266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7224" y="571480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</a:rPr>
              <a:t>Структурное подразделение </a:t>
            </a:r>
            <a:br>
              <a:rPr lang="ru-RU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</a:rPr>
            </a:br>
            <a:r>
              <a:rPr lang="ru-RU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</a:rPr>
              <a:t>МБОУ «Школа №18» – детский сад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7624" y="1556792"/>
            <a:ext cx="68580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>
                <a:solidFill>
                  <a:srgbClr val="002060"/>
                </a:solidFill>
              </a:rPr>
              <a:t>Проект</a:t>
            </a:r>
            <a:r>
              <a:rPr lang="ru-RU" sz="4000" b="1" i="1" dirty="0">
                <a:solidFill>
                  <a:srgbClr val="002060"/>
                </a:solidFill>
              </a:rPr>
              <a:t> </a:t>
            </a:r>
            <a:br>
              <a:rPr lang="ru-RU" sz="4000" b="1" i="1" dirty="0">
                <a:solidFill>
                  <a:srgbClr val="002060"/>
                </a:solidFill>
              </a:rPr>
            </a:br>
            <a:r>
              <a:rPr lang="ru-RU" sz="4000" b="1" i="1" dirty="0">
                <a:solidFill>
                  <a:srgbClr val="002060"/>
                </a:solidFill>
              </a:rPr>
              <a:t>«С книгою жить – век </a:t>
            </a:r>
            <a:br>
              <a:rPr lang="ru-RU" sz="4000" b="1" i="1" dirty="0">
                <a:solidFill>
                  <a:srgbClr val="002060"/>
                </a:solidFill>
              </a:rPr>
            </a:br>
            <a:r>
              <a:rPr lang="ru-RU" sz="4000" b="1" i="1" dirty="0">
                <a:solidFill>
                  <a:srgbClr val="002060"/>
                </a:solidFill>
              </a:rPr>
              <a:t>не тужить!» </a:t>
            </a:r>
            <a:br>
              <a:rPr lang="ru-RU" sz="4000" b="1" i="1" dirty="0">
                <a:solidFill>
                  <a:srgbClr val="002060"/>
                </a:solidFill>
              </a:rPr>
            </a:br>
            <a:r>
              <a:rPr lang="ru-RU" sz="4000" b="1" i="1" dirty="0">
                <a:solidFill>
                  <a:srgbClr val="002060"/>
                </a:solidFill>
              </a:rPr>
              <a:t>в подготовительной </a:t>
            </a:r>
            <a:br>
              <a:rPr lang="ru-RU" sz="4000" b="1" i="1" dirty="0">
                <a:solidFill>
                  <a:srgbClr val="002060"/>
                </a:solidFill>
              </a:rPr>
            </a:br>
            <a:r>
              <a:rPr lang="ru-RU" sz="4000" b="1" i="1" dirty="0">
                <a:solidFill>
                  <a:srgbClr val="002060"/>
                </a:solidFill>
              </a:rPr>
              <a:t>к школе группе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7554" y="5143512"/>
            <a:ext cx="45005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>
                <a:solidFill>
                  <a:srgbClr val="002060"/>
                </a:solidFill>
              </a:rPr>
              <a:t>Выполнила: воспитатель </a:t>
            </a:r>
            <a:r>
              <a:rPr lang="ru-RU" sz="2800" b="1" i="1" dirty="0" err="1">
                <a:solidFill>
                  <a:srgbClr val="002060"/>
                </a:solidFill>
              </a:rPr>
              <a:t>Е.В.Колмакова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deti_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564904"/>
            <a:ext cx="2493480" cy="143878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19872" y="692696"/>
            <a:ext cx="29674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Мы ответили:</a:t>
            </a:r>
          </a:p>
        </p:txBody>
      </p:sp>
      <p:sp>
        <p:nvSpPr>
          <p:cNvPr id="8" name="Овал 7"/>
          <p:cNvSpPr/>
          <p:nvPr/>
        </p:nvSpPr>
        <p:spPr>
          <a:xfrm>
            <a:off x="1331640" y="2348880"/>
            <a:ext cx="2160240" cy="10801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«Сходить в библиотеку»</a:t>
            </a:r>
          </a:p>
        </p:txBody>
      </p:sp>
      <p:sp>
        <p:nvSpPr>
          <p:cNvPr id="12" name="Овал 11"/>
          <p:cNvSpPr/>
          <p:nvPr/>
        </p:nvSpPr>
        <p:spPr>
          <a:xfrm>
            <a:off x="1115616" y="3933056"/>
            <a:ext cx="2448272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«Прочитать в энциклопедии»</a:t>
            </a:r>
          </a:p>
        </p:txBody>
      </p:sp>
      <p:sp>
        <p:nvSpPr>
          <p:cNvPr id="13" name="Овал 12"/>
          <p:cNvSpPr/>
          <p:nvPr/>
        </p:nvSpPr>
        <p:spPr>
          <a:xfrm>
            <a:off x="5868144" y="3717032"/>
            <a:ext cx="2736304" cy="129614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«Спросить у продавца книжного магазина»</a:t>
            </a:r>
          </a:p>
        </p:txBody>
      </p:sp>
      <p:sp>
        <p:nvSpPr>
          <p:cNvPr id="14" name="Овал 13"/>
          <p:cNvSpPr/>
          <p:nvPr/>
        </p:nvSpPr>
        <p:spPr>
          <a:xfrm>
            <a:off x="5724128" y="2204864"/>
            <a:ext cx="2232248" cy="10801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«</a:t>
            </a:r>
            <a:r>
              <a:rPr lang="ru-RU" dirty="0" err="1">
                <a:solidFill>
                  <a:srgbClr val="002060"/>
                </a:solidFill>
              </a:rPr>
              <a:t>Поинтересо-ваться</a:t>
            </a:r>
            <a:r>
              <a:rPr lang="ru-RU" dirty="0">
                <a:solidFill>
                  <a:srgbClr val="002060"/>
                </a:solidFill>
              </a:rPr>
              <a:t> у воспитателя»</a:t>
            </a:r>
          </a:p>
        </p:txBody>
      </p:sp>
      <p:sp>
        <p:nvSpPr>
          <p:cNvPr id="15" name="Овал 14"/>
          <p:cNvSpPr/>
          <p:nvPr/>
        </p:nvSpPr>
        <p:spPr>
          <a:xfrm>
            <a:off x="3635896" y="4437112"/>
            <a:ext cx="2160240" cy="10801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«Найти информацию в интернете»</a:t>
            </a:r>
          </a:p>
        </p:txBody>
      </p:sp>
      <p:sp>
        <p:nvSpPr>
          <p:cNvPr id="16" name="Овал 15"/>
          <p:cNvSpPr/>
          <p:nvPr/>
        </p:nvSpPr>
        <p:spPr>
          <a:xfrm>
            <a:off x="3779912" y="1340768"/>
            <a:ext cx="1944216" cy="10801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«Спросить у мамы или папы»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620688"/>
            <a:ext cx="65527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Для реализации проекта была пополнена развивающая предметно-пространственная среда (художественной литературой, иллюстративным, </a:t>
            </a:r>
            <a:r>
              <a:rPr lang="ru-RU" sz="2000" b="1" dirty="0" err="1">
                <a:solidFill>
                  <a:srgbClr val="002060"/>
                </a:solidFill>
              </a:rPr>
              <a:t>мультимедийным</a:t>
            </a:r>
            <a:r>
              <a:rPr lang="ru-RU" sz="2000" b="1" dirty="0">
                <a:solidFill>
                  <a:srgbClr val="002060"/>
                </a:solidFill>
              </a:rPr>
              <a:t> и дидактическим материалом по данной теме).</a:t>
            </a:r>
            <a:r>
              <a:rPr lang="ru-RU" sz="2000" dirty="0"/>
              <a:t>  </a:t>
            </a:r>
            <a:r>
              <a:rPr lang="ru-RU" sz="2000" b="1" dirty="0">
                <a:solidFill>
                  <a:srgbClr val="002060"/>
                </a:solidFill>
              </a:rPr>
              <a:t>Началась проведение консультаций для родителей.</a:t>
            </a:r>
          </a:p>
        </p:txBody>
      </p:sp>
      <p:pic>
        <p:nvPicPr>
          <p:cNvPr id="8" name="Рисунок 7" descr="угол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2591528"/>
            <a:ext cx="2574140" cy="181617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7624" y="4797152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1298094"/>
            <a:ext cx="6696744" cy="338437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</a:rPr>
              <a:t> Мы беседовали и просматривали презентации по темам: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- «История создания книги»;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- «Какими были древние книги»;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- «Из чего делают бумагу?»;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- «Люди каких профессий трудятся над созданием книги?»;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- «Как устроена книга?»;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 «Какие книги бывают?» 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</a:rPr>
              <a:t> читали художественную литературу и анализировали поступки литературных героев;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</a:rPr>
              <a:t> знакомились с творчеством и рассматривали портреты детских писателей;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2060"/>
                </a:solidFill>
              </a:rPr>
              <a:t> Вспоминали пословицы и отгадывали загадки о книге.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051720" y="0"/>
            <a:ext cx="5256584" cy="620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itchFamily="34" charset="0"/>
                <a:cs typeface="Aharoni" pitchFamily="2" charset="-79"/>
              </a:rPr>
              <a:t>Практический этап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1640" y="1124744"/>
            <a:ext cx="1944216" cy="1224136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Мы сами пробовали делать бумагу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47664" y="4739107"/>
            <a:ext cx="1944216" cy="1224136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Мы участвовали в создании «древних» книг из бересты</a:t>
            </a:r>
          </a:p>
        </p:txBody>
      </p:sp>
      <p:pic>
        <p:nvPicPr>
          <p:cNvPr id="10" name="Рисунок 9" descr="бум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789654"/>
            <a:ext cx="2455950" cy="1518523"/>
          </a:xfrm>
          <a:prstGeom prst="rect">
            <a:avLst/>
          </a:prstGeom>
        </p:spPr>
      </p:pic>
      <p:sp>
        <p:nvSpPr>
          <p:cNvPr id="9" name="Скругленный прямоугольник 10">
            <a:extLst>
              <a:ext uri="{FF2B5EF4-FFF2-40B4-BE49-F238E27FC236}">
                <a16:creationId xmlns:a16="http://schemas.microsoft.com/office/drawing/2014/main" id="{BCDE3C9E-1759-4DF2-931D-1A791E0423C9}"/>
              </a:ext>
            </a:extLst>
          </p:cNvPr>
          <p:cNvSpPr/>
          <p:nvPr/>
        </p:nvSpPr>
        <p:spPr>
          <a:xfrm>
            <a:off x="4614398" y="785419"/>
            <a:ext cx="2808312" cy="158417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Рисовали любимых героев сказок и обложку для детских сказок в стихах, написанных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К.И. Чуковским</a:t>
            </a:r>
          </a:p>
        </p:txBody>
      </p:sp>
      <p:pic>
        <p:nvPicPr>
          <p:cNvPr id="11" name="Рисунок 10" descr="hbceyrb.png">
            <a:extLst>
              <a:ext uri="{FF2B5EF4-FFF2-40B4-BE49-F238E27FC236}">
                <a16:creationId xmlns:a16="http://schemas.microsoft.com/office/drawing/2014/main" id="{EA453EDE-FF1B-4649-AD4D-224515AA16F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2178" y="3125302"/>
            <a:ext cx="2655605" cy="165618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48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59632" y="1124744"/>
            <a:ext cx="2376264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Совместно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с родителями мы сделали книжки-самоделки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9632" y="2663886"/>
            <a:ext cx="2376264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А также сделали книжки в подарок детям младшей группы</a:t>
            </a:r>
          </a:p>
        </p:txBody>
      </p:sp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2910" y="920279"/>
            <a:ext cx="2857520" cy="1612702"/>
          </a:xfrm>
          <a:prstGeom prst="rect">
            <a:avLst/>
          </a:prstGeom>
        </p:spPr>
      </p:pic>
      <p:sp>
        <p:nvSpPr>
          <p:cNvPr id="10" name="Скругленный прямоугольник 6">
            <a:extLst>
              <a:ext uri="{FF2B5EF4-FFF2-40B4-BE49-F238E27FC236}">
                <a16:creationId xmlns:a16="http://schemas.microsoft.com/office/drawing/2014/main" id="{F7E1E71A-81BC-402D-B348-D5CA3C256243}"/>
              </a:ext>
            </a:extLst>
          </p:cNvPr>
          <p:cNvSpPr/>
          <p:nvPr/>
        </p:nvSpPr>
        <p:spPr>
          <a:xfrm>
            <a:off x="1361742" y="4486356"/>
            <a:ext cx="3960440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Также мы принесли любимые книги из дома и организовали мини музей «Моя любимая книга»</a:t>
            </a:r>
          </a:p>
        </p:txBody>
      </p:sp>
      <p:pic>
        <p:nvPicPr>
          <p:cNvPr id="11" name="Рисунок 10" descr="Минимузей.png">
            <a:extLst>
              <a:ext uri="{FF2B5EF4-FFF2-40B4-BE49-F238E27FC236}">
                <a16:creationId xmlns:a16="http://schemas.microsoft.com/office/drawing/2014/main" id="{903188E5-0E6F-4736-81E0-753945B4794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5146" y="3998094"/>
            <a:ext cx="2394802" cy="188516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79712" y="1124744"/>
            <a:ext cx="5256584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Для детей второй младшей группы мы провели драматизацию сказки «Репка» и подарили изготовленные им в подарок книжки </a:t>
            </a:r>
          </a:p>
        </p:txBody>
      </p:sp>
      <p:sp>
        <p:nvSpPr>
          <p:cNvPr id="8" name="Овал 7"/>
          <p:cNvSpPr/>
          <p:nvPr/>
        </p:nvSpPr>
        <p:spPr>
          <a:xfrm>
            <a:off x="1907704" y="188640"/>
            <a:ext cx="5256584" cy="747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itchFamily="34" charset="0"/>
                <a:cs typeface="Aharoni" pitchFamily="2" charset="-79"/>
              </a:rPr>
              <a:t>Заключительный этап</a:t>
            </a:r>
          </a:p>
        </p:txBody>
      </p:sp>
      <p:sp>
        <p:nvSpPr>
          <p:cNvPr id="9" name="Скругленный прямоугольник 5">
            <a:extLst>
              <a:ext uri="{FF2B5EF4-FFF2-40B4-BE49-F238E27FC236}">
                <a16:creationId xmlns:a16="http://schemas.microsoft.com/office/drawing/2014/main" id="{0678750D-D039-4555-ABB1-0A1CE2EC7CB7}"/>
              </a:ext>
            </a:extLst>
          </p:cNvPr>
          <p:cNvSpPr/>
          <p:nvPr/>
        </p:nvSpPr>
        <p:spPr>
          <a:xfrm>
            <a:off x="1855433" y="3125777"/>
            <a:ext cx="5256584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Мы приняли активное участие в викторине «Путешествие по стране Книги», в которой родители приняли активное участие, как сказочные персонажи.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3608" y="836712"/>
            <a:ext cx="709931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"Чтобы подготовить человека духовно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 самостоятельной жизни,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надо вести его в мир книги"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В. А. Сухомлинский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0" name="Рисунок 9" descr="edd71a457495f23210f4c7933d7b3bc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068960"/>
            <a:ext cx="5076056" cy="31725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500042"/>
            <a:ext cx="685804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</a:rPr>
              <a:t>Актуальность проекта: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 последнее время во всём мире значительно снизился интерес к книге. Современный человек активно осваивает аудиовизуальную культуру. Книга постепенно уходит на второй план, чтение перестаёт быть процессом воспитания, требующим от человека большой работы ума и сердца, переживания, осмысления. Значение хорошей книги </a:t>
            </a:r>
            <a:br>
              <a:rPr lang="en-US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в жизни человека сложно переоценить. Она помогает нам разбираться в сложных обстоятельствах жизни, учит нас уважать человека и правильно оценивать самих себя. Чтение развивает интеллект, формирует духовно зрелую, образованную личность. Читающий человек – мыслящий человек. Вот почему так важно прививать детям любовь </a:t>
            </a:r>
            <a:br>
              <a:rPr lang="en-US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к книге начиная с дошкольного возраста. Ведь книга способствует расширению горизонта детского знания </a:t>
            </a:r>
            <a:br>
              <a:rPr lang="en-US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о мире, помогает ребёнку усвоить образцы поведения, воплощённые в тех или иных литературных героях, формирует начальные представления о прекрасном.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500042"/>
            <a:ext cx="657229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</a:rPr>
              <a:t>Паспорт проекта:</a:t>
            </a:r>
          </a:p>
          <a:p>
            <a:pPr marL="342900" indent="-342900"/>
            <a:r>
              <a:rPr lang="ru-RU" sz="2000" b="1" dirty="0">
                <a:solidFill>
                  <a:srgbClr val="002060"/>
                </a:solidFill>
              </a:rPr>
              <a:t>1. Тема проекта: »С книгою жить – век не тужить!»</a:t>
            </a:r>
          </a:p>
          <a:p>
            <a:pPr marL="342900" indent="-342900"/>
            <a:r>
              <a:rPr lang="ru-RU" sz="2000" b="1" dirty="0">
                <a:solidFill>
                  <a:srgbClr val="002060"/>
                </a:solidFill>
              </a:rPr>
              <a:t>2. Цели : развитие познавательной активности,  любознательности, общей культуры и эрудиции детей через знакомство с жизнью книги. Воспитание устойчивого интереса и любви к книге, стремления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к общению с ней.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3. Задачи: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- обогащать и расширять представления детей о книге;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   - знакомить дошкольников с различными книгами, историей их создания, значением в жизни человека;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   -  упражнять в умении использовать в речи самые разнообразные выразительные средства;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   - развивать творческое мышление и воображение детей;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   - воспитывать любовь и бережное отношение к книге;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   - приобщать родителей к совместной деятельности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с детьми и педагогами над проектом.</a:t>
            </a:r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428604"/>
            <a:ext cx="671517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4. Вид проекта: познавательно-исследовательский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5. Время реализации: краткосрочный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6.Участники проекта: дети подготовительной к школе группы (6-7 лет), родители, воспитатели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7.Предполагаемый результат: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- расширение представления детей о происхождении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и значении книги;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формирование представления о многообразии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и различии книг в мире;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- использование речевых форм выразительности речи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в разных видах деятельности и повседневной жизни;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участие родителей в совместной продуктивной деятельности;  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- развитие познавательных способностей;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появление у детей интереса и потребности в «общении» с книгой;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- знание детьми  процесса создания книг на современном этапе;</a:t>
            </a:r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500042"/>
            <a:ext cx="68580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- </a:t>
            </a:r>
            <a:r>
              <a:rPr lang="ru-RU" sz="2000" b="1" dirty="0">
                <a:solidFill>
                  <a:srgbClr val="002060"/>
                </a:solidFill>
              </a:rPr>
              <a:t>понимание детьми, что книга служит источником знаний об окружающем мире, о жизни других людей;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бережное отношение к книге.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8. Продукт проектной деятельности: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мини музей «Моя любимая книга»;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выставка изготовленных детьми книжек-самоделок, выполненных совместно с родителями;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выставка рисунков «Обложка для любимой сказки».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9. Презентация проекта: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драматизация сказки «Репка» для детей второй младшей группы с вручением им книжек-самоделок;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литературная викторина</a:t>
            </a:r>
            <a:r>
              <a:rPr lang="ru-RU" sz="2000" dirty="0"/>
              <a:t> </a:t>
            </a:r>
            <a:r>
              <a:rPr lang="ru-RU" sz="2000" b="1" dirty="0">
                <a:solidFill>
                  <a:srgbClr val="002060"/>
                </a:solidFill>
              </a:rPr>
              <a:t>««Путешествие по стране Книги».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12474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>
                <a:solidFill>
                  <a:srgbClr val="002060"/>
                </a:solidFill>
              </a:rPr>
              <a:t>Проблематизация</a:t>
            </a:r>
            <a:r>
              <a:rPr lang="ru-RU" sz="3200" b="1" i="1" dirty="0">
                <a:solidFill>
                  <a:srgbClr val="002060"/>
                </a:solidFill>
              </a:rPr>
              <a:t> и введение </a:t>
            </a:r>
            <a:br>
              <a:rPr lang="en-US" sz="3200" b="1" i="1" dirty="0">
                <a:solidFill>
                  <a:srgbClr val="002060"/>
                </a:solidFill>
              </a:rPr>
            </a:br>
            <a:r>
              <a:rPr lang="ru-RU" sz="3200" b="1" i="1" dirty="0">
                <a:solidFill>
                  <a:srgbClr val="002060"/>
                </a:solidFill>
              </a:rPr>
              <a:t>детей в игровую ситуацию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2132856"/>
            <a:ext cx="64008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Однажды в нашу группу доставили красивую коробку. 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В письме, с которым ее вместе принесли, было написано, что мы узнаем, что в ней находится, если угадаем загадку:</a:t>
            </a:r>
          </a:p>
          <a:p>
            <a:endParaRPr lang="ru-RU" sz="2000" b="1" dirty="0">
              <a:solidFill>
                <a:srgbClr val="002060"/>
              </a:solidFill>
            </a:endParaRPr>
          </a:p>
          <a:p>
            <a:endParaRPr lang="ru-RU" sz="2000" b="1" dirty="0">
              <a:solidFill>
                <a:srgbClr val="002060"/>
              </a:solidFill>
            </a:endParaRPr>
          </a:p>
          <a:p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1600" b="1" dirty="0">
                <a:solidFill>
                  <a:srgbClr val="002060"/>
                </a:solidFill>
              </a:rPr>
              <a:t>Мы легко эту загадку отгадали - это же книга! Но когда Елена Владимировна коробку открыла, мы увидели необычный предмет – свиток какой-то старой пожелтевшей бумаги. </a:t>
            </a: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2155776" y="2660166"/>
            <a:ext cx="4320480" cy="1099815"/>
          </a:xfrm>
          <a:prstGeom prst="horizontalScroll">
            <a:avLst>
              <a:gd name="adj" fmla="val 1486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>
                <a:solidFill>
                  <a:srgbClr val="002060"/>
                </a:solidFill>
              </a:rPr>
              <a:t>«Я все знаю, всех учу.</a:t>
            </a:r>
          </a:p>
          <a:p>
            <a:pPr algn="ctr"/>
            <a:r>
              <a:rPr lang="ru-RU" sz="1400" b="1" u="sng" dirty="0">
                <a:solidFill>
                  <a:srgbClr val="002060"/>
                </a:solidFill>
              </a:rPr>
              <a:t>А сама всегда молчу.</a:t>
            </a:r>
          </a:p>
          <a:p>
            <a:pPr algn="ctr"/>
            <a:r>
              <a:rPr lang="ru-RU" sz="1400" b="1" u="sng" dirty="0">
                <a:solidFill>
                  <a:srgbClr val="002060"/>
                </a:solidFill>
              </a:rPr>
              <a:t>Чтоб со мною подружится,</a:t>
            </a:r>
          </a:p>
          <a:p>
            <a:pPr algn="ctr"/>
            <a:r>
              <a:rPr lang="ru-RU" sz="1400" b="1" u="sng" dirty="0">
                <a:solidFill>
                  <a:srgbClr val="002060"/>
                </a:solidFill>
              </a:rPr>
              <a:t>Нужно грамоте учиться.»</a:t>
            </a:r>
          </a:p>
        </p:txBody>
      </p:sp>
      <p:sp>
        <p:nvSpPr>
          <p:cNvPr id="12" name="Овал 11"/>
          <p:cNvSpPr/>
          <p:nvPr/>
        </p:nvSpPr>
        <p:spPr>
          <a:xfrm>
            <a:off x="1835696" y="260648"/>
            <a:ext cx="525658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itchFamily="34" charset="0"/>
                <a:cs typeface="Aharoni" pitchFamily="2" charset="-79"/>
              </a:rPr>
              <a:t>Подготовительный этап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C8B26C-1CF8-43C8-A8F2-18E99185A3EC}"/>
              </a:ext>
            </a:extLst>
          </p:cNvPr>
          <p:cNvSpPr txBox="1"/>
          <p:nvPr/>
        </p:nvSpPr>
        <p:spPr>
          <a:xfrm>
            <a:off x="1115616" y="4695572"/>
            <a:ext cx="67687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«Неужели ошиблись?» – спросила нас Елена Владимировна. Мы стали думать и Саша сказал, что раньше, давным-давно, были такие книги, а сейчас другие. Елена </a:t>
            </a:r>
            <a:r>
              <a:rPr lang="ru-RU" sz="2000" b="1" dirty="0" err="1">
                <a:solidFill>
                  <a:srgbClr val="002060"/>
                </a:solidFill>
              </a:rPr>
              <a:t>Владлимировнасказала</a:t>
            </a:r>
            <a:r>
              <a:rPr lang="ru-RU" sz="2000" b="1" dirty="0">
                <a:solidFill>
                  <a:srgbClr val="002060"/>
                </a:solidFill>
              </a:rPr>
              <a:t>: «Совершенно верно!».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85733" y="764704"/>
            <a:ext cx="4587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Елена Владимировна нас спросила:</a:t>
            </a:r>
          </a:p>
          <a:p>
            <a:pPr algn="ctr"/>
            <a:r>
              <a:rPr lang="ru-RU" sz="2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3203848" y="1196752"/>
            <a:ext cx="5400600" cy="1512168"/>
          </a:xfrm>
          <a:prstGeom prst="wedgeEllipseCallout">
            <a:avLst>
              <a:gd name="adj1" fmla="val -62408"/>
              <a:gd name="adj2" fmla="val 1652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1556792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«Ребята, что вы можете рассказать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о книгах? Какие раньше были книги?  Какие они сейчас? Как их делают?»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4008" y="2924944"/>
            <a:ext cx="208823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Оля сказала: «Книга сшита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из листочков»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6256" y="3212976"/>
            <a:ext cx="2088232" cy="1152128"/>
          </a:xfrm>
          <a:prstGeom prst="roundRect">
            <a:avLst/>
          </a:prstGeom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Матвей сказал: «На листах напечатаны буквы»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3212976"/>
            <a:ext cx="208823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Рустам сказал: «Надо беречь книги!»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44008" y="5445224"/>
            <a:ext cx="208823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Кирилл сказал: «Картинки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 книге рисуют художники»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11760" y="5445224"/>
            <a:ext cx="208823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Соня сказала: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«Из книги мы узнаём много интересного»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4725144"/>
            <a:ext cx="2088232" cy="1152128"/>
          </a:xfrm>
          <a:prstGeom prst="roundRect">
            <a:avLst>
              <a:gd name="adj" fmla="val 11783"/>
            </a:avLst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Полина сказала: «Её можно читать, в ней нарисованы картинки»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76256" y="4509120"/>
            <a:ext cx="2267744" cy="1328023"/>
          </a:xfrm>
          <a:prstGeom prst="roundRect">
            <a:avLst>
              <a:gd name="adj" fmla="val 10311"/>
            </a:avLst>
          </a:prstGeom>
          <a:ln>
            <a:solidFill>
              <a:schemeClr val="accent5"/>
            </a:solidFill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Ваня сказал: «Книги бывают  сделаны из бумаги, дерева, картона, камня»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11760" y="2852936"/>
            <a:ext cx="2160240" cy="1328023"/>
          </a:xfrm>
          <a:prstGeom prst="roundRect">
            <a:avLst/>
          </a:prstGeom>
          <a:ln>
            <a:solidFill>
              <a:srgbClr val="002060"/>
            </a:solidFill>
          </a:ln>
          <a:effectLst>
            <a:softEdge rad="12700"/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Аня сказала: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«У книги есть толстая или тонкая обложка»</a:t>
            </a:r>
          </a:p>
        </p:txBody>
      </p:sp>
      <p:pic>
        <p:nvPicPr>
          <p:cNvPr id="21" name="Рисунок 20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5" y="4230625"/>
            <a:ext cx="1728193" cy="1171330"/>
          </a:xfrm>
          <a:prstGeom prst="rect">
            <a:avLst/>
          </a:prstGeom>
        </p:spPr>
      </p:pic>
      <p:sp>
        <p:nvSpPr>
          <p:cNvPr id="22" name="Овал 21"/>
          <p:cNvSpPr/>
          <p:nvPr/>
        </p:nvSpPr>
        <p:spPr>
          <a:xfrm>
            <a:off x="2627784" y="0"/>
            <a:ext cx="396044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itchFamily="34" charset="0"/>
                <a:cs typeface="Aharoni" pitchFamily="2" charset="-79"/>
              </a:rPr>
              <a:t>Что знаем?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929198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119675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620688"/>
            <a:ext cx="65527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На многие вопросы мы так и не ответили.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И тогда мы решили узнать: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– историю создания книги;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– Как производят книги?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– Кто участвует в создании книги?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– Какие бывают книги?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Зачем книги нужны?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Почему надо беречь книги?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 Для чего нужно общаться с книгой?</a:t>
            </a:r>
          </a:p>
          <a:p>
            <a:pPr>
              <a:buFontTx/>
              <a:buChar char="-"/>
            </a:pPr>
            <a:endParaRPr lang="ru-RU" dirty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7621" y="3429000"/>
            <a:ext cx="4587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Елена Владимировна нас спросила:</a:t>
            </a:r>
          </a:p>
          <a:p>
            <a:pPr algn="ctr"/>
            <a:r>
              <a:rPr lang="ru-RU" sz="2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Овальная выноска 13"/>
          <p:cNvSpPr/>
          <p:nvPr/>
        </p:nvSpPr>
        <p:spPr>
          <a:xfrm>
            <a:off x="2987824" y="3789040"/>
            <a:ext cx="5688632" cy="1800200"/>
          </a:xfrm>
          <a:prstGeom prst="wedgeEllipseCallout">
            <a:avLst>
              <a:gd name="adj1" fmla="val -62408"/>
              <a:gd name="adj2" fmla="val 1652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«Как узнать?»</a:t>
            </a:r>
          </a:p>
        </p:txBody>
      </p:sp>
      <p:sp>
        <p:nvSpPr>
          <p:cNvPr id="11" name="Овал 10"/>
          <p:cNvSpPr/>
          <p:nvPr/>
        </p:nvSpPr>
        <p:spPr>
          <a:xfrm>
            <a:off x="1763688" y="188640"/>
            <a:ext cx="57241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itchFamily="34" charset="0"/>
                <a:cs typeface="Aharoni" pitchFamily="2" charset="-79"/>
              </a:rPr>
              <a:t>Что хотим узнать?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1741</TotalTime>
  <Words>1116</Words>
  <Application>Microsoft Office PowerPoint</Application>
  <PresentationFormat>Экран (4:3)</PresentationFormat>
  <Paragraphs>110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Галина</cp:lastModifiedBy>
  <cp:revision>102</cp:revision>
  <dcterms:created xsi:type="dcterms:W3CDTF">2017-11-07T16:07:14Z</dcterms:created>
  <dcterms:modified xsi:type="dcterms:W3CDTF">2022-05-12T09:23:20Z</dcterms:modified>
</cp:coreProperties>
</file>