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70" r:id="rId3"/>
    <p:sldId id="271" r:id="rId4"/>
    <p:sldId id="272" r:id="rId5"/>
    <p:sldId id="268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445" autoAdjust="0"/>
    <p:restoredTop sz="94660"/>
  </p:normalViewPr>
  <p:slideViewPr>
    <p:cSldViewPr snapToGrid="0">
      <p:cViewPr varScale="1">
        <p:scale>
          <a:sx n="74" d="100"/>
          <a:sy n="74" d="100"/>
        </p:scale>
        <p:origin x="77" y="2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2F5E5-024F-443E-9C28-62C8E38BC81A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B97ABD2F-63F6-4E60-A051-62CE5E3BB8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7617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2F5E5-024F-443E-9C28-62C8E38BC81A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B97ABD2F-63F6-4E60-A051-62CE5E3BB8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15072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2F5E5-024F-443E-9C28-62C8E38BC81A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B97ABD2F-63F6-4E60-A051-62CE5E3BB8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22921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2F5E5-024F-443E-9C28-62C8E38BC81A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B97ABD2F-63F6-4E60-A051-62CE5E3BB8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532702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2F5E5-024F-443E-9C28-62C8E38BC81A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B97ABD2F-63F6-4E60-A051-62CE5E3BB8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63133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2F5E5-024F-443E-9C28-62C8E38BC81A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ABD2F-63F6-4E60-A051-62CE5E3BB8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75942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2F5E5-024F-443E-9C28-62C8E38BC81A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ABD2F-63F6-4E60-A051-62CE5E3BB8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76936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2F5E5-024F-443E-9C28-62C8E38BC81A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ABD2F-63F6-4E60-A051-62CE5E3BB8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14561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0882F5E5-024F-443E-9C28-62C8E38BC81A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B97ABD2F-63F6-4E60-A051-62CE5E3BB8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5301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2F5E5-024F-443E-9C28-62C8E38BC81A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ABD2F-63F6-4E60-A051-62CE5E3BB8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71884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2F5E5-024F-443E-9C28-62C8E38BC81A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B97ABD2F-63F6-4E60-A051-62CE5E3BB8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61488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2F5E5-024F-443E-9C28-62C8E38BC81A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ABD2F-63F6-4E60-A051-62CE5E3BB8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65312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2F5E5-024F-443E-9C28-62C8E38BC81A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ABD2F-63F6-4E60-A051-62CE5E3BB8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97003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2F5E5-024F-443E-9C28-62C8E38BC81A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ABD2F-63F6-4E60-A051-62CE5E3BB8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6976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2F5E5-024F-443E-9C28-62C8E38BC81A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ABD2F-63F6-4E60-A051-62CE5E3BB8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57117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2F5E5-024F-443E-9C28-62C8E38BC81A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ABD2F-63F6-4E60-A051-62CE5E3BB8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1615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2F5E5-024F-443E-9C28-62C8E38BC81A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ABD2F-63F6-4E60-A051-62CE5E3BB8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7026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82F5E5-024F-443E-9C28-62C8E38BC81A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7ABD2F-63F6-4E60-A051-62CE5E3BB8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762830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FA6F93-7FEE-4FF3-AA37-704F834ADB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9551" y="2733709"/>
            <a:ext cx="8614906" cy="1373070"/>
          </a:xfrm>
        </p:spPr>
        <p:txBody>
          <a:bodyPr/>
          <a:lstStyle/>
          <a:p>
            <a:r>
              <a:rPr lang="ru-RU" dirty="0"/>
              <a:t>Как выбрать полезный мультфильм для ребенка?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D90C9C4-EC05-4A63-A17D-F520D72845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0323" y="4594064"/>
            <a:ext cx="8144134" cy="1117687"/>
          </a:xfrm>
        </p:spPr>
        <p:txBody>
          <a:bodyPr/>
          <a:lstStyle/>
          <a:p>
            <a:r>
              <a:rPr lang="ru-RU" dirty="0"/>
              <a:t>Подготовила педагог-психолог </a:t>
            </a:r>
          </a:p>
          <a:p>
            <a:r>
              <a:rPr lang="ru-RU" dirty="0"/>
              <a:t>Котова Кристина </a:t>
            </a:r>
            <a:r>
              <a:rPr lang="ru-RU" dirty="0" err="1"/>
              <a:t>Жафаровна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9387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9762F0-3C13-4063-A018-545C2FF131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Влияние мультфильмов на развитие детей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784AC39-C348-4B15-855C-7764C36CF1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7391" y="2069432"/>
            <a:ext cx="10997834" cy="429928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/>
              <a:t>Сегодня детям предлагаются преимущественно развлекательные, «взрослые» по форме и содержанию фильмы, не рассчитанные на детское восприятие. </a:t>
            </a:r>
          </a:p>
          <a:p>
            <a:pPr marL="0" indent="0">
              <a:buNone/>
            </a:pPr>
            <a:r>
              <a:rPr lang="ru-RU" sz="2800" dirty="0"/>
              <a:t>В данное время существует огромное количество низкопробных, а порой и опасных для детей мультфильмов, которые могут нанести вред психике ребенка. </a:t>
            </a:r>
          </a:p>
          <a:p>
            <a:pPr marL="0" indent="0">
              <a:buNone/>
            </a:pPr>
            <a:r>
              <a:rPr lang="ru-RU" sz="2800" dirty="0"/>
              <a:t>Поэтому, очень важно контролировать, что именно смотрит ваш малыш. Ребёнок как губка впитывает всё, что видит, а потом проигрывает в жизни, пробует. </a:t>
            </a:r>
          </a:p>
        </p:txBody>
      </p:sp>
    </p:spTree>
    <p:extLst>
      <p:ext uri="{BB962C8B-B14F-4D97-AF65-F5344CB8AC3E}">
        <p14:creationId xmlns:p14="http://schemas.microsoft.com/office/powerpoint/2010/main" val="7370527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8BA2FE-150E-42F0-A7A7-72B960012A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Какой вред могут причинить мультфильмы?</a:t>
            </a:r>
          </a:p>
        </p:txBody>
      </p:sp>
      <p:sp>
        <p:nvSpPr>
          <p:cNvPr id="3" name="1">
            <a:extLst>
              <a:ext uri="{FF2B5EF4-FFF2-40B4-BE49-F238E27FC236}">
                <a16:creationId xmlns:a16="http://schemas.microsoft.com/office/drawing/2014/main" id="{851062EC-DD4F-428A-B87B-23DDCE9DA1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3523" y="2609851"/>
            <a:ext cx="9738002" cy="4080509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lnSpc>
                <a:spcPct val="134000"/>
              </a:lnSpc>
              <a:spcBef>
                <a:spcPts val="0"/>
              </a:spcBef>
              <a:buNone/>
            </a:pPr>
            <a:r>
              <a:rPr lang="ru-RU" sz="3800" dirty="0"/>
              <a:t>1. Продолжительность многих мультфильмов противоречит возрастным нормам просмотра телевизора. </a:t>
            </a:r>
          </a:p>
          <a:p>
            <a:pPr algn="just">
              <a:lnSpc>
                <a:spcPct val="134000"/>
              </a:lnSpc>
              <a:spcBef>
                <a:spcPts val="0"/>
              </a:spcBef>
            </a:pPr>
            <a:r>
              <a:rPr lang="ru-RU" sz="3800" dirty="0"/>
              <a:t>3–6 лет дети могут смотреть телевизор по 15–20 минут в день; </a:t>
            </a:r>
          </a:p>
          <a:p>
            <a:pPr algn="just">
              <a:lnSpc>
                <a:spcPct val="134000"/>
              </a:lnSpc>
              <a:spcBef>
                <a:spcPts val="0"/>
              </a:spcBef>
            </a:pPr>
            <a:r>
              <a:rPr lang="ru-RU" sz="3800" dirty="0"/>
              <a:t>после 6 лет – 30–40 минут</a:t>
            </a:r>
          </a:p>
          <a:p>
            <a:pPr marL="0" indent="0" algn="just">
              <a:lnSpc>
                <a:spcPct val="134000"/>
              </a:lnSpc>
              <a:spcBef>
                <a:spcPts val="0"/>
              </a:spcBef>
              <a:buNone/>
            </a:pPr>
            <a:r>
              <a:rPr lang="ru-RU" sz="3800" dirty="0"/>
              <a:t>     А мультфильмы, особенно полнометражные, превышают эти нормы в несколько раз. Продолжительность развивающих мультфильмов составляет около часа.</a:t>
            </a:r>
          </a:p>
          <a:p>
            <a:pPr marL="0" indent="0" algn="just">
              <a:lnSpc>
                <a:spcPct val="114000"/>
              </a:lnSpc>
              <a:spcBef>
                <a:spcPts val="0"/>
              </a:spcBef>
              <a:buNone/>
            </a:pPr>
            <a:endParaRPr lang="ru-RU" dirty="0"/>
          </a:p>
          <a:p>
            <a:pPr marL="0" indent="0" algn="just">
              <a:lnSpc>
                <a:spcPct val="114000"/>
              </a:lnSpc>
              <a:spcBef>
                <a:spcPts val="0"/>
              </a:spcBef>
              <a:buNone/>
            </a:pPr>
            <a:r>
              <a:rPr lang="ru-RU" dirty="0"/>
              <a:t> </a:t>
            </a:r>
          </a:p>
        </p:txBody>
      </p:sp>
      <p:sp>
        <p:nvSpPr>
          <p:cNvPr id="9" name="2">
            <a:extLst>
              <a:ext uri="{FF2B5EF4-FFF2-40B4-BE49-F238E27FC236}">
                <a16:creationId xmlns:a16="http://schemas.microsoft.com/office/drawing/2014/main" id="{01BA4128-75B4-4298-B98D-FA50A49381DC}"/>
              </a:ext>
            </a:extLst>
          </p:cNvPr>
          <p:cNvSpPr txBox="1"/>
          <p:nvPr/>
        </p:nvSpPr>
        <p:spPr>
          <a:xfrm>
            <a:off x="680321" y="2200335"/>
            <a:ext cx="9474432" cy="25838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4000"/>
              </a:lnSpc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Длительное пребывание в неподвижном состоянии несвойственно детям, негативно влияет на опорно-двигательную систему, приводит к сколиозу и нарушению обменных процессов. </a:t>
            </a:r>
          </a:p>
          <a:p>
            <a:pPr algn="just">
              <a:lnSpc>
                <a:spcPct val="114000"/>
              </a:lnSpc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Происходят защемления нервных окончаний, а это может спровоцировать появления неврологических проблем.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136E22B-EF4E-4D79-9FB1-0F1FED5EF0B1}"/>
              </a:ext>
            </a:extLst>
          </p:cNvPr>
          <p:cNvSpPr txBox="1"/>
          <p:nvPr/>
        </p:nvSpPr>
        <p:spPr>
          <a:xfrm>
            <a:off x="807720" y="2687022"/>
            <a:ext cx="9022080" cy="21628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just">
              <a:lnSpc>
                <a:spcPct val="114000"/>
              </a:lnSpc>
              <a:spcBef>
                <a:spcPts val="0"/>
              </a:spcBef>
              <a:buNone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Часто меняющиеся кадры, яркая картинка, динамичный сюжет ведут к перенапряжению зрительных мышц, негативно влияют на зрение.  После длительного просмотра мультфильмов ребёнок может быть перевозбуждён, гиперактивен, агрессивен, его внимание рассеивается.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6EBF89F-9D45-4F98-9661-FDC9AC3DA0EC}"/>
              </a:ext>
            </a:extLst>
          </p:cNvPr>
          <p:cNvSpPr txBox="1"/>
          <p:nvPr/>
        </p:nvSpPr>
        <p:spPr>
          <a:xfrm>
            <a:off x="680321" y="4874828"/>
            <a:ext cx="9474432" cy="13208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4000"/>
              </a:lnSpc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   У детей, которые проводят слишком много времени перед экраном, могут быть проблемы с пространственным восприятием, нарушения или задержка речи.</a:t>
            </a:r>
          </a:p>
        </p:txBody>
      </p:sp>
    </p:spTree>
    <p:extLst>
      <p:ext uri="{BB962C8B-B14F-4D97-AF65-F5344CB8AC3E}">
        <p14:creationId xmlns:p14="http://schemas.microsoft.com/office/powerpoint/2010/main" val="3492895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uiExpand="1" build="p"/>
      <p:bldP spid="9" grpId="0"/>
      <p:bldP spid="6" grpId="0"/>
      <p:bldP spid="6" grpId="1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CDC297D-DD25-4E1C-BE6F-B3134780EE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Критерии выбора мультфильма для детей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7B6E916-9E94-4EB5-8BC9-577C36FC63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4366" y="2091114"/>
            <a:ext cx="5563370" cy="393561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/>
              <a:t>1. При выборе мультфильмов для детей обращайте внимание, чтобы мультфильм был познавательным, добрым и поучительным, после просмотра которых есть что обсудить («</a:t>
            </a:r>
            <a:r>
              <a:rPr lang="ru-RU" dirty="0" err="1"/>
              <a:t>Фиксики</a:t>
            </a:r>
            <a:r>
              <a:rPr lang="ru-RU" dirty="0"/>
              <a:t>», «</a:t>
            </a:r>
            <a:r>
              <a:rPr lang="ru-RU" dirty="0" err="1"/>
              <a:t>Пин-Код</a:t>
            </a:r>
            <a:r>
              <a:rPr lang="ru-RU" dirty="0"/>
              <a:t> </a:t>
            </a:r>
            <a:r>
              <a:rPr lang="ru-RU" dirty="0" err="1"/>
              <a:t>Смешариков</a:t>
            </a:r>
            <a:r>
              <a:rPr lang="ru-RU" dirty="0"/>
              <a:t>», «</a:t>
            </a:r>
            <a:r>
              <a:rPr lang="ru-RU" dirty="0" err="1"/>
              <a:t>Лунтик</a:t>
            </a:r>
            <a:r>
              <a:rPr lang="ru-RU" dirty="0"/>
              <a:t>»)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8AC4EDF-BF97-4BCF-8FDA-438094B5CC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0" y="3013362"/>
            <a:ext cx="5794772" cy="3259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DA33959-38BF-4FD0-BEE4-8465B563F52C}"/>
              </a:ext>
            </a:extLst>
          </p:cNvPr>
          <p:cNvSpPr txBox="1"/>
          <p:nvPr/>
        </p:nvSpPr>
        <p:spPr>
          <a:xfrm>
            <a:off x="342900" y="2228671"/>
            <a:ext cx="6889173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400" dirty="0"/>
              <a:t>2. С положительными главными героями. Лучше, если героями мультфильмов для маленьких детей будут только дети и животные. Видя красивых и добрых героев, ребенок захочет им подражать, стать лучше. 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3B7B76D-1A8C-46DB-8FEA-EDCB787BC90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23018" y="2868936"/>
            <a:ext cx="4457701" cy="387528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DC377EF-BE83-4E1C-AE4D-A93FE18EC3F4}"/>
              </a:ext>
            </a:extLst>
          </p:cNvPr>
          <p:cNvSpPr txBox="1"/>
          <p:nvPr/>
        </p:nvSpPr>
        <p:spPr>
          <a:xfrm>
            <a:off x="680321" y="2081187"/>
            <a:ext cx="10658239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400" dirty="0"/>
              <a:t>3. В мультфильме для детей не должно быть агрессии и насилия. </a:t>
            </a:r>
          </a:p>
          <a:p>
            <a:pPr algn="just"/>
            <a:r>
              <a:rPr lang="ru-RU" sz="2400" dirty="0"/>
              <a:t>Если главные герои мультфильма несут агрессию, наносят вред окружающим и при этом все подробности этого очень подробно описаны, то после просмотра таких мультфильмов, у ребенка могут быть проявления жестокости, агрессии и безжалостности по отношению к другим.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2975384F-26A6-473A-861A-5DBC6D4445B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05812" y="4194464"/>
            <a:ext cx="4605867" cy="259080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B5C9F8BC-9F8A-4933-BDC5-E630D90EAC4E}"/>
              </a:ext>
            </a:extLst>
          </p:cNvPr>
          <p:cNvSpPr txBox="1"/>
          <p:nvPr/>
        </p:nvSpPr>
        <p:spPr>
          <a:xfrm>
            <a:off x="680321" y="2346179"/>
            <a:ext cx="5966664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400" dirty="0"/>
              <a:t>4. Зло в мультфильме обязательно должно быть наказано. </a:t>
            </a:r>
          </a:p>
          <a:p>
            <a:pPr algn="just"/>
            <a:r>
              <a:rPr lang="ru-RU" sz="2400" dirty="0"/>
              <a:t>Ребенок должен видеть и понимать, что за плохие поступки герои всегда несут ответственность. Герои таких мультфильмов обычно однозначно делятся на хороших и плохих. </a:t>
            </a:r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A4C78CDC-B6AC-4F8D-842D-153276FD7D4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171" t="12821"/>
          <a:stretch/>
        </p:blipFill>
        <p:spPr>
          <a:xfrm>
            <a:off x="6646985" y="2354629"/>
            <a:ext cx="5459101" cy="4503371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15ADA5DD-4511-40A1-87CE-C6B049E91B6A}"/>
              </a:ext>
            </a:extLst>
          </p:cNvPr>
          <p:cNvSpPr txBox="1"/>
          <p:nvPr/>
        </p:nvSpPr>
        <p:spPr>
          <a:xfrm>
            <a:off x="680321" y="2293946"/>
            <a:ext cx="11206879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400" dirty="0"/>
              <a:t>5. При выборе мультфильмов для маленьких детей лучше ориентироваться на короткие истории с простым сюжетом, соответствующим детским переживаниям и образам, например – дружба и любовь, преодоление страха, стремление к мечте.</a:t>
            </a:r>
          </a:p>
        </p:txBody>
      </p:sp>
      <p:pic>
        <p:nvPicPr>
          <p:cNvPr id="1036" name="Picture 12">
            <a:extLst>
              <a:ext uri="{FF2B5EF4-FFF2-40B4-BE49-F238E27FC236}">
                <a16:creationId xmlns:a16="http://schemas.microsoft.com/office/drawing/2014/main" id="{6BB0709C-A23D-4643-AF13-48CA1AD5EF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36772" y="3507386"/>
            <a:ext cx="4769429" cy="3179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2996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  <p:bldP spid="9" grpId="0"/>
      <p:bldP spid="9" grpId="1"/>
      <p:bldP spid="14" grpId="0"/>
      <p:bldP spid="14" grpId="1"/>
      <p:bldP spid="19" grpId="0"/>
      <p:bldP spid="19" grpId="1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E205530-5006-4D3F-954D-C539F83B22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50" y="0"/>
            <a:ext cx="102679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4281261"/>
      </p:ext>
    </p:extLst>
  </p:cSld>
  <p:clrMapOvr>
    <a:masterClrMapping/>
  </p:clrMapOvr>
</p:sld>
</file>

<file path=ppt/theme/theme1.xml><?xml version="1.0" encoding="utf-8"?>
<a:theme xmlns:a="http://schemas.openxmlformats.org/drawingml/2006/main" name="Берлин">
  <a:themeElements>
    <a:clrScheme name="Берлин">
      <a:dk1>
        <a:sysClr val="windowText" lastClr="000000"/>
      </a:dk1>
      <a:lt1>
        <a:sysClr val="window" lastClr="FFFFFF"/>
      </a:lt1>
      <a:dk2>
        <a:srgbClr val="6A9C41"/>
      </a:dk2>
      <a:lt2>
        <a:srgbClr val="E7E6E6"/>
      </a:lt2>
      <a:accent1>
        <a:srgbClr val="A7D535"/>
      </a:accent1>
      <a:accent2>
        <a:srgbClr val="EACA4F"/>
      </a:accent2>
      <a:accent3>
        <a:srgbClr val="FD9850"/>
      </a:accent3>
      <a:accent4>
        <a:srgbClr val="F46442"/>
      </a:accent4>
      <a:accent5>
        <a:srgbClr val="54D289"/>
      </a:accent5>
      <a:accent6>
        <a:srgbClr val="6AD8CB"/>
      </a:accent6>
      <a:hlink>
        <a:srgbClr val="CAFB50"/>
      </a:hlink>
      <a:folHlink>
        <a:srgbClr val="DEFF8B"/>
      </a:folHlink>
    </a:clrScheme>
    <a:fontScheme name="Берлин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ерли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3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06000"/>
                <a:satMod val="120000"/>
                <a:lumMod val="7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B587E4A9-1405-4B4F-8BC3-512EE08D2EB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Берлин</Template>
  <TotalTime>161</TotalTime>
  <Words>450</Words>
  <Application>Microsoft Office PowerPoint</Application>
  <PresentationFormat>Широкоэкранный</PresentationFormat>
  <Paragraphs>26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8" baseType="lpstr">
      <vt:lpstr>Arial</vt:lpstr>
      <vt:lpstr>Trebuchet MS</vt:lpstr>
      <vt:lpstr>Берлин</vt:lpstr>
      <vt:lpstr>Как выбрать полезный мультфильм для ребенка?</vt:lpstr>
      <vt:lpstr>Влияние мультфильмов на развитие детей</vt:lpstr>
      <vt:lpstr>Какой вред могут причинить мультфильмы?</vt:lpstr>
      <vt:lpstr>Критерии выбора мультфильма для детей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Кристинка Морковка</dc:creator>
  <cp:lastModifiedBy>Кристинка Морковка</cp:lastModifiedBy>
  <cp:revision>90</cp:revision>
  <dcterms:created xsi:type="dcterms:W3CDTF">2022-03-14T05:44:03Z</dcterms:created>
  <dcterms:modified xsi:type="dcterms:W3CDTF">2022-05-12T01:20:58Z</dcterms:modified>
</cp:coreProperties>
</file>