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32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7" r:id="rId11"/>
    <p:sldId id="262" r:id="rId12"/>
    <p:sldId id="271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4" autoAdjust="0"/>
    <p:restoredTop sz="94660"/>
  </p:normalViewPr>
  <p:slideViewPr>
    <p:cSldViewPr>
      <p:cViewPr varScale="1">
        <p:scale>
          <a:sx n="70" d="100"/>
          <a:sy n="70" d="100"/>
        </p:scale>
        <p:origin x="13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A34470-8382-46CF-B05B-9B82FD09C717}" type="datetimeFigureOut">
              <a:rPr lang="ru-RU" smtClean="0"/>
              <a:pPr/>
              <a:t>19.03.2022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553927-11C2-4919-AA92-F66F6C711FB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33" r:id="rId1"/>
    <p:sldLayoutId id="2147484334" r:id="rId2"/>
    <p:sldLayoutId id="2147484335" r:id="rId3"/>
    <p:sldLayoutId id="2147484336" r:id="rId4"/>
    <p:sldLayoutId id="2147484337" r:id="rId5"/>
    <p:sldLayoutId id="2147484338" r:id="rId6"/>
    <p:sldLayoutId id="2147484339" r:id="rId7"/>
    <p:sldLayoutId id="2147484340" r:id="rId8"/>
    <p:sldLayoutId id="2147484341" r:id="rId9"/>
    <p:sldLayoutId id="2147484342" r:id="rId10"/>
    <p:sldLayoutId id="21474843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332657"/>
            <a:ext cx="9036496" cy="2952327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ПРИМЕНЕНИЕ   СОВРЕМЕННЫХ  </a:t>
            </a:r>
            <a:b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ПЕДАГОГИЧЕСКИХ  ТЕХНОЛОГИЙ </a:t>
            </a:r>
            <a:b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В  УЧЕБНО – ВОСПИТАТЕЛЬНОМ ПРОЦЕССЕ  ДОУ</a:t>
            </a:r>
            <a:b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284984"/>
            <a:ext cx="8424936" cy="3384376"/>
          </a:xfrm>
        </p:spPr>
        <p:txBody>
          <a:bodyPr>
            <a:normAutofit lnSpcReduction="10000"/>
          </a:bodyPr>
          <a:lstStyle/>
          <a:p>
            <a:endParaRPr lang="ru-RU" sz="18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Ребенок воспитывается разными </a:t>
            </a:r>
          </a:p>
          <a:p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случайностями, его окружающими. </a:t>
            </a:r>
          </a:p>
          <a:p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Педагогика должна дать направление </a:t>
            </a:r>
          </a:p>
          <a:p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этим случайностям.</a:t>
            </a:r>
          </a:p>
          <a:p>
            <a:r>
              <a:rPr lang="ru-RU" sz="2400" b="1" dirty="0">
                <a:solidFill>
                  <a:srgbClr val="002060"/>
                </a:solidFill>
                <a:latin typeface="Bookman Old Style" pitchFamily="18" charset="0"/>
              </a:rPr>
              <a:t>В. Ф. Одоевский</a:t>
            </a:r>
          </a:p>
          <a:p>
            <a:pPr lvl="0" algn="ctr">
              <a:spcBef>
                <a:spcPts val="0"/>
              </a:spcBef>
              <a:buClr>
                <a:prstClr val="white">
                  <a:shade val="95000"/>
                </a:prstClr>
              </a:buClr>
            </a:pPr>
            <a:endParaRPr lang="ru-RU" sz="1800" b="1" dirty="0" smtClean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spcBef>
                <a:spcPts val="0"/>
              </a:spcBef>
              <a:buClr>
                <a:prstClr val="white">
                  <a:shade val="95000"/>
                </a:prstClr>
              </a:buClr>
            </a:pPr>
            <a:endParaRPr lang="ru-RU" sz="1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pPr lvl="0" algn="ctr">
              <a:spcBef>
                <a:spcPts val="0"/>
              </a:spcBef>
              <a:buClr>
                <a:prstClr val="white">
                  <a:shade val="95000"/>
                </a:prstClr>
              </a:buClr>
            </a:pPr>
            <a:r>
              <a:rPr lang="ru-RU" sz="1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Выполнила</a:t>
            </a:r>
            <a:r>
              <a:rPr lang="ru-RU" sz="18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: </a:t>
            </a:r>
            <a:r>
              <a:rPr lang="ru-RU" sz="1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Евграфова Н.В.</a:t>
            </a:r>
          </a:p>
          <a:p>
            <a:pPr lvl="0" algn="ctr">
              <a:spcBef>
                <a:spcPts val="0"/>
              </a:spcBef>
              <a:buClr>
                <a:prstClr val="white">
                  <a:shade val="95000"/>
                </a:prstClr>
              </a:buClr>
            </a:pPr>
            <a:r>
              <a:rPr lang="ru-RU" sz="18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в</a:t>
            </a:r>
            <a:r>
              <a:rPr lang="ru-RU" sz="1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оспитатель МБДОУ «Детский сад № </a:t>
            </a:r>
            <a:r>
              <a:rPr lang="ru-RU" sz="1800" b="1" dirty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8</a:t>
            </a:r>
            <a:r>
              <a:rPr lang="ru-RU" sz="1800" b="1" dirty="0" smtClean="0">
                <a:solidFill>
                  <a:srgbClr val="002060"/>
                </a:solidFill>
                <a:latin typeface="Bookman Old Style" panose="02050604050505020204" pitchFamily="18" charset="0"/>
                <a:ea typeface="Calibri"/>
                <a:cs typeface="Times New Roman"/>
              </a:rPr>
              <a:t>»</a:t>
            </a:r>
            <a:endParaRPr lang="ru-RU" sz="1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0830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08112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Bookman Old Style" pitchFamily="18" charset="0"/>
              </a:rPr>
              <a:t>Вывод</a:t>
            </a:r>
            <a:endParaRPr lang="ru-RU" sz="6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Эффективность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использования педагогических технологий зависит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исходного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уровня специальных знаний и умений разработки и реализации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технологий, от уровня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сформированности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общепедагогических умений, методологической культуры, профессионального развития педагогов в целом.  Это предполагает индивидуализацию и дифференциацию обучения и по содержанию, и по его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19083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>
            <a:noAutofit/>
          </a:bodyPr>
          <a:lstStyle/>
          <a:p>
            <a:pPr algn="ctr"/>
            <a:endParaRPr lang="ru-RU" sz="32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3" y="1196752"/>
            <a:ext cx="8925867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50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Picture 2" descr="F:\Наталья\черкасова\фотогалерея\DSC043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800" y="3505200"/>
            <a:ext cx="2843808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7666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8375" y="332656"/>
            <a:ext cx="8229600" cy="936104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9944" y="485056"/>
            <a:ext cx="8229600" cy="711696"/>
          </a:xfrm>
          <a:prstGeom prst="rect">
            <a:avLst/>
          </a:prstGeom>
        </p:spPr>
        <p:txBody>
          <a:bodyPr vert="horz" lIns="0" rIns="0" bIns="0" anchor="b">
            <a:normAutofit fontScale="2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92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1924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3632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332657"/>
            <a:ext cx="9036496" cy="2952327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endParaRPr lang="ru-RU" sz="3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429000"/>
            <a:ext cx="8424936" cy="3240360"/>
          </a:xfrm>
        </p:spPr>
        <p:txBody>
          <a:bodyPr>
            <a:normAutofit/>
          </a:bodyPr>
          <a:lstStyle/>
          <a:p>
            <a:endParaRPr lang="ru-RU" sz="1800" b="1" dirty="0">
              <a:solidFill>
                <a:srgbClr val="002060"/>
              </a:solidFill>
              <a:latin typeface="Bookman Old Style" panose="02050604050505020204" pitchFamily="18" charset="0"/>
              <a:ea typeface="Calibri"/>
              <a:cs typeface="Times New Roman"/>
            </a:endParaRPr>
          </a:p>
          <a:p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96215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Обновление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содержания образования требует от педагогов развития таких компетенций, которые помогли бы ему строить весь образовательный процесс в соответствии с требованиями. А значит, использовать в своей работе современные методы, формы обучения и воспитания, современные педагогические технологии обучения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43526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304256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>
                <a:solidFill>
                  <a:srgbClr val="002060"/>
                </a:solidFill>
                <a:latin typeface="Bookman Old Style" pitchFamily="18" charset="0"/>
              </a:rPr>
              <a:t>Технология</a:t>
            </a:r>
            <a:r>
              <a:rPr lang="ru-RU" sz="3600" b="1" dirty="0">
                <a:latin typeface="Bookman Old Style" pitchFamily="18" charset="0"/>
              </a:rPr>
              <a:t> </a:t>
            </a:r>
            <a:r>
              <a:rPr lang="ru-RU" sz="3600" b="1" dirty="0">
                <a:solidFill>
                  <a:schemeClr val="accent1">
                    <a:lumMod val="75000"/>
                  </a:schemeClr>
                </a:solidFill>
                <a:latin typeface="Bookman Old Style" pitchFamily="18" charset="0"/>
              </a:rPr>
              <a:t>– это совокупность приемов, применяемых в каком-либо деле, мастерстве, искусстве (толковый словарь).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 </a:t>
            </a:r>
            <a:r>
              <a:rPr lang="ru-RU" sz="32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Основные   требования   педагогической </a:t>
            </a:r>
            <a:r>
              <a:rPr lang="ru-RU" sz="32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технологии:</a:t>
            </a:r>
            <a:endParaRPr lang="ru-RU" sz="3200" b="1" dirty="0" smtClean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Концептуальность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Системность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Управляемость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Эффективность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Воспроизводимость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8008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8884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Современные образовательные технологии </a:t>
            </a:r>
            <a:endParaRPr lang="ru-RU" sz="44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2800" b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здоровьесберегающая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технология;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технология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проектной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деятельности;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технология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исследовательской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деятельности;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информационно-коммуникационная технология;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личностно-ориентированная технология;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игровая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технология и др.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991590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24" y="116632"/>
            <a:ext cx="8832169" cy="122413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3600" b="1" dirty="0">
                <a:solidFill>
                  <a:srgbClr val="002060"/>
                </a:solidFill>
                <a:latin typeface="Bookman Old Style" pitchFamily="18" charset="0"/>
              </a:rPr>
              <a:t/>
            </a:r>
            <a:br>
              <a:rPr lang="ru-RU" sz="3600" b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000" b="1" dirty="0" err="1" smtClean="0">
                <a:solidFill>
                  <a:srgbClr val="002060"/>
                </a:solidFill>
                <a:latin typeface="Bookman Old Style" pitchFamily="18" charset="0"/>
              </a:rPr>
              <a:t>Здоровьесберегающая</a:t>
            </a: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  технология</a:t>
            </a:r>
            <a:endParaRPr lang="ru-RU" sz="4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554461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200" b="1" dirty="0" smtClean="0">
                <a:solidFill>
                  <a:srgbClr val="002060"/>
                </a:solidFill>
                <a:latin typeface="Bookman Old Style" pitchFamily="18" charset="0"/>
              </a:rPr>
              <a:t>Цель</a:t>
            </a:r>
            <a:r>
              <a:rPr lang="ru-RU" sz="2200" b="1" dirty="0">
                <a:solidFill>
                  <a:srgbClr val="002060"/>
                </a:solidFill>
                <a:latin typeface="Bookman Old Style" pitchFamily="18" charset="0"/>
              </a:rPr>
              <a:t>: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Calibri"/>
              </a:rPr>
              <a:t>Обеспечение ребенку возможности сохранения здоровья, формирование у него необходимых знаний, умений, навыков по здоровому образу жизни</a:t>
            </a:r>
            <a:r>
              <a:rPr lang="ru-RU" sz="22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ea typeface="Calibri"/>
              </a:rPr>
              <a:t>.</a:t>
            </a:r>
            <a:endParaRPr lang="ru-RU" sz="2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Классификация   </a:t>
            </a:r>
            <a:r>
              <a:rPr lang="ru-RU" sz="2800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здоровьесберегающей</a:t>
            </a: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 технологии: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медико-профилактическая;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физкультурно-оздоровительная;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обеспечение социально-психологического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благополучия ребенка;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здоровьесбережение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и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здоровьеобогащение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   педагогов;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образовательная;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обучение здоровому образу жизни;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педагогическая  технология активной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сенсорно-развивающей  среды.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F:\Наталья\черкасова\фотогалерея\DSC0449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4800000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Наталья\черкасова\фотогалерея\DSC0449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653136"/>
            <a:ext cx="26882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4942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Технология  проектной </a:t>
            </a:r>
            <a:r>
              <a:rPr lang="ru-RU" sz="4000" b="1" dirty="0">
                <a:solidFill>
                  <a:srgbClr val="002060"/>
                </a:solidFill>
                <a:latin typeface="Bookman Old Style" pitchFamily="18" charset="0"/>
              </a:rPr>
              <a:t>деятельности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62184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Цель:</a:t>
            </a:r>
            <a:r>
              <a:rPr lang="ru-RU" sz="2400" dirty="0"/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азвитие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</a:rPr>
              <a:t>свободной творческой личности ребенка. Стержнем технологии проектной деятельности является самостоятельная деятельность детей – исследовательская, познавательная, продуктивная, в процессе которой ребенок познает окружающий мир и воплощает новые знания в реальные продукты.</a:t>
            </a:r>
            <a:endParaRPr lang="ru-RU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0" indent="0" algn="ctr">
              <a:lnSpc>
                <a:spcPct val="11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Виды  проектов: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исследовательско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-творческие;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ролевые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игровые; 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ознакомительно-ориентировочные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информационные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); 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практико-ориентированные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(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прикладные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);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творческие.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1" name="Picture 3" descr="F:\Наталья\черкасова\фотогалерея\DSC044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478897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2092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6409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Bookman Old Style" pitchFamily="18" charset="0"/>
              </a:rPr>
              <a:t>Информационно-коммуникационная технология</a:t>
            </a:r>
            <a:endParaRPr lang="ru-RU" sz="28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8964488" cy="5472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</a:rPr>
              <a:t>Цель:</a:t>
            </a:r>
            <a:r>
              <a:rPr lang="ru-RU" sz="2200" dirty="0"/>
              <a:t>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Повышение 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качества  </a:t>
            </a:r>
            <a:r>
              <a:rPr lang="ru-RU" sz="2200" b="1" dirty="0" err="1">
                <a:solidFill>
                  <a:schemeClr val="accent1">
                    <a:lumMod val="50000"/>
                  </a:schemeClr>
                </a:solidFill>
              </a:rPr>
              <a:t>воспитательно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-образовательного процесса через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совершенствование  информационной  культуры  и  </a:t>
            </a:r>
            <a:r>
              <a:rPr lang="ru-RU" sz="2200" b="1" dirty="0">
                <a:solidFill>
                  <a:schemeClr val="accent1">
                    <a:lumMod val="50000"/>
                  </a:schemeClr>
                </a:solidFill>
              </a:rPr>
              <a:t>активное использование </a:t>
            </a:r>
            <a:r>
              <a:rPr lang="ru-RU" sz="2200" b="1" dirty="0" smtClean="0">
                <a:solidFill>
                  <a:schemeClr val="accent1">
                    <a:lumMod val="50000"/>
                  </a:schemeClr>
                </a:solidFill>
              </a:rPr>
              <a:t> компьютерной  технологии.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Использование  компьютерной  технологии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помогает: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привлекать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пассивных слушателей к активной деятельности;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делать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образовательную деятельность более наглядной и интенсивной;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формировать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информационную культуру у детей;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активизировать познавательный  интерес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реализовывать личностно-ориентированный </a:t>
            </a:r>
          </a:p>
          <a:p>
            <a:pPr marL="0" indent="0"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   и дифференцированный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подходы в обучении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формировать интерес воспитателя к работе;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активизировать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мыслительные </a:t>
            </a:r>
            <a:endParaRPr lang="ru-RU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  процессы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(анализ, синтез, сравнение </a:t>
            </a:r>
            <a:endParaRPr lang="ru-RU" sz="2200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200" dirty="0" smtClean="0">
                <a:solidFill>
                  <a:schemeClr val="tx2">
                    <a:lumMod val="50000"/>
                  </a:schemeClr>
                </a:solidFill>
              </a:rPr>
              <a:t>    и </a:t>
            </a:r>
            <a:r>
              <a:rPr lang="ru-RU" sz="2200" dirty="0">
                <a:solidFill>
                  <a:schemeClr val="tx2">
                    <a:lumMod val="50000"/>
                  </a:schemeClr>
                </a:solidFill>
              </a:rPr>
              <a:t>др.) </a:t>
            </a:r>
          </a:p>
          <a:p>
            <a:endParaRPr lang="ru-RU" dirty="0"/>
          </a:p>
        </p:txBody>
      </p:sp>
      <p:pic>
        <p:nvPicPr>
          <p:cNvPr id="4" name="Picture 2" descr="F:\Наталья\черкасова\фотогалерея\P105067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005064"/>
            <a:ext cx="326436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53991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0801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  <a:latin typeface="Bookman Old Style" pitchFamily="18" charset="0"/>
              </a:rPr>
              <a:t>Личностно - ориентированная технология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712968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</a:rPr>
              <a:t>Цель:</a:t>
            </a:r>
            <a:r>
              <a:rPr lang="ru-RU" sz="2200" dirty="0"/>
              <a:t> </a:t>
            </a:r>
            <a:r>
              <a:rPr lang="ru-RU" sz="2200" dirty="0">
                <a:solidFill>
                  <a:schemeClr val="accent2">
                    <a:lumMod val="50000"/>
                  </a:schemeClr>
                </a:solidFill>
              </a:rPr>
              <a:t>Развитие личности ребёнка, его индивидуальности и неповторимости; максимальное развитие (а не формирование заранее заданных) индивидуальных познавательных способностей ребенка на основе использования имеющегося у него опыта жизнедеятельности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200" b="1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Принципы  личностно-ориентированной   технологии </a:t>
            </a:r>
            <a:endParaRPr lang="ru-RU" sz="28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Построение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доверительных отношений с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малышом.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Общение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с ребенком на равных.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Уважение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личности и достоинства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маленького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человечка.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Построение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обучения таким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образом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, чтобы учитывались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индивидуальные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особенности 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каждого </a:t>
            </a:r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конкретного ребенка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. </a:t>
            </a:r>
          </a:p>
        </p:txBody>
      </p:sp>
      <p:pic>
        <p:nvPicPr>
          <p:cNvPr id="4098" name="Picture 2" descr="F:\Наталья\черкасова\фотогалерея\P10506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3792791"/>
            <a:ext cx="2067694" cy="275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0230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Bookman Old Style" pitchFamily="18" charset="0"/>
              </a:rPr>
              <a:t>Игровая </a:t>
            </a: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 технология</a:t>
            </a:r>
            <a:endParaRPr lang="ru-RU" sz="40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92696"/>
            <a:ext cx="9251504" cy="60486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b="1" dirty="0">
                <a:solidFill>
                  <a:srgbClr val="002060"/>
                </a:solidFill>
              </a:rPr>
              <a:t>Цель:</a:t>
            </a:r>
            <a:r>
              <a:rPr lang="ru-RU" sz="2200" b="1" dirty="0"/>
              <a:t>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Р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аскрытие </a:t>
            </a:r>
            <a:r>
              <a:rPr lang="ru-RU" sz="2200" b="1" dirty="0">
                <a:solidFill>
                  <a:schemeClr val="accent2">
                    <a:lumMod val="50000"/>
                  </a:schemeClr>
                </a:solidFill>
              </a:rPr>
              <a:t>личностных способностей детей через актуализацию познавательного опыта в процессе игровой деятельности</a:t>
            </a:r>
            <a:r>
              <a:rPr lang="ru-RU" sz="22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200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Важнейшие 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функции 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 игр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развлекательная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(основная функция игры — развлечь,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доставить удовольствие, воодушевить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, пробудить интерес);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коммуникативная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: освоение диалектики общения;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самореализация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 игре как на «полигоне человеческой практики»;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терапевтическая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: преодоление различных трудностей, возникающих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в других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видах жизнедеятельности;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диагностическая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: выявление отклонений от нормативного поведения, самопознание в процессе игры;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коррекционная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: внесение позитивных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изменений в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структуру личностных показателей;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межнациональная коммуникация: усвоение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единых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для всех людей социокультурных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ценностей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;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социализация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: включение в систему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общественных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отношений, усвоение </a:t>
            </a:r>
            <a:endParaRPr lang="ru-RU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   норм </a:t>
            </a:r>
            <a:r>
              <a:rPr lang="ru-RU" sz="2000" dirty="0">
                <a:solidFill>
                  <a:schemeClr val="accent2">
                    <a:lumMod val="50000"/>
                  </a:schemeClr>
                </a:solidFill>
              </a:rPr>
              <a:t>человеческого общежития.</a:t>
            </a:r>
          </a:p>
          <a:p>
            <a:pPr>
              <a:buFont typeface="Wingdings" pitchFamily="2" charset="2"/>
              <a:buChar char="Ø"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5122" name="Picture 2" descr="F:\Наталья\черкасова\фотогалерея\DSC043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437112"/>
            <a:ext cx="2843808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14330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463</TotalTime>
  <Words>570</Words>
  <Application>Microsoft Office PowerPoint</Application>
  <PresentationFormat>Экран (4:3)</PresentationFormat>
  <Paragraphs>91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Bookman Old Style</vt:lpstr>
      <vt:lpstr>Calibri</vt:lpstr>
      <vt:lpstr>Constantia</vt:lpstr>
      <vt:lpstr>Times New Roman</vt:lpstr>
      <vt:lpstr>Wingdings</vt:lpstr>
      <vt:lpstr>Wingdings 2</vt:lpstr>
      <vt:lpstr>Поток</vt:lpstr>
      <vt:lpstr>ПРИМЕНЕНИЕ   СОВРЕМЕННЫХ   ПЕДАГОГИЧЕСКИХ  ТЕХНОЛОГИЙ  В  УЧЕБНО – ВОСПИТАТЕЛЬНОМ ПРОЦЕССЕ  ДОУ </vt:lpstr>
      <vt:lpstr>Актуальность</vt:lpstr>
      <vt:lpstr>Технология – это совокупность приемов, применяемых в каком-либо деле, мастерстве, искусстве (толковый словарь).</vt:lpstr>
      <vt:lpstr>Современные образовательные технологии </vt:lpstr>
      <vt:lpstr>  Здоровьесберегающая  технология</vt:lpstr>
      <vt:lpstr>Технология  проектной деятельности</vt:lpstr>
      <vt:lpstr>Информационно-коммуникационная технология</vt:lpstr>
      <vt:lpstr>Личностно - ориентированная технология</vt:lpstr>
      <vt:lpstr>Игровая  технология</vt:lpstr>
      <vt:lpstr>Вывод</vt:lpstr>
      <vt:lpstr>Презентация PowerPoint</vt:lpstr>
      <vt:lpstr>Презентация PowerPoint</vt:lpstr>
      <vt:lpstr>Презентация PowerPoint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  СОВРЕМЕННЫХ   ПЕДАГОГИЧЕСКИХ  ТЕХНОЛОГИЙ  В  УЧЕБНО – ВОСПИТАТЕЛЬНОМ ПРОЦЕССЕ  ДОУ</dc:title>
  <dc:creator>ЛАРИСА</dc:creator>
  <cp:lastModifiedBy>User</cp:lastModifiedBy>
  <cp:revision>53</cp:revision>
  <dcterms:created xsi:type="dcterms:W3CDTF">2014-01-31T03:57:37Z</dcterms:created>
  <dcterms:modified xsi:type="dcterms:W3CDTF">2022-03-19T08:19:38Z</dcterms:modified>
</cp:coreProperties>
</file>