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8" r:id="rId3"/>
    <p:sldId id="264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</p:sldIdLst>
  <p:sldSz cx="6858000" cy="12192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 autoAdjust="0"/>
  </p:normalViewPr>
  <p:slideViewPr>
    <p:cSldViewPr snapToGrid="0">
      <p:cViewPr>
        <p:scale>
          <a:sx n="51" d="100"/>
          <a:sy n="51" d="100"/>
        </p:scale>
        <p:origin x="2310" y="-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999165"/>
            <a:ext cx="5143500" cy="4244622"/>
          </a:xfrm>
        </p:spPr>
        <p:txBody>
          <a:bodyPr anchor="b">
            <a:normAutofit/>
          </a:bodyPr>
          <a:lstStyle>
            <a:lvl1pPr algn="ctr"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82" indent="0" algn="ctr">
              <a:buNone/>
              <a:defRPr sz="1575"/>
            </a:lvl2pPr>
            <a:lvl3pPr marL="514363" indent="0" algn="ctr">
              <a:buNone/>
              <a:defRPr sz="1350"/>
            </a:lvl3pPr>
            <a:lvl4pPr marL="771544" indent="0" algn="ctr">
              <a:buNone/>
              <a:defRPr sz="1125"/>
            </a:lvl4pPr>
            <a:lvl5pPr marL="1028726" indent="0" algn="ctr">
              <a:buNone/>
              <a:defRPr sz="1125"/>
            </a:lvl5pPr>
            <a:lvl6pPr marL="1285907" indent="0" algn="ctr">
              <a:buNone/>
              <a:defRPr sz="1125"/>
            </a:lvl6pPr>
            <a:lvl7pPr marL="1543088" indent="0" algn="ctr">
              <a:buNone/>
              <a:defRPr sz="1125"/>
            </a:lvl7pPr>
            <a:lvl8pPr marL="1800270" indent="0" algn="ctr">
              <a:buNone/>
              <a:defRPr sz="1125"/>
            </a:lvl8pPr>
            <a:lvl9pPr marL="2057452" indent="0" algn="ctr">
              <a:buNone/>
              <a:defRPr sz="1125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920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529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640644"/>
            <a:ext cx="1478756" cy="103321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640648"/>
            <a:ext cx="4350544" cy="103321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5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706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44308"/>
            <a:ext cx="5915025" cy="5068814"/>
          </a:xfrm>
        </p:spPr>
        <p:txBody>
          <a:bodyPr anchor="b">
            <a:normAutofit/>
          </a:bodyPr>
          <a:lstStyle>
            <a:lvl1pPr>
              <a:defRPr sz="3375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093574"/>
            <a:ext cx="5915025" cy="2666999"/>
          </a:xfrm>
        </p:spPr>
        <p:txBody>
          <a:bodyPr anchor="t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257182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6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44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26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907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88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7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52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635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5384" y="3251205"/>
            <a:ext cx="2914650" cy="77357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51205"/>
            <a:ext cx="2914650" cy="77357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272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386" y="2989960"/>
            <a:ext cx="2900363" cy="146790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350" b="1"/>
            </a:lvl1pPr>
            <a:lvl2pPr marL="257182" indent="0">
              <a:buNone/>
              <a:defRPr sz="1125" b="1"/>
            </a:lvl2pPr>
            <a:lvl3pPr marL="514363" indent="0">
              <a:buNone/>
              <a:defRPr sz="1013" b="1"/>
            </a:lvl3pPr>
            <a:lvl4pPr marL="771544" indent="0">
              <a:buNone/>
              <a:defRPr sz="900" b="1"/>
            </a:lvl4pPr>
            <a:lvl5pPr marL="1028726" indent="0">
              <a:buNone/>
              <a:defRPr sz="900" b="1"/>
            </a:lvl5pPr>
            <a:lvl6pPr marL="1285907" indent="0">
              <a:buNone/>
              <a:defRPr sz="900" b="1"/>
            </a:lvl6pPr>
            <a:lvl7pPr marL="1543088" indent="0">
              <a:buNone/>
              <a:defRPr sz="900" b="1"/>
            </a:lvl7pPr>
            <a:lvl8pPr marL="1800270" indent="0">
              <a:buNone/>
              <a:defRPr sz="900" b="1"/>
            </a:lvl8pPr>
            <a:lvl9pPr marL="2057452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86" y="4457867"/>
            <a:ext cx="2900363" cy="65431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9957"/>
            <a:ext cx="2914651" cy="146790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350" b="1"/>
            </a:lvl1pPr>
            <a:lvl2pPr marL="257182" indent="0">
              <a:buNone/>
              <a:defRPr sz="1125" b="1"/>
            </a:lvl2pPr>
            <a:lvl3pPr marL="514363" indent="0">
              <a:buNone/>
              <a:defRPr sz="1013" b="1"/>
            </a:lvl3pPr>
            <a:lvl4pPr marL="771544" indent="0">
              <a:buNone/>
              <a:defRPr sz="900" b="1"/>
            </a:lvl4pPr>
            <a:lvl5pPr marL="1028726" indent="0">
              <a:buNone/>
              <a:defRPr sz="900" b="1"/>
            </a:lvl5pPr>
            <a:lvl6pPr marL="1285907" indent="0">
              <a:buNone/>
              <a:defRPr sz="900" b="1"/>
            </a:lvl6pPr>
            <a:lvl7pPr marL="1543088" indent="0">
              <a:buNone/>
              <a:defRPr sz="900" b="1"/>
            </a:lvl7pPr>
            <a:lvl8pPr marL="1800270" indent="0">
              <a:buNone/>
              <a:defRPr sz="900" b="1"/>
            </a:lvl8pPr>
            <a:lvl9pPr marL="2057452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7867"/>
            <a:ext cx="2914651" cy="65431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403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28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55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04" y="812804"/>
            <a:ext cx="2211705" cy="2844795"/>
          </a:xfrm>
        </p:spPr>
        <p:txBody>
          <a:bodyPr anchor="b">
            <a:normAutofit/>
          </a:bodyPr>
          <a:lstStyle>
            <a:lvl1pPr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4652" y="1761068"/>
            <a:ext cx="3471863" cy="86698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204" y="3657603"/>
            <a:ext cx="2211705" cy="6773335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00"/>
            </a:lvl1pPr>
            <a:lvl2pPr marL="257182" indent="0">
              <a:buNone/>
              <a:defRPr sz="675"/>
            </a:lvl2pPr>
            <a:lvl3pPr marL="514363" indent="0">
              <a:buNone/>
              <a:defRPr sz="563"/>
            </a:lvl3pPr>
            <a:lvl4pPr marL="771544" indent="0">
              <a:buNone/>
              <a:defRPr sz="506"/>
            </a:lvl4pPr>
            <a:lvl5pPr marL="1028726" indent="0">
              <a:buNone/>
              <a:defRPr sz="506"/>
            </a:lvl5pPr>
            <a:lvl6pPr marL="1285907" indent="0">
              <a:buNone/>
              <a:defRPr sz="506"/>
            </a:lvl6pPr>
            <a:lvl7pPr marL="1543088" indent="0">
              <a:buNone/>
              <a:defRPr sz="506"/>
            </a:lvl7pPr>
            <a:lvl8pPr marL="1800270" indent="0">
              <a:buNone/>
              <a:defRPr sz="506"/>
            </a:lvl8pPr>
            <a:lvl9pPr marL="2057452" indent="0">
              <a:buNone/>
              <a:defRPr sz="50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04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04" y="812800"/>
            <a:ext cx="2211705" cy="2844800"/>
          </a:xfrm>
        </p:spPr>
        <p:txBody>
          <a:bodyPr anchor="b">
            <a:normAutofit/>
          </a:bodyPr>
          <a:lstStyle>
            <a:lvl1pPr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4652" y="1761068"/>
            <a:ext cx="3471863" cy="8669867"/>
          </a:xfrm>
        </p:spPr>
        <p:txBody>
          <a:bodyPr/>
          <a:lstStyle>
            <a:lvl1pPr marL="0" indent="0">
              <a:buNone/>
              <a:defRPr sz="1800"/>
            </a:lvl1pPr>
            <a:lvl2pPr marL="257182" indent="0">
              <a:buNone/>
              <a:defRPr sz="1575"/>
            </a:lvl2pPr>
            <a:lvl3pPr marL="514363" indent="0">
              <a:buNone/>
              <a:defRPr sz="1350"/>
            </a:lvl3pPr>
            <a:lvl4pPr marL="771544" indent="0">
              <a:buNone/>
              <a:defRPr sz="1125"/>
            </a:lvl4pPr>
            <a:lvl5pPr marL="1028726" indent="0">
              <a:buNone/>
              <a:defRPr sz="1125"/>
            </a:lvl5pPr>
            <a:lvl6pPr marL="1285907" indent="0">
              <a:buNone/>
              <a:defRPr sz="1125"/>
            </a:lvl6pPr>
            <a:lvl7pPr marL="1543088" indent="0">
              <a:buNone/>
              <a:defRPr sz="1125"/>
            </a:lvl7pPr>
            <a:lvl8pPr marL="1800270" indent="0">
              <a:buNone/>
              <a:defRPr sz="1125"/>
            </a:lvl8pPr>
            <a:lvl9pPr marL="2057452" indent="0">
              <a:buNone/>
              <a:defRPr sz="112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204" y="3657600"/>
            <a:ext cx="2211705" cy="6773333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900"/>
            </a:lvl1pPr>
            <a:lvl2pPr marL="257182" indent="0">
              <a:buNone/>
              <a:defRPr sz="675"/>
            </a:lvl2pPr>
            <a:lvl3pPr marL="514363" indent="0">
              <a:buNone/>
              <a:defRPr sz="563"/>
            </a:lvl3pPr>
            <a:lvl4pPr marL="771544" indent="0">
              <a:buNone/>
              <a:defRPr sz="506"/>
            </a:lvl4pPr>
            <a:lvl5pPr marL="1028726" indent="0">
              <a:buNone/>
              <a:defRPr sz="506"/>
            </a:lvl5pPr>
            <a:lvl6pPr marL="1285907" indent="0">
              <a:buNone/>
              <a:defRPr sz="506"/>
            </a:lvl6pPr>
            <a:lvl7pPr marL="1543088" indent="0">
              <a:buNone/>
              <a:defRPr sz="506"/>
            </a:lvl7pPr>
            <a:lvl8pPr marL="1800270" indent="0">
              <a:buNone/>
              <a:defRPr sz="506"/>
            </a:lvl8pPr>
            <a:lvl9pPr marL="2057452" indent="0">
              <a:buNone/>
              <a:defRPr sz="50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155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386" y="650240"/>
            <a:ext cx="5915025" cy="2356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386" y="3251205"/>
            <a:ext cx="5915025" cy="7735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1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8D0915-2BFE-4C9B-A2AD-10384D4D7F57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5" y="11300182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19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7359" y="11300182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63A4B-B798-4D39-A61C-E76872D495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3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514363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91" indent="-128591" algn="l" defTabSz="514363" rtl="0" eaLnBrk="1" latinLnBrk="0" hangingPunct="1">
        <a:lnSpc>
          <a:spcPct val="90000"/>
        </a:lnSpc>
        <a:spcBef>
          <a:spcPts val="563"/>
        </a:spcBef>
        <a:buFont typeface="Wingdings 2" pitchFamily="18" charset="2"/>
        <a:buChar char="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72" indent="-128591" algn="l" defTabSz="514363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54" indent="-128591" algn="l" defTabSz="514363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36" indent="-128591" algn="l" defTabSz="514363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317" indent="-128591" algn="l" defTabSz="514363" rtl="0" eaLnBrk="1" latinLnBrk="0" hangingPunct="1">
        <a:lnSpc>
          <a:spcPct val="90000"/>
        </a:lnSpc>
        <a:spcBef>
          <a:spcPts val="281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99" indent="-128591" algn="l" defTabSz="514363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80" indent="-128591" algn="l" defTabSz="514363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61" indent="-128591" algn="l" defTabSz="514363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6042" indent="-128591" algn="l" defTabSz="514363" rtl="0" eaLnBrk="1" latinLnBrk="0" hangingPunct="1">
        <a:spcBef>
          <a:spcPct val="20000"/>
        </a:spcBef>
        <a:buFont typeface="Wingdings 2" pitchFamily="18" charset="2"/>
        <a:buChar char="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6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82" algn="l" defTabSz="51436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63" algn="l" defTabSz="51436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44" algn="l" defTabSz="51436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26" algn="l" defTabSz="51436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907" algn="l" defTabSz="51436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88" algn="l" defTabSz="51436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70" algn="l" defTabSz="51436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52" algn="l" defTabSz="514363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humbio.r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thumbs.dreamstime.com/z/frame-cartoon-lurking-sun-98897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8" r="8260" b="1"/>
          <a:stretch/>
        </p:blipFill>
        <p:spPr bwMode="auto">
          <a:xfrm>
            <a:off x="0" y="0"/>
            <a:ext cx="6858000" cy="1250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617" y="3604191"/>
            <a:ext cx="4697280" cy="313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077617" y="954774"/>
            <a:ext cx="4697280" cy="2370117"/>
          </a:xfrm>
          <a:prstGeom prst="roundRect">
            <a:avLst/>
          </a:prstGeom>
          <a:solidFill>
            <a:srgbClr val="FFFF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ru-RU" b="1">
              <a:ln/>
              <a:solidFill>
                <a:schemeClr val="accent4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4354" y="954775"/>
            <a:ext cx="38217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 </a:t>
            </a:r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хромосомы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82" name="Picture 10" descr="http://static6.depositphotos.com/1157310/657/v/450/depositphotos_6577781-Illustration-of-shiny-dna-doubl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0813">
            <a:off x="1232545" y="7002932"/>
            <a:ext cx="1550550" cy="166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st.depositphotos.com/1232814/3939/v/450/depositphotos_39395909-Sex-chromosome-x-and-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832" y="10342351"/>
            <a:ext cx="1464545" cy="119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7649" y="8803388"/>
            <a:ext cx="3518476" cy="115134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для родителей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57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.depositphotos.com/1813957/4591/i/950/depositphotos_45916805-stock-photo-light-yellow-background-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36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3179" y="242125"/>
            <a:ext cx="511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Century Gothic" panose="020B0502020202020204" pitchFamily="34" charset="0"/>
              </a:rPr>
              <a:t>Почему они — «солнечные дети»</a:t>
            </a:r>
            <a:endParaRPr lang="ru-RU" b="0" i="0" dirty="0">
              <a:solidFill>
                <a:srgbClr val="002060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3414" y="884468"/>
            <a:ext cx="3429000" cy="378206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0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синдромом Дауна – очень теплые в эмоциональном плане. Они все очень открытые, наивные, трогательные.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 них говорят, что они «солнечные дети»,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неспроста – есть у них такая особенность. Они абсолютно открыты ко всему миру.</a:t>
            </a:r>
          </a:p>
        </p:txBody>
      </p:sp>
      <p:pic>
        <p:nvPicPr>
          <p:cNvPr id="6146" name="Picture 2" descr="http://cdn.minval.az/2017/03/shutterstock_17501061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6" t="-1" b="1661"/>
          <a:stretch/>
        </p:blipFill>
        <p:spPr bwMode="auto">
          <a:xfrm>
            <a:off x="3530984" y="1107428"/>
            <a:ext cx="3132836" cy="228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4666529"/>
            <a:ext cx="6754586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психологи говорят, что доверие к миру – это первая вещь, которую необходимо приобрести любому человеку, после того как он рождается. А дети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синдромом Дауна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изначально рождаются с доверием к этому миру. </a:t>
            </a:r>
          </a:p>
        </p:txBody>
      </p:sp>
      <p:pic>
        <p:nvPicPr>
          <p:cNvPr id="6150" name="Picture 6" descr="https://previews.123rf.com/images/denyskuvaiev/denyskuvaiev1303/denyskuvaiev130300015/18305618-Portrait-of-beautiful-happy-girl-giving-thumbs-up--Stock-Photo-syndrome-chil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974" y="6318282"/>
            <a:ext cx="2880846" cy="264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6987" y="6625592"/>
            <a:ext cx="3429000" cy="29510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50000">
              <a:lnSpc>
                <a:spcPct val="150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контактные, улыбаются всем, и рады любому другому человеку уже по факту его существования. Природа или Бог наградили их тем, чего в сегодняшнем обществе нам так не хватает.</a:t>
            </a:r>
          </a:p>
        </p:txBody>
      </p:sp>
      <p:pic>
        <p:nvPicPr>
          <p:cNvPr id="6154" name="Picture 10" descr="http://kvedomosti.com/uploads/posts/2017-08/uchenye-obyasnili-prirodu-sindroma-dauna_1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619" y="9799013"/>
            <a:ext cx="4317781" cy="239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25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.depositphotos.com/1813957/4591/i/950/depositphotos_45916805-stock-photo-light-yellow-background-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36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47537" y="205273"/>
            <a:ext cx="40455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Century Gothic" panose="020B0502020202020204" pitchFamily="34" charset="0"/>
                <a:cs typeface="Aharoni" panose="02010803020104030203" pitchFamily="2" charset="-79"/>
              </a:rPr>
              <a:t>Почему ребенку с синдромом Дауна особенно нужна семья</a:t>
            </a: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  <a:cs typeface="Aharoni" panose="02010803020104030203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071" y="977326"/>
            <a:ext cx="6453969" cy="3782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дети не могут без эмоционального тепла и эмоциональной близости. И, конечно, нигде, кроме как в семье, они не смогут получить этого тепла, этой близости и любви в полном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объеме. Поэтому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любой другой вариант воспитания для человека с синдромом Дауна – совсем не годится. Безо всякого преувеличения.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очень нужны все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эмпатийные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вещи – контакт как словесный, так и телесный. Это те люди, которые в эмоциональной пустоте просто завянут, ослабнут.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panoramatest.ru/panorama/images/kakova-veroyatnost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02" y="7344710"/>
            <a:ext cx="5007531" cy="4847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055" y="4759387"/>
            <a:ext cx="66559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 синдромом Дауна, да и вообще у людей главная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 жизни – эмоции. Поэтому таким детям очень нужны настолько близкие люди, и такой уровень контакта, при котором они смогут эту свою эмоциональную сторону реализовать. Без этого просто 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смогут жить и в скором времени  потухнут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могут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умереть.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028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t.depositphotos.com/1813957/4591/i/950/depositphotos_45916805-stock-photo-light-yellow-background-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1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7947" y="0"/>
            <a:ext cx="6602105" cy="1088993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Дорогие родители! </a:t>
            </a:r>
            <a:endParaRPr lang="ru-RU" sz="2800" b="1" dirty="0" smtClean="0"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вас родился ребёнок с синдромом Дауна и вы находитесь перед выбором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забрать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из родильного дома сразу домой;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подержать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в больнице несколько дней, для того чтобы приспособиться к новой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ситуации;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отдать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на воспитание в специальное учреждение для больных детей; </a:t>
            </a:r>
            <a:endPara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отказаться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ребёнка и забыть о его существовании.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принять решение, познакомьтесь с тем, что написано в этой брошюре. Мы надеемся, что это поможет вам.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Знайте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вы не одиноки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брошюре нам бы хотелось рассказать о том, что такое синдром Дауна, о первых шагах в жизни вашего ребёнка и о проблемах, которые могут возникнуть, о перспективах его развития и о его возможностях. </a:t>
            </a:r>
          </a:p>
        </p:txBody>
      </p:sp>
    </p:spTree>
    <p:extLst>
      <p:ext uri="{BB962C8B-B14F-4D97-AF65-F5344CB8AC3E}">
        <p14:creationId xmlns:p14="http://schemas.microsoft.com/office/powerpoint/2010/main" val="195477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.depositphotos.com/1813957/4591/i/950/depositphotos_45916805-stock-photo-light-yellow-background-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36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756" y="1930528"/>
            <a:ext cx="6657244" cy="10076988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синдром Дауна – не болезнь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Мифы и стереотипы о синдроме Дауна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похожи друг на друга люди с синдромом Дауна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они – «солнечные дети»</a:t>
            </a:r>
          </a:p>
          <a:p>
            <a:pPr marL="514350" indent="-514350">
              <a:buAutoNum type="arabicPeriod"/>
            </a:pP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ребенку с синдромом Дауна особенно нужна семья</a:t>
            </a:r>
          </a:p>
          <a:p>
            <a:pPr marL="514350" indent="-514350">
              <a:buAutoNum type="arabicPeriod"/>
            </a:pPr>
            <a:r>
              <a:rPr lang="ru-RU" sz="3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Справится ли с нагрузкой одинокий </a:t>
            </a: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занятия необходимы детям с синдромом Дауна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заниматься дома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развивать подростков с синдромом Дауна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Кто из него вырастет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Успешные люди с синдромом Дауна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Где еще узнать о синдроме Дауна и получить помощь</a:t>
            </a:r>
          </a:p>
          <a:p>
            <a:pPr marL="514350" indent="-514350">
              <a:buAutoNum type="arabicPeriod"/>
            </a:pPr>
            <a:r>
              <a:rPr lang="ru-RU" sz="3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Рекомендации для родителей</a:t>
            </a:r>
          </a:p>
        </p:txBody>
      </p:sp>
      <p:sp>
        <p:nvSpPr>
          <p:cNvPr id="4" name="Двойная волна 3"/>
          <p:cNvSpPr/>
          <p:nvPr/>
        </p:nvSpPr>
        <p:spPr>
          <a:xfrm>
            <a:off x="762000" y="101664"/>
            <a:ext cx="5334000" cy="1727200"/>
          </a:xfrm>
          <a:prstGeom prst="doubleWav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73200" y="448101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0173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t.depositphotos.com/1813957/4591/i/950/depositphotos_45916805-stock-photo-light-yellow-background-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36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0507" y="192505"/>
            <a:ext cx="6442571" cy="939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Почему синдром Дауна – не болезнь</a:t>
            </a:r>
          </a:p>
          <a:p>
            <a:pPr indent="457200" algn="ctr">
              <a:lnSpc>
                <a:spcPct val="150000"/>
              </a:lnSpc>
            </a:pPr>
            <a:endParaRPr lang="ru-RU" b="1" dirty="0" smtClean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indent="457200">
              <a:lnSpc>
                <a:spcPct val="150000"/>
              </a:lnSpc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Дауна – это генетическое нарушение, и называть его «заболеванием» – некорректно и абсурдно. Причина рождения человека с синдромом Дауна – лишняя хромосома, 47-я. Обычно у людей 46 хромосом в каждой клетке тела, расположенные парами: 23 наследованы от отца и 23 – от матери. </a:t>
            </a:r>
          </a:p>
          <a:p>
            <a:pPr indent="457200">
              <a:lnSpc>
                <a:spcPct val="150000"/>
              </a:lnSpc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у людей с синдромом Дауна в одной из таких пар присутствует дополнительная хромосома –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трисомия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Она-то и дает тот набор физиологических особенностей, из-за которых ребенок будет по-другому развиваться.</a:t>
            </a:r>
          </a:p>
          <a:p>
            <a:pPr indent="457200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синдромом Дауна рождаются довольно часто: примерно один случай на 800 новорожденных. Рождаются с одинаковой частотой во всех странах мира, у людей разной национальности и социального статуса, независимо от экологии и климата. Так что ничьей «вины» в появлении на свет такого ребенка нет, а ученые до сих пор не выяснили, что служит причиной этой «генетической аномалии».</a:t>
            </a:r>
          </a:p>
          <a:p>
            <a:pPr indent="457200">
              <a:lnSpc>
                <a:spcPct val="150000"/>
              </a:lnSpc>
            </a:pP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16490" t="48939" r="69199" b="29470"/>
          <a:stretch/>
        </p:blipFill>
        <p:spPr>
          <a:xfrm>
            <a:off x="3261154" y="9010347"/>
            <a:ext cx="3454385" cy="29300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7369" y="10655426"/>
            <a:ext cx="2624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Кариотип мальчика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синдромом Дауна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17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.depositphotos.com/1813957/4591/i/950/depositphotos_45916805-stock-photo-light-yellow-background-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1236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vladtime.ru/uploads/posts/2016-03/1458580736_cute-down-syndrome-bab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94" y="3293247"/>
            <a:ext cx="4852411" cy="323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7117585"/>
            <a:ext cx="6616931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b="1" i="1" dirty="0">
                <a:solidFill>
                  <a:srgbClr val="302E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 </a:t>
            </a:r>
            <a:r>
              <a:rPr lang="ru-RU" b="1" i="1" dirty="0">
                <a:solidFill>
                  <a:srgbClr val="7B4B9E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онлайн-энциклопедии</a:t>
            </a:r>
            <a:r>
              <a:rPr lang="ru-RU" b="1" i="1" dirty="0">
                <a:solidFill>
                  <a:srgbClr val="302E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биологии человека, люди с синдромом Дауна намного чаще обычных страдают от:</a:t>
            </a:r>
            <a:endParaRPr lang="ru-RU" i="1" dirty="0">
              <a:solidFill>
                <a:srgbClr val="302E3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ru-RU" i="1" dirty="0">
                <a:solidFill>
                  <a:srgbClr val="302E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кардиологических заболеваний (обычно это врожденные пороки сердца);</a:t>
            </a:r>
          </a:p>
          <a:p>
            <a:pPr marL="342900" indent="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ru-RU" i="1" dirty="0">
                <a:solidFill>
                  <a:srgbClr val="302E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Альцгеймера</a:t>
            </a:r>
          </a:p>
          <a:p>
            <a:pPr marL="342900" indent="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ru-RU" i="1" dirty="0">
                <a:solidFill>
                  <a:srgbClr val="302E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острых миелоидных лейкозов.</a:t>
            </a:r>
            <a:br>
              <a:rPr lang="ru-RU" i="1" dirty="0">
                <a:solidFill>
                  <a:srgbClr val="302E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302E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людей с синдромом Дауна ослаблен иммунитет, поэтому дети (особенно в раннем возрасте) часто болеют пневмониями, тяжело переносят детские инфекции, у них нередко отмечаются нарушения пищеварения, выражен авитаминоз.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2475" y="353962"/>
            <a:ext cx="62544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с синдромом Дауна – не больные. И если у кого-то встречается мнение, что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можно вылечить – это совершенно не так. </a:t>
            </a:r>
          </a:p>
          <a:p>
            <a:pPr indent="4572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– это набор признаков, который присутствует у человека. Это можно назвать разве что «сбоем природы»,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ненормой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развития».</a:t>
            </a:r>
          </a:p>
        </p:txBody>
      </p:sp>
    </p:spTree>
    <p:extLst>
      <p:ext uri="{BB962C8B-B14F-4D97-AF65-F5344CB8AC3E}">
        <p14:creationId xmlns:p14="http://schemas.microsoft.com/office/powerpoint/2010/main" val="400880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7175" y="3911605"/>
            <a:ext cx="5915025" cy="773571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s://st.depositphotos.com/1813957/4591/i/950/depositphotos_45916805-stock-photo-light-yellow-background-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1" y="0"/>
            <a:ext cx="6858000" cy="1236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5386" y="342667"/>
            <a:ext cx="5915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Мифы и стереотипы о синдроме Дауна</a:t>
            </a: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050" name="Picture 2" descr="http://i.huffpost.com/gen/4823442/thumbs/o-SEE-ME-570.jpg?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6" t="-162" r="14770" b="313"/>
          <a:stretch/>
        </p:blipFill>
        <p:spPr bwMode="auto">
          <a:xfrm>
            <a:off x="4029571" y="1439930"/>
            <a:ext cx="2734694" cy="2339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3046" y="734491"/>
            <a:ext cx="67592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>
              <a:lnSpc>
                <a:spcPct val="150000"/>
              </a:lnSpc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предрассудков и заблуждений о людях с синдромом Дауна по-прежнему много.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6132" y="1657821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 №1: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 моей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семьей этого никогда не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случится».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096" y="2271981"/>
            <a:ext cx="38777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синдромом Дауна может появиться в любой семье, это генетическая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случайность.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095" y="3245601"/>
            <a:ext cx="4134915" cy="949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 №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«Эти дети неизлечимо больны, потому что у них болезнь Дауна».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104" y="4194628"/>
            <a:ext cx="68188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самом деле, эти дети вообще не больны, и говорить о «неизлечимой болезни Дауна» совершенно некорректно.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 Дауна- это 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болезнь, а синдром, то есть набор признаков. Причём признаков, которые нуждаются в грамотной психолого-педагогической коррекции и вполне 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поддаются.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cdn4.imgbb.ru/user/129/1292369/201603/7f706a2ddca85eee4fe37e20d3a571a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17" y="6007766"/>
            <a:ext cx="2491571" cy="295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576611" y="5880454"/>
            <a:ext cx="42256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Миф № </a:t>
            </a: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 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«Эти дети внешне очень похожи друг на друга, они никогда не будут ходить, не будут говорить, они никого не узнают, потому что все окружающие для них на одно лицо, и вообще, такие люди доживают максимум до 16-ти лет»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64283" y="7967897"/>
            <a:ext cx="4193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самом деле, если это для кого-то и верно, то только для тех детей, которых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родители сдали на попечение государства.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6131" y="9157345"/>
            <a:ext cx="6857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в государственных приютах эти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которыми никто там не занимается, как правило, не умеют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ходить, разговаривать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6130" y="10026003"/>
            <a:ext cx="67827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детки в семьях, которых очень любят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растят,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то, что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ходят, а бегают, прыгают и танцуют, точно также, как и все другие дети. </a:t>
            </a:r>
          </a:p>
        </p:txBody>
      </p:sp>
    </p:spTree>
    <p:extLst>
      <p:ext uri="{BB962C8B-B14F-4D97-AF65-F5344CB8AC3E}">
        <p14:creationId xmlns:p14="http://schemas.microsoft.com/office/powerpoint/2010/main" val="340913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.depositphotos.com/1813957/4591/i/950/depositphotos_45916805-stock-photo-light-yellow-background-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1" y="0"/>
            <a:ext cx="6858000" cy="1236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7641" y="320040"/>
            <a:ext cx="6338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касается того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кого и когда такие дети начинают узнавать, то любая мама, которая была в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контакте со своим малышом с первых дней после его рождения, скажет вам, что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ребёнок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узнавал её именно с самых первых дней, именно с самых первых дней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отличал её от окружающих, улыбался ей и как-то по-своему с ней общался.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07012" y="2458044"/>
            <a:ext cx="36145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тверждение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том, что люди с синдромом Дауна долго не живут, верно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применительно к отказникам, в приютах они действительно живут недолго.</a:t>
            </a:r>
          </a:p>
        </p:txBody>
      </p:sp>
      <p:pic>
        <p:nvPicPr>
          <p:cNvPr id="3076" name="Picture 4" descr="http://s1.thingpic.com/images/J7/JYAYrFgvHA4QxFqjoTDwCuvt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09" y="2351364"/>
            <a:ext cx="2440892" cy="244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7641" y="4952750"/>
            <a:ext cx="39928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4: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«Эти дети бесполезны для общества, о чем косвенно свидетельствует и само название болезни – от английского “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down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– «вниз»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80" name="Picture 8" descr="http://img0.liveinternet.ru/images/attach/c/4/80/156/80156426_large_John_Langdon_Down_British_physicianSP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925" y="4319049"/>
            <a:ext cx="2165499" cy="311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7641" y="6427524"/>
            <a:ext cx="4312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самом деле название «синдром Дауна» — производное от имени английского врача Л. Дауна (L.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Down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описавшего её в 1886 году.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7640" y="7627853"/>
            <a:ext cx="658367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касается бесполезности этих детей для общества, то это верно в отношении них настолько же, насколько и в отношении любых других детей, взрослых и стариков. Потому что ценность для общества измеряется не только в материальной отдаче, но и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духовной.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одна часть общества находится в принудительной изоляции от другой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интернатах) это неизбежно влияет на нравственный климат общества в целом. Со всеми вытекающими отсюда последствиями.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82766" y="10039466"/>
            <a:ext cx="63388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Миф № 5: «Если мать не отказывается от ребенка-инвалида, то от нее обязательно уходит муж»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Действительно, бывает. Семьи, в которых родители не приняли своего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ребёнка, распадаются как минимум не реже, чем те, которые воспитывают такого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ребёнка.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00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.depositphotos.com/1813957/4591/i/950/depositphotos_45916805-stock-photo-light-yellow-background-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1" y="0"/>
            <a:ext cx="6858000" cy="1236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2443" y="112769"/>
            <a:ext cx="3429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Миф № 5: «Если родители не отказываются от ребенка с синдромом Дауна, то их семья становится семьей-изгоем, от нее отворачиваются все знакомые, прерывают контакты друзья, старшие дети стыдятся «не таких» братьев и сестер, стыдятся приглашать к себе домой своих друзей и, в конце концов, их теряют»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2443" y="3686959"/>
            <a:ext cx="6725557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самом деле, такие семьи не только не теряют прежних друзей и знакомых, но приобретает такое количество новых, какого, возможно, и не было бы, если бы не рождение такого вот «особенного» ребенка.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главное — по-настоящему принять своего ребенка, не стыдиться его, не прятать, потому что если у вас именно такое мироощущение, то и окружающие относятся к вашему ребенку и к вам соответственно.</a:t>
            </a:r>
          </a:p>
        </p:txBody>
      </p:sp>
      <p:pic>
        <p:nvPicPr>
          <p:cNvPr id="4098" name="Picture 2" descr="https://edc2.healthtap.com/ht-staging/user_answer/reference_image/36632/original/Caring_for_a_Special_Needs_Child.jpg?13875881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114" y="112769"/>
            <a:ext cx="3048046" cy="304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9107" y="7226496"/>
            <a:ext cx="6678886" cy="5028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Миф № 6: «Ребенку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 синдромом Дауна лучше находиться в специализированном учреждении под наблюдением 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специалистов».</a:t>
            </a:r>
          </a:p>
          <a:p>
            <a:pPr fontAlgn="base">
              <a:lnSpc>
                <a:spcPct val="150000"/>
              </a:lnSpc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 не так: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существует специальный термин, описывающий то, что происходит с ребёнком в специальных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синдром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госпитализма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нарушение детского психического и личностного развития, вызванное отделением младенца от матери и пребыванием в специальном учреждении.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накладывает негативный отпечаток на все сферы личности ребенка, тормозя интеллектуальное, эмоциональное и физическое развитие. И это никак не связано с наличием или отсутствием синдрома Дауна.</a:t>
            </a:r>
            <a:endParaRPr lang="ru-RU" b="1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22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t.depositphotos.com/1813957/4591/i/950/depositphotos_45916805-stock-photo-light-yellow-background-tex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16" y="0"/>
            <a:ext cx="6858000" cy="1236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08994" y="173421"/>
            <a:ext cx="5108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Чем похожи друг на друга люди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с синдромом Дауна</a:t>
            </a:r>
            <a:endParaRPr lang="ru-RU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4008" y="993173"/>
            <a:ext cx="36024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людей с синдромом Дауна есть особенности, которые их объединяют.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особенности внешнего вида: плоский затылок и плоское лицо, широкая переносица, выступающая вперед нижняя челюсть, низкое расположение и недоразвитость ушей, кожная складка на шее, глазки особой формы с приподнятым наружным углом. 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b="37740"/>
          <a:stretch/>
        </p:blipFill>
        <p:spPr>
          <a:xfrm>
            <a:off x="3736428" y="1533444"/>
            <a:ext cx="3090956" cy="233577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9127" y="4277783"/>
            <a:ext cx="6693376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у детей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синдромом Дауна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 мышечный тонус во всем теле, и потому они очень мягкие, немножко рыхлые.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такая их особенность, которую надо обязательно исправлять – много работать с их физическим развитием.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t="61220" b="3733"/>
          <a:stretch/>
        </p:blipFill>
        <p:spPr>
          <a:xfrm>
            <a:off x="256876" y="5997052"/>
            <a:ext cx="2854016" cy="195443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398384" y="6102928"/>
            <a:ext cx="3429000" cy="17045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Сопровождающее заболевание многих детей с синдромом Дауна – порок сердца, и это должен знать каждый человек.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6876" y="7951491"/>
            <a:ext cx="6393372" cy="4197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с синдромом Дауна наблюдается  умственная.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интеллектуального развития — чаще всего один из признаков синдрома Дауна. Но это еще не приговор, потому что чем больше вкладывать в этого ребенка изначально, тем больше можно получить обратно.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общении с другими людьми, в обслуживании себя, в организации своего жизненного пространства люди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синдромом Дауна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делать все. И если их этому научить, то окружающие будут принимать их с радостью, другим будет интересно с ними общаться, а это немаловажный фактор.</a:t>
            </a:r>
          </a:p>
        </p:txBody>
      </p:sp>
    </p:spTree>
    <p:extLst>
      <p:ext uri="{BB962C8B-B14F-4D97-AF65-F5344CB8AC3E}">
        <p14:creationId xmlns:p14="http://schemas.microsoft.com/office/powerpoint/2010/main" val="112763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TM02900771[[fn=Сектор]]</Template>
  <TotalTime>613</TotalTime>
  <Words>1415</Words>
  <Application>Microsoft Office PowerPoint</Application>
  <PresentationFormat>Широкоэкранный</PresentationFormat>
  <Paragraphs>80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Aharoni</vt:lpstr>
      <vt:lpstr>Arial</vt:lpstr>
      <vt:lpstr>Arial Black</vt:lpstr>
      <vt:lpstr>Calibri</vt:lpstr>
      <vt:lpstr>Calibri Light</vt:lpstr>
      <vt:lpstr>Century Gothic</vt:lpstr>
      <vt:lpstr>Courier New</vt:lpstr>
      <vt:lpstr>Times New Roman</vt:lpstr>
      <vt:lpstr>Wingdings 2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Angelina</dc:creator>
  <cp:lastModifiedBy>Angelina</cp:lastModifiedBy>
  <cp:revision>52</cp:revision>
  <dcterms:created xsi:type="dcterms:W3CDTF">2017-11-07T13:07:12Z</dcterms:created>
  <dcterms:modified xsi:type="dcterms:W3CDTF">2017-11-12T19:42:59Z</dcterms:modified>
</cp:coreProperties>
</file>