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0" r:id="rId11"/>
    <p:sldId id="259" r:id="rId12"/>
    <p:sldId id="261" r:id="rId13"/>
    <p:sldId id="267" r:id="rId14"/>
    <p:sldId id="268" r:id="rId15"/>
    <p:sldId id="269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3979" autoAdjust="0"/>
  </p:normalViewPr>
  <p:slideViewPr>
    <p:cSldViewPr snapToGrid="0">
      <p:cViewPr varScale="1">
        <p:scale>
          <a:sx n="108" d="100"/>
          <a:sy n="108" d="100"/>
        </p:scale>
        <p:origin x="5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2T16:52:47.6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2-02T16:52:49.8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BEB78-7284-4EFB-AF6C-DEFCDBAC6F65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A14F5-4B83-4AA8-8FC2-74A727895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325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6A14F5-4B83-4AA8-8FC2-74A727895C6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46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2CC402-B3CA-4CFB-A947-DFA25D7F9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79CBFD-15F4-438B-9916-767FE3E43B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A132BC-FAD1-423A-ACA1-B693ECCB3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E94CDD-DE95-40FB-B27F-36236111B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8655C3-5BD1-4108-9656-7B531CE04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51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E9938-0762-4C27-8688-F926AF19F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C89600-1E88-47E6-B3D7-77A1021C1D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B685C0-0C62-4B87-A3E5-E9EF19FB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425448-2062-4932-A500-6CC33CAB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A8DC8A-5924-4E85-945C-3794B3F7D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4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C3B0198-976F-4022-A422-EB89C59D6B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447457-82A8-4119-B359-786BD1B65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20D80C-050C-496E-AD14-A5065C13D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F7D32C-C45A-4A83-8033-C3D1A217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CE072D-CFB7-4B99-978C-90F1EFD39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3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D06E9-104B-4320-8416-DFA162B4C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194B88-4191-4F72-827D-0F2A62172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72CC57-030B-4F05-944D-F5F615483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FB94D1-0936-44A1-B139-AD747A71F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3EC253-1838-4305-A04D-0B35C969C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215276-70FE-4C74-B516-EF711EF1D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758FD9-8FDA-499E-A909-12993AF13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99DDC-0950-46CC-83FB-B0D123DA7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86C537-F26F-4EF3-840C-E286DF6B8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5C241-9D92-4964-861D-BAE460C87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18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55C84-9E63-4F2D-8673-79993E80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9BF2EC-5DA8-4043-9EC2-804935CF8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C50D97-8C38-4845-9D82-3FFB272F2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D6B1C2-BE2B-453D-98D4-97B8C7166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B2D156-D6D2-469C-A941-3E9B6B00B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B41AFF-6623-4DB2-BD6E-CA6925156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81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4055A-A582-482C-81CB-729A48E2A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FECDDE-C40D-4FD7-9765-01F9E0AFD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D22BF6-30C7-40FD-A926-D9058C1C86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A5FCA2C-CF97-4748-B5A6-F7A32E9AD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1541EFB-BFC0-44ED-AD4D-6CB3D4FDB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7077D14-6187-4615-9086-BF97DFC18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6905DD5-6D28-4DFB-AF25-559EDF77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0F2CDC-3527-472A-B11C-DA96F11D1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36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18F68-C248-404E-84D9-1E1595E6C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755CE9-96DE-40E3-B53D-D5AE0778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E368C5-CA9A-4DCF-A247-2646B0982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D3DF8B-4C0A-4EA5-9071-FC4435040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1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434A3FE-1AD9-4756-9806-D3209A703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4CD352A-F3AD-401A-9C40-4B1718D49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80BFBA-66CC-4E47-9E59-3A5995DE8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25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A453BC-9A1E-40E8-A616-7F63F4D1E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11B753-3669-446D-88EE-F30886D4E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A97BB0-6057-4942-9F7A-B2AF32E4E8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6F693F-3299-448E-AE23-8A84896FC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3FA04C-DF24-4EDC-B978-C9AC0DD1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12B19E-2AFB-41D7-8C22-A2451B8A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5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A4E6C-D4B2-4878-B3ED-CAE14CEEE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F9F3E8B-C569-4355-ACF0-AFEC07E32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459345D-0EF2-46CB-8668-4ACF1BAFC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57171-7725-44C1-8E98-867CC35B5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2956740-8CFD-489A-91B8-805C20573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533EB0-E9A1-4C7F-9FCE-EF5179443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28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alpha val="55000"/>
                <a:lumMod val="20000"/>
                <a:lumOff val="8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5B352-D9E1-4615-85CB-D4436650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FCDFCA-ED65-4CBB-8E59-F67AE4CF3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70F0AB-ACE8-49A7-87FE-8679037A61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EB29-8209-464A-8B54-23058C4B56B0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1F9E44-30AF-4515-BF0A-4B47B0802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FA23FC-F89F-4BB5-86C5-B2EA05D90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00141-DD53-414B-A89C-AA7378526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2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10.png"/><Relationship Id="rId4" Type="http://schemas.openxmlformats.org/officeDocument/2006/relationships/customXml" Target="../ink/ink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microsoft.com/office/2007/relationships/hdphoto" Target="../media/hdphoto6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ister.ru/responses/id_26706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onkosti.ru/excursii/Tropoyu-Ivana-Susanina-25360578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alpha val="55000"/>
                <a:lumMod val="20000"/>
                <a:lumOff val="80000"/>
              </a:schemeClr>
            </a:gs>
            <a:gs pos="60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0E7023A-1D78-471D-A799-A5034182D1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1292" y="550271"/>
            <a:ext cx="594751" cy="565973"/>
          </a:xfrm>
          <a:prstGeom prst="rect">
            <a:avLst/>
          </a:prstGeom>
        </p:spPr>
      </p:pic>
      <p:pic>
        <p:nvPicPr>
          <p:cNvPr id="4112" name="Picture 16">
            <a:extLst>
              <a:ext uri="{FF2B5EF4-FFF2-40B4-BE49-F238E27FC236}">
                <a16:creationId xmlns:a16="http://schemas.microsoft.com/office/drawing/2014/main" id="{FB43CD88-A2F8-4030-B50F-7D9F0D202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3391" y="-60043"/>
            <a:ext cx="2535196" cy="255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E4A5F-22F1-4001-AA97-9C5BBECF62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50093" y="1837774"/>
            <a:ext cx="7042541" cy="3968425"/>
          </a:xfrm>
        </p:spPr>
        <p:txBody>
          <a:bodyPr>
            <a:normAutofit fontScale="90000"/>
          </a:bodyPr>
          <a:lstStyle/>
          <a:p>
            <a:r>
              <a:rPr lang="ru-RU" sz="96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Моё путешествие</a:t>
            </a:r>
            <a:br>
              <a:rPr lang="ru-RU" sz="96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96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52E78E-4276-48ED-9C6D-1A51D9B8CE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7822" y="563948"/>
            <a:ext cx="4703324" cy="55229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города Костромы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21»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FFB20115-6ED7-4A4C-9B16-CC5CE493F6FA}"/>
                  </a:ext>
                </a:extLst>
              </p14:cNvPr>
              <p14:cNvContentPartPr/>
              <p14:nvPr/>
            </p14:nvContentPartPr>
            <p14:xfrm>
              <a:off x="1562183" y="1216122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FFB20115-6ED7-4A4C-9B16-CC5CE493F6F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53543" y="1207122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9BD85C63-3212-40FE-B8FC-A5E729CA70BB}"/>
                  </a:ext>
                </a:extLst>
              </p14:cNvPr>
              <p14:cNvContentPartPr/>
              <p14:nvPr/>
            </p14:nvContentPartPr>
            <p14:xfrm>
              <a:off x="683063" y="585762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9BD85C63-3212-40FE-B8FC-A5E729CA70B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4423" y="576762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8" name="Соединитель: изогнутый 7">
            <a:extLst>
              <a:ext uri="{FF2B5EF4-FFF2-40B4-BE49-F238E27FC236}">
                <a16:creationId xmlns:a16="http://schemas.microsoft.com/office/drawing/2014/main" id="{1E555F43-C171-464E-A15F-9034A7ED106B}"/>
              </a:ext>
            </a:extLst>
          </p:cNvPr>
          <p:cNvCxnSpPr>
            <a:cxnSpLocks/>
          </p:cNvCxnSpPr>
          <p:nvPr/>
        </p:nvCxnSpPr>
        <p:spPr>
          <a:xfrm flipV="1">
            <a:off x="204186" y="0"/>
            <a:ext cx="5891814" cy="3862876"/>
          </a:xfrm>
          <a:prstGeom prst="curvedConnector3">
            <a:avLst>
              <a:gd name="adj1" fmla="val 67970"/>
            </a:avLst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bliqueBottomLeft"/>
            <a:lightRig rig="threePt" dir="t"/>
          </a:scene3d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C14FD3-DAFC-4814-A86D-3337D57CD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26065">
            <a:off x="189357" y="1379783"/>
            <a:ext cx="2861949" cy="222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D5240A78-227F-45B6-8EBA-0DFE6DC111A5}"/>
              </a:ext>
            </a:extLst>
          </p:cNvPr>
          <p:cNvSpPr/>
          <p:nvPr/>
        </p:nvSpPr>
        <p:spPr>
          <a:xfrm>
            <a:off x="621437" y="5192576"/>
            <a:ext cx="11401576" cy="1379053"/>
          </a:xfrm>
          <a:custGeom>
            <a:avLst/>
            <a:gdLst>
              <a:gd name="connsiteX0" fmla="*/ 0 w 11401576"/>
              <a:gd name="connsiteY0" fmla="*/ 1217102 h 1379053"/>
              <a:gd name="connsiteX1" fmla="*/ 1855433 w 11401576"/>
              <a:gd name="connsiteY1" fmla="*/ 284946 h 1379053"/>
              <a:gd name="connsiteX2" fmla="*/ 3169328 w 11401576"/>
              <a:gd name="connsiteY2" fmla="*/ 1128325 h 1379053"/>
              <a:gd name="connsiteX3" fmla="*/ 5184559 w 11401576"/>
              <a:gd name="connsiteY3" fmla="*/ 320457 h 1379053"/>
              <a:gd name="connsiteX4" fmla="*/ 6587231 w 11401576"/>
              <a:gd name="connsiteY4" fmla="*/ 711074 h 1379053"/>
              <a:gd name="connsiteX5" fmla="*/ 8087557 w 11401576"/>
              <a:gd name="connsiteY5" fmla="*/ 986282 h 1379053"/>
              <a:gd name="connsiteX6" fmla="*/ 10262586 w 11401576"/>
              <a:gd name="connsiteY6" fmla="*/ 861 h 1379053"/>
              <a:gd name="connsiteX7" fmla="*/ 11248008 w 11401576"/>
              <a:gd name="connsiteY7" fmla="*/ 1181591 h 1379053"/>
              <a:gd name="connsiteX8" fmla="*/ 11381173 w 11401576"/>
              <a:gd name="connsiteY8" fmla="*/ 1368022 h 1379053"/>
              <a:gd name="connsiteX9" fmla="*/ 11398928 w 11401576"/>
              <a:gd name="connsiteY9" fmla="*/ 1341389 h 1379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401576" h="1379053">
                <a:moveTo>
                  <a:pt x="0" y="1217102"/>
                </a:moveTo>
                <a:cubicBezTo>
                  <a:pt x="663606" y="758422"/>
                  <a:pt x="1327212" y="299742"/>
                  <a:pt x="1855433" y="284946"/>
                </a:cubicBezTo>
                <a:cubicBezTo>
                  <a:pt x="2383654" y="270150"/>
                  <a:pt x="2614474" y="1122407"/>
                  <a:pt x="3169328" y="1128325"/>
                </a:cubicBezTo>
                <a:cubicBezTo>
                  <a:pt x="3724182" y="1134243"/>
                  <a:pt x="4614909" y="389999"/>
                  <a:pt x="5184559" y="320457"/>
                </a:cubicBezTo>
                <a:cubicBezTo>
                  <a:pt x="5754210" y="250915"/>
                  <a:pt x="6103398" y="600103"/>
                  <a:pt x="6587231" y="711074"/>
                </a:cubicBezTo>
                <a:cubicBezTo>
                  <a:pt x="7071064" y="822045"/>
                  <a:pt x="7474998" y="1104651"/>
                  <a:pt x="8087557" y="986282"/>
                </a:cubicBezTo>
                <a:cubicBezTo>
                  <a:pt x="8700116" y="867913"/>
                  <a:pt x="9735844" y="-31690"/>
                  <a:pt x="10262586" y="861"/>
                </a:cubicBezTo>
                <a:cubicBezTo>
                  <a:pt x="10789328" y="33412"/>
                  <a:pt x="11061577" y="953731"/>
                  <a:pt x="11248008" y="1181591"/>
                </a:cubicBezTo>
                <a:cubicBezTo>
                  <a:pt x="11434439" y="1409451"/>
                  <a:pt x="11356020" y="1341389"/>
                  <a:pt x="11381173" y="1368022"/>
                </a:cubicBezTo>
                <a:cubicBezTo>
                  <a:pt x="11406326" y="1394655"/>
                  <a:pt x="11402627" y="1368022"/>
                  <a:pt x="11398928" y="1341389"/>
                </a:cubicBezTo>
              </a:path>
            </a:pathLst>
          </a:cu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93DD199-3B26-4D49-9833-5CA98D071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2949" y="4497664"/>
            <a:ext cx="4756395" cy="237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3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5C037-B7BD-45C1-9BAA-C5685CDA9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 настил, выложенные вдоль тропы по болоту,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ведущей к месту гибели Ивана Сусанина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7365BF-92B5-4650-A935-F9A14F0E6E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64765" y="2799021"/>
            <a:ext cx="5126477" cy="2363306"/>
          </a:xfrm>
          <a:effectLst>
            <a:softEdge rad="317500"/>
          </a:effec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03D61FA1-2D13-47C0-9B07-9E4BDE6A8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5854" y="1534247"/>
            <a:ext cx="3877859" cy="517047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16A27B-C238-4AA1-9249-E5C695ADEA8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48190" y="2072563"/>
            <a:ext cx="5241020" cy="393076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083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07A203-C519-4335-93E8-4BDD88CE9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97413" cy="122085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и растительный мир Исуповского болота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 и разнообразен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AFA7426-DC29-48EF-A566-BE6AFD08D3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74" y="1585979"/>
            <a:ext cx="3463691" cy="259776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FE6A53FA-73BE-4FD6-910D-22545338D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0109" y="1670484"/>
            <a:ext cx="3746839" cy="49957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031EE028-0196-4F24-8542-4870CD1B8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07" y="3976452"/>
            <a:ext cx="3808396" cy="285629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D16F97E9-059B-44CD-B2FC-B3FA5B556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140" y="1690687"/>
            <a:ext cx="3731688" cy="497558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222" r="95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052" y="196882"/>
            <a:ext cx="1635074" cy="145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7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055AF5-6D02-4CA0-AB48-7B707464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покажется небольшая площадка со скамейками по периметру и колодец. Здесь можно просто посидеть и насладиться тишиной и умиротворением, сквозь которое слышно щебетание птиц.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D1DF0D-4B02-46DC-9A4A-B67C200D25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694" y="1961366"/>
            <a:ext cx="3263503" cy="435133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24F498-B6BE-4C1D-A1D8-9D578206D9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68" y="1843379"/>
            <a:ext cx="3263503" cy="435133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B0E2FF-253B-4265-83F5-788F1449FB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112" y="1961367"/>
            <a:ext cx="3263503" cy="435133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673" b="100000" l="88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78297" y="4058561"/>
            <a:ext cx="2359742" cy="279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3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992BB-7348-4F2D-B1D2-E09A3A4CA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экскурсия была более колоритной можно заказать интерактивную экскурсию «По следам Ивана Сусанина».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634BA84-24DC-42CC-B5D1-04644FADE8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67" y="2155749"/>
            <a:ext cx="6956724" cy="391315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15CA6E4-0EF9-4AF6-991B-76971AF338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32682" y="1965897"/>
            <a:ext cx="3419933" cy="42928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8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F0DA6-1E3A-46E9-8D24-8E46F351A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871" y="5325848"/>
            <a:ext cx="7000567" cy="1433235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ты завел нас?» — лях старый вскричал.</a:t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«Туда, куда нужно! — Сусанин сказал…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487DFDC-00D2-4CBA-A546-765DA42DD3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3311" y="213064"/>
            <a:ext cx="7606911" cy="570518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Соединитель: изогнутый 4">
            <a:extLst>
              <a:ext uri="{FF2B5EF4-FFF2-40B4-BE49-F238E27FC236}">
                <a16:creationId xmlns:a16="http://schemas.microsoft.com/office/drawing/2014/main" id="{F06BF48E-32D9-4DBE-967E-FF7444A6D6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97654" y="0"/>
            <a:ext cx="3879542" cy="1882066"/>
          </a:xfrm>
          <a:prstGeom prst="curvedConnector3">
            <a:avLst>
              <a:gd name="adj1" fmla="val 50000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Соединитель: изогнутый 8">
            <a:extLst>
              <a:ext uri="{FF2B5EF4-FFF2-40B4-BE49-F238E27FC236}">
                <a16:creationId xmlns:a16="http://schemas.microsoft.com/office/drawing/2014/main" id="{A65810D7-133F-49B8-9331-7870BDA41BAB}"/>
              </a:ext>
            </a:extLst>
          </p:cNvPr>
          <p:cNvCxnSpPr/>
          <p:nvPr/>
        </p:nvCxnSpPr>
        <p:spPr>
          <a:xfrm rot="5400000" flipH="1" flipV="1">
            <a:off x="-1589104" y="1686758"/>
            <a:ext cx="5228948" cy="1855433"/>
          </a:xfrm>
          <a:prstGeom prst="curvedConnector3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4B462D83-C3FC-448E-A2DB-6DA6CD3BA56A}"/>
              </a:ext>
            </a:extLst>
          </p:cNvPr>
          <p:cNvSpPr/>
          <p:nvPr/>
        </p:nvSpPr>
        <p:spPr>
          <a:xfrm>
            <a:off x="328474" y="2096566"/>
            <a:ext cx="1994837" cy="2454492"/>
          </a:xfrm>
          <a:custGeom>
            <a:avLst/>
            <a:gdLst>
              <a:gd name="connsiteX0" fmla="*/ 0 w 1994837"/>
              <a:gd name="connsiteY0" fmla="*/ 1587667 h 2454492"/>
              <a:gd name="connsiteX1" fmla="*/ 1074198 w 1994837"/>
              <a:gd name="connsiteY1" fmla="*/ 2386657 h 2454492"/>
              <a:gd name="connsiteX2" fmla="*/ 1624613 w 1994837"/>
              <a:gd name="connsiteY2" fmla="*/ 34075 h 2454492"/>
              <a:gd name="connsiteX3" fmla="*/ 1953087 w 1994837"/>
              <a:gd name="connsiteY3" fmla="*/ 1001741 h 2454492"/>
              <a:gd name="connsiteX4" fmla="*/ 1979720 w 1994837"/>
              <a:gd name="connsiteY4" fmla="*/ 1161539 h 2454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4837" h="2454492">
                <a:moveTo>
                  <a:pt x="0" y="1587667"/>
                </a:moveTo>
                <a:cubicBezTo>
                  <a:pt x="401714" y="2116628"/>
                  <a:pt x="803429" y="2645589"/>
                  <a:pt x="1074198" y="2386657"/>
                </a:cubicBezTo>
                <a:cubicBezTo>
                  <a:pt x="1344967" y="2127725"/>
                  <a:pt x="1478131" y="264894"/>
                  <a:pt x="1624613" y="34075"/>
                </a:cubicBezTo>
                <a:cubicBezTo>
                  <a:pt x="1771095" y="-196744"/>
                  <a:pt x="1893903" y="813830"/>
                  <a:pt x="1953087" y="1001741"/>
                </a:cubicBezTo>
                <a:cubicBezTo>
                  <a:pt x="2012271" y="1189652"/>
                  <a:pt x="1995995" y="1175595"/>
                  <a:pt x="1979720" y="1161539"/>
                </a:cubicBezTo>
              </a:path>
            </a:pathLst>
          </a:cu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6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6FD8F-CABE-4A5D-A617-0CA59F468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источников: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CAA92B8-AA2E-4775-9DAB-8F2E324E6C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554" y="4972203"/>
            <a:ext cx="4452891" cy="16386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685E9B-E6D3-44DE-9AC4-33913931175A}"/>
              </a:ext>
            </a:extLst>
          </p:cNvPr>
          <p:cNvSpPr txBox="1"/>
          <p:nvPr/>
        </p:nvSpPr>
        <p:spPr>
          <a:xfrm>
            <a:off x="1396014" y="1701131"/>
            <a:ext cx="942586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https://www.tourister.ru/responses/id_26706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https://tonkosti.ru/excursii/Tropoyu-Ivana-Susanina-253605785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из семейного архива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23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704807"/>
            <a:ext cx="9128067" cy="548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7314" y="615002"/>
            <a:ext cx="3923071" cy="4885301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Костромская область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самых привлекательных самобытных регионов России. Множество архитектурных памятников, древних святых обителей, великолепных исторических ансамблей ежегодно притягивает тысячи туристов.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признанный ювелирный и льняной центр страны, колыбель династии Романовых, место проживания сказочной Снегурочки, родина выдающегося Николая Островского и не менее легендарного Ивана Сусанина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2" y="615002"/>
            <a:ext cx="7692604" cy="502583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8849" y="5381015"/>
            <a:ext cx="1804221" cy="147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1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027B33-079F-4078-B51E-ACF676980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7960" y="1058779"/>
            <a:ext cx="4673142" cy="4177364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Иван Сусанин </a:t>
            </a:r>
            <a:r>
              <a:rPr lang="ru-RU" sz="2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костромской крестьянин, спасший жизнь первого царя династии Романовых — Михаила. </a:t>
            </a:r>
            <a:br>
              <a:rPr lang="ru-RU" sz="2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 легенде, Иван Сусанин завел польский отряд, ищущий Михаила Романова, в непроходимое болото. Он погиб, но не выдал местонахождение избранного царя.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519452E-40FD-4A67-9209-9442E7727D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78" y="899955"/>
            <a:ext cx="7019846" cy="489926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0F6449F0-70CA-45C2-915B-654D275192D6}"/>
              </a:ext>
            </a:extLst>
          </p:cNvPr>
          <p:cNvSpPr/>
          <p:nvPr/>
        </p:nvSpPr>
        <p:spPr>
          <a:xfrm>
            <a:off x="11239098" y="5799222"/>
            <a:ext cx="762003" cy="763604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83AB5E1-923E-4B63-BA82-EFC5AE5707CC}"/>
              </a:ext>
            </a:extLst>
          </p:cNvPr>
          <p:cNvSpPr/>
          <p:nvPr/>
        </p:nvSpPr>
        <p:spPr>
          <a:xfrm>
            <a:off x="596766" y="421908"/>
            <a:ext cx="471638" cy="306405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068E4ECD-4B58-4135-84FE-012A7FAF93CD}"/>
              </a:ext>
            </a:extLst>
          </p:cNvPr>
          <p:cNvSpPr/>
          <p:nvPr/>
        </p:nvSpPr>
        <p:spPr>
          <a:xfrm>
            <a:off x="462012" y="191703"/>
            <a:ext cx="330467" cy="30640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921A27F2-E9A8-4195-A1B0-247869283A21}"/>
              </a:ext>
            </a:extLst>
          </p:cNvPr>
          <p:cNvSpPr/>
          <p:nvPr/>
        </p:nvSpPr>
        <p:spPr>
          <a:xfrm>
            <a:off x="10971194" y="6260462"/>
            <a:ext cx="535807" cy="559850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45C33EA9-86D7-419E-B645-9521DD14094F}"/>
              </a:ext>
            </a:extLst>
          </p:cNvPr>
          <p:cNvSpPr/>
          <p:nvPr/>
        </p:nvSpPr>
        <p:spPr>
          <a:xfrm>
            <a:off x="11617694" y="5773574"/>
            <a:ext cx="535807" cy="559850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65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10837-BA5E-46D1-8B73-AA7CBEA37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35" y="125128"/>
            <a:ext cx="11347510" cy="1540044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Будучи жителем  или гостем Костромской земли, непременно побывайте в тех местах, где жил и вошёл в историю этот колоритный персонаж наших учебников.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AC2CAE1-CBA1-47A8-BBB5-F40AFA4492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66684"/>
            <a:ext cx="7581735" cy="5686301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F9687E2-2A96-43CE-AB4B-C30008EF05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90862" y="1770280"/>
            <a:ext cx="3428197" cy="47217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99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7916" y="5152103"/>
            <a:ext cx="2777911" cy="146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9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03122C-3B13-41FE-980D-5F0CC00C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52355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наши дни до мест геройской славы легче всего добраться личным автотранспортом или рейсовым автобусом из Костромы, идущим в сторону Буя. От Костромы до Сусанино около 62 км. К тому же, места проезжаешь очень красивые.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3349" y="2307795"/>
            <a:ext cx="3667206" cy="3528251"/>
          </a:xfrm>
          <a:prstGeom prst="rect">
            <a:avLst/>
          </a:prstGeom>
        </p:spPr>
      </p:pic>
      <p:pic>
        <p:nvPicPr>
          <p:cNvPr id="6148" name="Picture 4" descr="Сусанино. По следам спасителя царской династии">
            <a:extLst>
              <a:ext uri="{FF2B5EF4-FFF2-40B4-BE49-F238E27FC236}">
                <a16:creationId xmlns:a16="http://schemas.microsoft.com/office/drawing/2014/main" id="{3AC70962-B02B-43A8-A649-E0636F82FC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1721044"/>
            <a:ext cx="7789638" cy="502806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46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0487" y="4984956"/>
            <a:ext cx="3186671" cy="167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3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718EC-6E45-4EF5-BCF5-8F9AF80BB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81" y="365125"/>
            <a:ext cx="11326761" cy="1325563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слева на холме появились деревянные домики и главная достопримечательность этих мест —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пятикупольная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церковь Воскресения Христова, постройки XVII века — посёлок Сусанино. Считается, что именно эту церковь художник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А.К. Саврасов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изобразил на своей знаменитой картине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«Грачи прилетели»,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 тех пор она в определённом ракурсе известна каждому школьнику.</a:t>
            </a:r>
          </a:p>
        </p:txBody>
      </p:sp>
      <p:pic>
        <p:nvPicPr>
          <p:cNvPr id="7170" name="Picture 2" descr="Сусанино. По следам спасителя царской династии">
            <a:extLst>
              <a:ext uri="{FF2B5EF4-FFF2-40B4-BE49-F238E27FC236}">
                <a16:creationId xmlns:a16="http://schemas.microsoft.com/office/drawing/2014/main" id="{DE15AF0C-832B-4B3F-BB0D-D86C6EF1DA2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062" y="2072386"/>
            <a:ext cx="7525976" cy="43234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D54E9F-4180-4C9C-93B7-F9FC9A1692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841" y="1979181"/>
            <a:ext cx="3069532" cy="3999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C74AE04-FCF8-4B24-8E9F-FE7DDE190D41}"/>
              </a:ext>
            </a:extLst>
          </p:cNvPr>
          <p:cNvSpPr/>
          <p:nvPr/>
        </p:nvSpPr>
        <p:spPr>
          <a:xfrm>
            <a:off x="7868096" y="5978571"/>
            <a:ext cx="3195961" cy="3428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К. Суриков «Грачи прилетели»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5" b="95750" l="10000" r="86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994" y="4805241"/>
            <a:ext cx="2052759" cy="205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77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24239-CF05-4CC4-A96C-8B49AB66D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Сперва едем к месту, на котором в XVII веке стояла небольшая, всего в несколько дворов, деревня Деревеньки, где по утверждениям историков, краеведов и археологов находился родовой дом Сусаниных.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FA231A5-B39C-4F25-B1B2-92DE9F5657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56" y="1828800"/>
            <a:ext cx="3263503" cy="43513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597D72-EBE4-49D6-8395-7A2B4755ED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730" y="1729023"/>
            <a:ext cx="3263504" cy="43513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9309" y="2115053"/>
            <a:ext cx="4897104" cy="396530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9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5FD81-E3E8-4BDB-BE68-ACE656691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136" y="365124"/>
            <a:ext cx="3972232" cy="6017761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Проезжаем далее и упираемся в огромных размеров валун.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Здесь и начинается так называемый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«последний путь Ивана Сусанина»,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ведут местные экскурсоводы туристические группы показывать место гибели национального героя, патриота земли русской и защитника царской династии.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2967C313-D33C-40EA-B948-C82C0ADC83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6" y="475113"/>
            <a:ext cx="7877030" cy="590777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2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68" y="4192556"/>
            <a:ext cx="1653970" cy="237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522BE9-6A5E-42B2-BA9C-BC4E87C19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Отсюда, с холма всё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Исуповское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болото как на ладони. И где-то там, в центре, стоит одинокая сосна, у которой и нашёл свою гибель патриот земли Русской.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46A379C-34E4-40A4-B44C-827A2B07FA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068" y="1523785"/>
            <a:ext cx="3907158" cy="520954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B908031-AE22-4778-9FE7-27BBDCD71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73" y="1518826"/>
            <a:ext cx="7047770" cy="52858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86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480</Words>
  <Application>Microsoft Office PowerPoint</Application>
  <PresentationFormat>Широкоэкранный</PresentationFormat>
  <Paragraphs>24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Monotype Corsiva</vt:lpstr>
      <vt:lpstr>Times New Roman</vt:lpstr>
      <vt:lpstr>Тема Office</vt:lpstr>
      <vt:lpstr>Моё путешествие  </vt:lpstr>
      <vt:lpstr>Костромская область – один из самых привлекательных самобытных регионов России. Множество архитектурных памятников, древних святых обителей, великолепных исторических ансамблей ежегодно притягивает тысячи туристов. Это признанный ювелирный и льняной центр страны, колыбель династии Романовых, место проживания сказочной Снегурочки, родина выдающегося Николая Островского и не менее легендарного Ивана Сусанина.</vt:lpstr>
      <vt:lpstr>          Иван Сусанин — костромской крестьянин, спасший жизнь первого царя династии Романовых — Михаила.           По легенде, Иван Сусанин завел польский отряд, ищущий Михаила Романова, в непроходимое болото. Он погиб, но не выдал местонахождение избранного царя.</vt:lpstr>
      <vt:lpstr>Будучи жителем  или гостем Костромской земли, непременно побывайте в тех местах, где жил и вошёл в историю этот колоритный персонаж наших учебников.</vt:lpstr>
      <vt:lpstr>В наши дни до мест геройской славы легче всего добраться личным автотранспортом или рейсовым автобусом из Костромы, идущим в сторону Буя. От Костромы до Сусанино около 62 км. К тому же, места проезжаешь очень красивые.</vt:lpstr>
      <vt:lpstr>Вскоре слева на холме появились деревянные домики и главная достопримечательность этих мест — пятикупольная церковь Воскресения Христова, постройки XVII века — посёлок Сусанино. Считается, что именно эту церковь художник А.К. Саврасов изобразил на своей знаменитой картине «Грачи прилетели», и с тех пор она в определённом ракурсе известна каждому школьнику.</vt:lpstr>
      <vt:lpstr>Сперва едем к месту, на котором в XVII веке стояла небольшая, всего в несколько дворов, деревня Деревеньки, где по утверждениям историков, краеведов и археологов находился родовой дом Сусаниных.</vt:lpstr>
      <vt:lpstr>       Проезжаем далее и упираемся в огромных размеров валун.          Здесь и начинается так называемый «последний путь Ивана Сусанина», откуда ведут местные экскурсоводы туристические группы показывать место гибели национального героя, патриота земли русской и защитника царской династии.</vt:lpstr>
      <vt:lpstr>Отсюда, с холма всё Исуповское болото как на ладони. И где-то там, в центре, стоит одинокая сосна, у которой и нашёл свою гибель патриот земли Русской.</vt:lpstr>
      <vt:lpstr>Деревянный настил, выложенные вдоль тропы по болоту,  ведущей к месту гибели Ивана Сусанина</vt:lpstr>
      <vt:lpstr>Животный и растительный мир Исуповского болота  красив и разнообразен</vt:lpstr>
      <vt:lpstr>Вскоре покажется небольшая площадка со скамейками по периметру и колодец. Здесь можно просто посидеть и насладиться тишиной и умиротворением, сквозь которое слышно щебетание птиц.</vt:lpstr>
      <vt:lpstr>Чтобы экскурсия была более колоритной можно заказать интерактивную экскурсию «По следам Ивана Сусанина».</vt:lpstr>
      <vt:lpstr> «Куда ты завел нас?» — лях старый вскричал. «Туда, куда нужно! — Сусанин сказал…</vt:lpstr>
      <vt:lpstr>Список используемых источников: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путешествие</dc:title>
  <dc:creator>Admin</dc:creator>
  <cp:lastModifiedBy>Admin</cp:lastModifiedBy>
  <cp:revision>25</cp:revision>
  <dcterms:created xsi:type="dcterms:W3CDTF">2021-12-02T16:43:10Z</dcterms:created>
  <dcterms:modified xsi:type="dcterms:W3CDTF">2022-05-12T18:29:03Z</dcterms:modified>
</cp:coreProperties>
</file>