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2" r:id="rId4"/>
    <p:sldId id="273" r:id="rId5"/>
    <p:sldId id="274" r:id="rId6"/>
    <p:sldId id="291" r:id="rId7"/>
    <p:sldId id="292" r:id="rId8"/>
    <p:sldId id="293" r:id="rId9"/>
    <p:sldId id="294" r:id="rId10"/>
    <p:sldId id="295" r:id="rId11"/>
    <p:sldId id="268" r:id="rId12"/>
    <p:sldId id="282" r:id="rId13"/>
    <p:sldId id="280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72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59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5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3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5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41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60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93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306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54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3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A4FB6-2EB9-4636-A7AE-E9B2CBE1C57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FA1A4-3A81-4C14-BE9F-7E5498E4D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3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6.wdp" Type="http://schemas.microsoft.com/office/2007/relationships/hdphoto"/><Relationship Id="rId4" Target="../media/image14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7.wdp" Type="http://schemas.microsoft.com/office/2007/relationships/hdphoto"/><Relationship Id="rId4" Target="../media/image1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8.wdp" Type="http://schemas.microsoft.com/office/2007/relationships/hdphoto"/><Relationship Id="rId4" Target="../media/image16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 ?><Relationships xmlns="http://schemas.openxmlformats.org/package/2006/relationships"><Relationship Id="rId3" Target="../media/hdphoto5.wdp" Type="http://schemas.microsoft.com/office/2007/relationships/hdphoto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9.wdp" Type="http://schemas.microsoft.com/office/2007/relationships/hdphoto"/><Relationship Id="rId4" Target="../media/image18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2.wdp" Type="http://schemas.microsoft.com/office/2007/relationships/hdphoto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3.wdp" Type="http://schemas.microsoft.com/office/2007/relationships/hdphoto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4.wdp" Type="http://schemas.microsoft.com/office/2007/relationships/hdphoto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2.wdp" Type="http://schemas.microsoft.com/office/2007/relationships/hdphoto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0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980728"/>
            <a:ext cx="6631944" cy="193899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b="1" dirty="0" lang="ru-RU" smtClean="0" sz="4000">
                <a:solidFill>
                  <a:srgbClr val="C00000"/>
                </a:solidFill>
                <a:latin charset="0" pitchFamily="66" typeface="Monotype Corsiva"/>
              </a:rPr>
              <a:t>Мама танкистов. </a:t>
            </a:r>
          </a:p>
          <a:p>
            <a:pPr algn="ctr"/>
            <a:r>
              <a:rPr b="1" dirty="0" lang="ru-RU" smtClean="0" sz="4000">
                <a:solidFill>
                  <a:srgbClr val="C00000"/>
                </a:solidFill>
                <a:latin charset="0" pitchFamily="66" typeface="Monotype Corsiva"/>
              </a:rPr>
              <a:t>Октябрьская Мария Васильевна.</a:t>
            </a:r>
          </a:p>
          <a:p>
            <a:pPr algn="ctr"/>
            <a:r>
              <a:rPr b="1" dirty="0" lang="ru-RU" smtClean="0" sz="4000">
                <a:solidFill>
                  <a:srgbClr val="C00000"/>
                </a:solidFill>
                <a:latin charset="0" pitchFamily="66" typeface="Monotype Corsiva"/>
              </a:rPr>
              <a:t>Герой Советского Союза</a:t>
            </a:r>
            <a:endParaRPr b="1" dirty="0" lang="ru-RU" sz="4000">
              <a:solidFill>
                <a:srgbClr val="C00000"/>
              </a:solidFill>
              <a:latin charset="0" pitchFamily="66" typeface="Monotype Corsiva"/>
            </a:endParaRP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"/>
          <a:stretch/>
        </p:blipFill>
        <p:spPr bwMode="auto">
          <a:xfrm>
            <a:off x="2462212" y="3013948"/>
            <a:ext cx="4219575" cy="277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5795436"/>
            <a:ext cx="3384376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/>
              <a:t>Автор работы:  </a:t>
            </a:r>
            <a:r>
              <a:rPr dirty="0" err="1" lang="ru-RU" smtClean="0"/>
              <a:t>Цыдынжапова</a:t>
            </a:r>
            <a:r>
              <a:rPr dirty="0" lang="ru-RU" smtClean="0"/>
              <a:t> </a:t>
            </a:r>
            <a:r>
              <a:rPr dirty="0" err="1" lang="ru-RU" smtClean="0"/>
              <a:t>аягма</a:t>
            </a:r>
            <a:r>
              <a:rPr dirty="0" lang="ru-RU" smtClean="0"/>
              <a:t>,               </a:t>
            </a:r>
            <a:r>
              <a:rPr dirty="0" lang="ru-RU" smtClean="0"/>
              <a:t>13 лет </a:t>
            </a:r>
          </a:p>
          <a:p>
            <a:r>
              <a:rPr dirty="0" lang="ru-RU" smtClean="0"/>
              <a:t>ГБОУ СКОШИ № 62 </a:t>
            </a:r>
            <a:r>
              <a:rPr dirty="0" lang="en-US" smtClean="0"/>
              <a:t>III-IV </a:t>
            </a:r>
            <a:r>
              <a:rPr dirty="0" lang="ru-RU" smtClean="0"/>
              <a:t>вида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3413036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2" y="0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941168"/>
            <a:ext cx="8208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полевом  госпитале  №478 Марии сделали операцию, после  чего  на  самолете переправили во фронтовой госпиталь, расположенный в Смоленске. 15 марта 1944 года  Мария Васильевна скончалась.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1884"/>
            <a:ext cx="5840735" cy="453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85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я отечественная война фон горизонталь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04" y="1700808"/>
            <a:ext cx="7631087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67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я отечественная война фон горизонталь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54370"/>
            <a:ext cx="4983279" cy="3741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6320" y="506863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Похоронили ее в Смоленском кремле, на берегу Днепра, рядом с героями Отечественной войны 1812 года.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559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я отечественная война фон горизонталь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72499"/>
            <a:ext cx="2865437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672500"/>
            <a:ext cx="4392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память о бесстрашной крымчанке томская школа номер 24 носит ее имя. Перед входом в учебное заведение ей сооружен памятник, выполненный скульптором Сергеем Данилиным, а в музее школы бережно хранятся немногочисленные реликвии и материалы об отважной женщине.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880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я отечественная война фон горизонталь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76400" y="1484784"/>
            <a:ext cx="52007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Свой танк двойным крестом ты создавала,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 миллиметрам  вышивкой из роз,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Свою мечту получишь из металла,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 Сталин подписал… Решён вопрос!</a:t>
            </a: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Танк «БОЕВОЙ ПОДРУГОЮ» назвали,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Шла на таран, сминая им врага,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Крушила всё и отомстить желала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За мужа смерть…. А смерть недалека…</a:t>
            </a:r>
          </a:p>
          <a:p>
            <a:pPr algn="just"/>
            <a:endParaRPr lang="ru-RU" sz="2400" dirty="0" smtClean="0">
              <a:latin typeface="Monotype Corsiva" pitchFamily="66" charset="0"/>
            </a:endParaRPr>
          </a:p>
          <a:p>
            <a:pPr algn="just"/>
            <a:endParaRPr lang="ru-RU" sz="2400" dirty="0" smtClean="0">
              <a:latin typeface="Monotype Corsiva" pitchFamily="66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0688"/>
            <a:ext cx="2755900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256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я отечественная война фон горизонталь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92695"/>
            <a:ext cx="2756644" cy="34922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908720"/>
            <a:ext cx="5040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Monotype Corsiva" pitchFamily="66" charset="0"/>
            </a:endParaRPr>
          </a:p>
          <a:p>
            <a:pPr algn="just"/>
            <a:endParaRPr lang="ru-RU" sz="2400" dirty="0" smtClean="0">
              <a:latin typeface="Monotype Corsiva" pitchFamily="66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 жизнь неволить долго уж не стала,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Раненье в глаз смертельное - и всё…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Соединилась с тем, с кем быть мечтала,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Ушла к нему туда в НЕБЫТИЁ.</a:t>
            </a: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Тот танк сгорел, но вновь его сменяя,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Другие называли  танки так,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Берлин вошла «ПОДРУГА БОЕВАЯ»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Когда гремел победный майский залп!</a:t>
            </a: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Т. Растопчина</a:t>
            </a:r>
          </a:p>
          <a:p>
            <a:pPr algn="just"/>
            <a:endParaRPr lang="ru-RU" sz="2400" dirty="0" smtClean="0">
              <a:latin typeface="Monotype Corsiva" pitchFamily="66" charset="0"/>
            </a:endParaRPr>
          </a:p>
          <a:p>
            <a:pPr algn="just"/>
            <a:endParaRPr lang="ru-RU" sz="2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858153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34076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b="1" dirty="0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Мария Васильевна родилась </a:t>
            </a:r>
            <a:r>
              <a:rPr b="1" dirty="0" i="1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16 августа 1905 года деревне Кият, ныне село Ближнее Красногвардейское, </a:t>
            </a:r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в семье крестьянина. Украинка. Жила в городе Джанкое, окончила 6 классов.</a:t>
            </a:r>
            <a:b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</a:br>
            <a:r>
              <a:rPr b="1" dirty="0" i="1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Детские </a:t>
            </a:r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и юношеские годы Марии прошли в </a:t>
            </a:r>
            <a:r>
              <a:rPr b="1" dirty="0" i="1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Севастополе. </a:t>
            </a:r>
            <a:endParaRPr b="1" dirty="0" lang="ru-RU" smtClean="0" sz="2400">
              <a:solidFill>
                <a:schemeClr val="accent2">
                  <a:lumMod val="50000"/>
                </a:schemeClr>
              </a:solidFill>
              <a:latin charset="0" pitchFamily="66" typeface="Monotype Corsiva"/>
            </a:endParaRPr>
          </a:p>
        </p:txBody>
      </p:sp>
      <p:sp>
        <p:nvSpPr>
          <p:cNvPr descr="C:\Users\User\Documents\%D0%9A%D0%BE%D0%BD%D0%BA%D1%83%D1%80%D1%81%D1%8B\%D0%9F%D1%80%D0%B5%D0%B7%D0%B5%D0%BD%D1%82%D0%B0%D1%86%D0%B8%D1%8F %D0%BF%D0%BE %D0%B8%D1%81%D1%82%D0%BE%D1%80%D0%B8%D0%B8 %D0%BD%D0%B0 %D1%82%D0%B5%D0%BC%D1%83 _%D0%9C%D0%B0%D1%80%D0%B8%D1%8F %D0%9E%D0%BA%D1%82%D1%8F%D0%B1%D1%80%D1%8C%D1%81%D0%BA%D0%B0%D1%8F - %D0%B6%D0%B5%D0%BD%D1%89%D0%B8%D0%BD%D0%B0-%D1%82%D0%B0%D0%BD%D0%BA%D0%B8%D1%81%D1%82_ (11 %D0%BA%D0%BB%D0%B0%D1%81%D1%81)1_files\slide_04.jpg" id="3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1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60375" y="853767"/>
            <a:ext cx="3276600" cy="51435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20353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5502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В 1921 году она уехала сначала в Джанкой, а затем в Симферополь. Там Мария познакомилась с курсантом кавалерийской школы Ильей Октябрьским. Высокий, статный, он сразу приглянулся ей. По сердцу пришлась Илье и Мария. В 1925 году они сыграли свадьбу.</a:t>
            </a:r>
            <a:b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</a:br>
            <a:r>
              <a:rPr b="1" dirty="0" i="1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Поначалу </a:t>
            </a:r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Октябрьские жили и служили в Севастополе. </a:t>
            </a:r>
            <a:endParaRPr b="1" dirty="0" lang="ru-RU" smtClean="0" sz="2400">
              <a:solidFill>
                <a:schemeClr val="accent2">
                  <a:lumMod val="50000"/>
                </a:schemeClr>
              </a:solidFill>
              <a:latin charset="0" pitchFamily="66" typeface="Monotype Corsiva"/>
            </a:endParaRPr>
          </a:p>
        </p:txBody>
      </p:sp>
      <p:pic>
        <p:nvPicPr>
          <p:cNvPr id="18433" name="Picture 1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4" r="25"/>
          <a:stretch/>
        </p:blipFill>
        <p:spPr bwMode="auto">
          <a:xfrm>
            <a:off x="615427" y="1147070"/>
            <a:ext cx="3380509" cy="455814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3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164181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Муж Марии Васильевны служит на различных должностях, в разных гарнизонах. Будучи комиссаром 134-го гаубичного артиллерийского полка, участвует в войне с финнами. Летом 1940 года, после присоединения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Бессарабии к СССР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, его полк дислоцируется в Кишиневе.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4859337" cy="316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349987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1700808"/>
            <a:ext cx="4427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Мария Васильевна вместе с сестрой и другими членами семей красных командиров была эвакуирована на восток страны, в сибирский Томск</a:t>
            </a:r>
            <a:r>
              <a:rPr b="1" dirty="0" i="1" lang="ru-RU" smtClean="0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.</a:t>
            </a:r>
          </a:p>
          <a:p>
            <a:pPr algn="just"/>
            <a:r>
              <a:rPr b="1" dirty="0" i="1" lang="ru-RU" sz="2400">
                <a:solidFill>
                  <a:schemeClr val="accent2">
                    <a:lumMod val="50000"/>
                  </a:schemeClr>
                </a:solidFill>
                <a:latin charset="0" pitchFamily="66" typeface="Monotype Corsiva"/>
              </a:rPr>
              <a:t>Сначала Мария Васильевна трудилась на строительстве. Но давнишняя болезнь — туберкулез шейного позвонка — заставил ее перейти на работу телефонисткой в военное училище.</a:t>
            </a:r>
            <a:endParaRPr b="1" dirty="0" lang="ru-RU" smtClean="0" sz="2400">
              <a:solidFill>
                <a:schemeClr val="accent2">
                  <a:lumMod val="50000"/>
                </a:schemeClr>
              </a:solidFill>
              <a:latin charset="0" pitchFamily="66" typeface="Monotype Corsiva"/>
            </a:endParaRPr>
          </a:p>
        </p:txBody>
      </p:sp>
      <p:pic>
        <p:nvPicPr>
          <p:cNvPr id="16385" name="Picture 1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12"/>
          <a:stretch/>
        </p:blipFill>
        <p:spPr bwMode="auto">
          <a:xfrm>
            <a:off x="539552" y="1070177"/>
            <a:ext cx="3144774" cy="471193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81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699"/>
            <a:ext cx="4219575" cy="532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22112" y="777988"/>
            <a:ext cx="393831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конце лета 1941 года пришла похоронка на мужа. Мария Васильевна обратилась в военкомат с просьбой отправить ее на фронт. Несколько раз ей отказывали. В ту пору по всей стране шел сбор средств в фонд обороны. И Мария Васильевна решила купить ... танк. Но на какие деньги? Вместе со своей сестрой они на рынке распродали все вещи занялась вышивкой и своим трудом добыла недостающую сумму.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71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9646"/>
            <a:ext cx="4990525" cy="296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6563" y="3284984"/>
            <a:ext cx="82089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 боях за Родину погиб мой муж — полковой комиссар Октябрьский Илья Федотович. За его смерть, за смерть всех советских людей, замученных фашистскими варварами, хочу отомстить фашистским собакам, для чего внесла в госбанк на построение танка все свои сбережения — 50 000 рублей. Танк прошу назвать “Боевая подруга” и направить меня на фронт в качестве водителя этого танка. Имею специальность шофера, отлично владею пулеметом, являюсь Ворошиловским стрелком…”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Октябрьская Мария Васильевна, г. Томск, Белинского, 31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32657"/>
            <a:ext cx="5413697" cy="4367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5320" y="4581128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Марию Октябрьскую призвали в Красную Армию и отправили в Омск на пятимесячные курсы механиков-водителей танков. Самоотверженной женщине было не просто, но она сдала все экзамены на «отлично», получила свидетельство механика-водителя и звание сержанта.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98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714"/>
            <a:ext cx="9136391" cy="686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9742" y="450912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18 января 1944 года в бою в районе станции Крынки витебской области Октябрьская своим танком раздавила 3 пулемётные точки. Снарядом у танка «Боевая подруга» был разбит левый ленивец. Механик Октябрьская под огнём принялась устранять повреждения, но осколок разорвавшейся мины  тяжело ранил её глаз.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9956"/>
            <a:ext cx="609600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328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642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2022-04-05T07:46:09Z</dcterms:created>
  <dcterms:modified xsi:type="dcterms:W3CDTF">2022-05-12T09:43:19Z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2905927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