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67" r:id="rId4"/>
    <p:sldId id="257" r:id="rId5"/>
    <p:sldId id="272" r:id="rId6"/>
    <p:sldId id="269" r:id="rId7"/>
    <p:sldId id="270" r:id="rId8"/>
    <p:sldId id="268" r:id="rId9"/>
    <p:sldId id="271" r:id="rId10"/>
    <p:sldId id="258" r:id="rId11"/>
    <p:sldId id="259" r:id="rId12"/>
    <p:sldId id="27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990099"/>
    <a:srgbClr val="800080"/>
    <a:srgbClr val="008000"/>
    <a:srgbClr val="990033"/>
    <a:srgbClr val="000066"/>
    <a:srgbClr val="FF6699"/>
    <a:srgbClr val="F20E34"/>
    <a:srgbClr val="D4482C"/>
    <a:srgbClr val="CF318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17" autoAdjust="0"/>
    <p:restoredTop sz="98982" autoAdjust="0"/>
  </p:normalViewPr>
  <p:slideViewPr>
    <p:cSldViewPr snapToGrid="0">
      <p:cViewPr varScale="1">
        <p:scale>
          <a:sx n="88" d="100"/>
          <a:sy n="88" d="100"/>
        </p:scale>
        <p:origin x="-65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28BAF8B-653C-49B0-9770-86AAE4D2BC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09C110E-97FF-4C3A-B0DA-331EA32FAF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72B9C74-48D9-4DE1-9192-0807E5C1B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703150A-12EC-4CEB-8224-4222D888D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4681578-FA2A-4925-960F-BFFA4717E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6761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368E00F-3DA3-4343-AA3C-F6E123CE5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DE69BF75-3835-4973-835A-CAF9DE5283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268AB4C-B89B-456E-95F9-49F88D3FA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4FC7066-23F5-45B7-96A9-73C15E7E0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C930F41-49D5-48AF-A344-F2108B0FE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0406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68CC0B93-9588-43DC-9D34-B4CFEE8C84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8BF1D0C-0758-4947-BD7E-88D1C6E8F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C2C1654-308F-49C6-AE77-372E1B0BD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ED372C5-A60E-42EF-9329-8BFC5F727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48DEAD5-D28B-416D-8136-8A644BDAA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4454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B8E3F10-2E25-4FDF-B50E-65B7B3F22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047AFB4-FF33-483D-AD36-C3E181A8A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B5A19A2-47E4-40CB-8685-062787CAA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3BFA9DB-F373-4AF2-9319-8A8AE3BD4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AB71B75-2ED6-485A-BB81-F6E8908D1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7766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83B0C0-14FB-4849-9CA0-CADA19D62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B062C3C-9D24-468F-B1A6-9863C2284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0126B8C-6621-42A1-9A17-3A10C6945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78494D-E079-40C9-A828-B20309E94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9CA7D70-95EE-4557-8801-DFE4B577D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8077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6FA02C1-F7D1-4DC9-9E37-BA7BABFA9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F44CE52-E81C-4C89-9CD3-9B6A284577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A30C143-8683-4197-BAA0-E2EB50C088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8ECD99A-7E76-4EF6-A4F5-6F92F392F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7D794CC-9977-44F3-9E9B-C150DD4EA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A269786-9690-426F-A72E-2B55AF432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4330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48FB8F4-FB16-4364-A81F-6DED339B6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3D4F05C-EA05-4DE9-9B4A-31A6051CF8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A22EA80-2898-4AB5-877B-40A3033A22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36BB9D4-1602-4E1B-AC02-EDA7B6BF36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F395305C-1ED5-4106-A3A7-F1D7B3E6A5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A49B450-EF37-4A9F-9420-48BE69386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2EEB958F-58C4-47DF-A0DD-CF175548F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BA224643-94DB-4437-8492-FCDE0D487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88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96C4E16-F8A0-4EF1-82E6-6290311C82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B626E76-41F9-4D4B-97F0-A35EF4F50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F404064-BAF1-471F-8116-2FFE18C8C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C1C30C54-729C-4321-9DAC-F34579775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6379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FE607C99-5033-4066-8D2D-E9BF8C9FA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FE0F0EB4-D834-4B78-9BDF-D3415FDB5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740AC684-CF4B-44CF-9D11-CEB2A4C89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135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17987D-F0F7-4288-8813-4640B31C7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752ED28-351A-48F3-BC09-848512CB1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226B6A3-CE6D-45CE-9F62-ABEA3473C7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237722A-7F91-4486-8820-DCE1403A1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ABB65F0-E55D-4655-8626-4F4AFC0AA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8335F11-7EF6-45FB-AF01-91BEEA134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5827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FB2DD17-7AFB-4BCE-A78E-251E76144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00B19FBF-24F8-4FB7-88DF-305A458F2F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5D9A7CA1-4521-44CE-B9EB-AA3187472B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B7145F8-E56F-4AC6-A1EF-B36CDD68D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F67B3C5-FDBE-451F-B1E0-4FC040AF9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F6296B8D-C933-443F-B83D-6A916951F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2952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B35DD6-1F67-4BE4-9723-787C3284F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3733A2C-5D1C-4050-8AE0-BB95B9F139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94DFA3F-6CE3-4735-BC1A-FBF5038EAA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432CC-D860-4137-A7FA-C791D5899BDC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3727AB0-CAA7-4A3F-892B-44BB06CA56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600CC72-72E1-4C9D-B4D9-92675F91BF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8F925-BE9B-4383-8521-B5553BF0CA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76436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Проект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                                     </a:t>
            </a:r>
            <a:r>
              <a:rPr lang="ru-RU" sz="4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по </a:t>
            </a:r>
            <a:r>
              <a:rPr lang="ru-RU" sz="4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английскому языку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8600" b="1" i="1" dirty="0" smtClean="0">
                <a:solidFill>
                  <a:srgbClr val="990033"/>
                </a:solidFill>
              </a:rPr>
              <a:t>Тема</a:t>
            </a:r>
            <a:r>
              <a:rPr lang="en-US" sz="8600" b="1" i="1" dirty="0" smtClean="0">
                <a:solidFill>
                  <a:srgbClr val="990033"/>
                </a:solidFill>
              </a:rPr>
              <a:t>:</a:t>
            </a:r>
            <a:r>
              <a:rPr lang="ru-RU" sz="8600" b="1" i="1" dirty="0" smtClean="0">
                <a:solidFill>
                  <a:srgbClr val="990033"/>
                </a:solidFill>
              </a:rPr>
              <a:t> Английские </a:t>
            </a:r>
            <a:r>
              <a:rPr lang="ru-RU" sz="8600" b="1" i="1" dirty="0" smtClean="0">
                <a:solidFill>
                  <a:srgbClr val="990033"/>
                </a:solidFill>
              </a:rPr>
              <a:t>скороговорки</a:t>
            </a:r>
            <a:endParaRPr lang="ru-RU" sz="8600" b="1" i="1" dirty="0" smtClean="0">
              <a:solidFill>
                <a:srgbClr val="990033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pPr algn="r">
              <a:buNone/>
            </a:pPr>
            <a:r>
              <a:rPr lang="ru-RU" dirty="0" smtClean="0"/>
              <a:t> 			                                              </a:t>
            </a:r>
            <a:r>
              <a:rPr lang="ru-RU" sz="2600" dirty="0" smtClean="0"/>
              <a:t>Проект </a:t>
            </a:r>
            <a:r>
              <a:rPr lang="ru-RU" sz="2600" dirty="0" smtClean="0"/>
              <a:t>выполнил</a:t>
            </a:r>
            <a:r>
              <a:rPr lang="en-US" sz="2600" dirty="0" smtClean="0"/>
              <a:t>:</a:t>
            </a:r>
            <a:endParaRPr lang="ru-RU" sz="2600" dirty="0" smtClean="0"/>
          </a:p>
          <a:p>
            <a:pPr algn="r">
              <a:buNone/>
            </a:pPr>
            <a:r>
              <a:rPr lang="ru-RU" sz="2600" dirty="0" smtClean="0"/>
              <a:t>	</a:t>
            </a:r>
            <a:r>
              <a:rPr lang="ru-RU" sz="2600" dirty="0" err="1" smtClean="0"/>
              <a:t>Вятчин</a:t>
            </a:r>
            <a:r>
              <a:rPr lang="ru-RU" sz="2600" dirty="0" smtClean="0"/>
              <a:t> Вячеслав</a:t>
            </a:r>
            <a:endParaRPr lang="ru-RU" sz="2600" dirty="0" smtClean="0"/>
          </a:p>
          <a:p>
            <a:pPr algn="r">
              <a:buNone/>
            </a:pPr>
            <a:r>
              <a:rPr lang="ru-RU" sz="2600" dirty="0" smtClean="0"/>
              <a:t>								</a:t>
            </a:r>
            <a:r>
              <a:rPr lang="ru-RU" sz="2600" dirty="0" smtClean="0"/>
              <a:t>Ученик 5 </a:t>
            </a:r>
            <a:r>
              <a:rPr lang="en-US" sz="2600" dirty="0" smtClean="0"/>
              <a:t>“</a:t>
            </a:r>
            <a:r>
              <a:rPr lang="ru-RU" sz="2600" dirty="0" smtClean="0"/>
              <a:t>А</a:t>
            </a:r>
            <a:r>
              <a:rPr lang="en-US" sz="2600" dirty="0" smtClean="0"/>
              <a:t>”</a:t>
            </a:r>
            <a:r>
              <a:rPr lang="ru-RU" sz="2600" dirty="0" smtClean="0"/>
              <a:t> класса</a:t>
            </a:r>
          </a:p>
          <a:p>
            <a:pPr algn="r">
              <a:buNone/>
            </a:pPr>
            <a:r>
              <a:rPr lang="ru-RU" sz="2600" dirty="0" smtClean="0"/>
              <a:t>								          Руководитель</a:t>
            </a:r>
            <a:r>
              <a:rPr lang="en-US" sz="2600" dirty="0" smtClean="0"/>
              <a:t>: </a:t>
            </a:r>
            <a:r>
              <a:rPr lang="ru-RU" sz="2600" dirty="0" smtClean="0"/>
              <a:t>  </a:t>
            </a:r>
            <a:endParaRPr lang="ru-RU" sz="2600" dirty="0" smtClean="0"/>
          </a:p>
          <a:p>
            <a:pPr algn="r">
              <a:buNone/>
            </a:pPr>
            <a:r>
              <a:rPr lang="ru-RU" sz="2600" dirty="0" smtClean="0"/>
              <a:t>   </a:t>
            </a:r>
            <a:r>
              <a:rPr lang="ru-RU" sz="2600" dirty="0" err="1" smtClean="0"/>
              <a:t>Холмова</a:t>
            </a:r>
            <a:r>
              <a:rPr lang="ru-RU" sz="2600" dirty="0" smtClean="0"/>
              <a:t> </a:t>
            </a:r>
            <a:r>
              <a:rPr lang="ru-RU" sz="2600" dirty="0" smtClean="0"/>
              <a:t>Анна </a:t>
            </a:r>
            <a:r>
              <a:rPr lang="ru-RU" sz="2600" dirty="0" smtClean="0"/>
              <a:t>Анатольевна</a:t>
            </a:r>
            <a:endParaRPr lang="en-US" sz="2600" dirty="0" smtClean="0"/>
          </a:p>
          <a:p>
            <a:pPr algn="r">
              <a:buNone/>
            </a:pPr>
            <a:r>
              <a:rPr lang="ru-RU" sz="2600" dirty="0" smtClean="0"/>
              <a:t>   					</a:t>
            </a:r>
            <a:endParaRPr lang="ru-RU" sz="2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83D88F29-F472-4E23-A001-580A1A3B1902}"/>
              </a:ext>
            </a:extLst>
          </p:cNvPr>
          <p:cNvSpPr/>
          <p:nvPr/>
        </p:nvSpPr>
        <p:spPr>
          <a:xfrm>
            <a:off x="797442" y="776176"/>
            <a:ext cx="10675090" cy="5174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2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хороши скороговорки? Они смешные, увлекательные и интересные в изучении. Чтобы донести ребенку истину, не нужно долго уговаривать его учиться. Подбирая скороговорки со смыслом, можно не только выучить набор звуков в интересной форме, но и запомнить значение некоторых слов. </a:t>
            </a:r>
            <a:r>
              <a:rPr lang="ru-RU" sz="3200" b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 </a:t>
            </a:r>
            <a:r>
              <a:rPr lang="ru-RU" sz="32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доказывают, что учиться можно весело!</a:t>
            </a:r>
          </a:p>
        </p:txBody>
      </p:sp>
    </p:spTree>
    <p:extLst>
      <p:ext uri="{BB962C8B-B14F-4D97-AF65-F5344CB8AC3E}">
        <p14:creationId xmlns="" xmlns:p14="http://schemas.microsoft.com/office/powerpoint/2010/main" val="1256510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2903538A-7FD3-404D-90D4-9C6CB8ABA9DF}"/>
              </a:ext>
            </a:extLst>
          </p:cNvPr>
          <p:cNvSpPr/>
          <p:nvPr/>
        </p:nvSpPr>
        <p:spPr>
          <a:xfrm>
            <a:off x="0" y="233916"/>
            <a:ext cx="1219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000" dirty="0">
              <a:solidFill>
                <a:srgbClr val="FFC000"/>
              </a:solidFill>
              <a:latin typeface="Open Sans" panose="020B0606030504020204" pitchFamily="34" charset="0"/>
            </a:endParaRPr>
          </a:p>
          <a:p>
            <a:pPr algn="ctr"/>
            <a:endParaRPr lang="en-US" sz="4000" dirty="0">
              <a:solidFill>
                <a:srgbClr val="FFC000"/>
              </a:solidFill>
              <a:latin typeface="Open Sans" panose="020B0606030504020204" pitchFamily="34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524000" y="478465"/>
            <a:ext cx="9034130" cy="97819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90033"/>
                </a:solidFill>
              </a:rPr>
              <a:t>Выводы</a:t>
            </a:r>
            <a:endParaRPr lang="ru-RU" dirty="0">
              <a:solidFill>
                <a:srgbClr val="990033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584791" y="1562986"/>
            <a:ext cx="10621925" cy="4678326"/>
          </a:xfrm>
        </p:spPr>
        <p:txBody>
          <a:bodyPr>
            <a:normAutofit fontScale="62500" lnSpcReduction="20000"/>
          </a:bodyPr>
          <a:lstStyle/>
          <a:p>
            <a:pPr algn="l">
              <a:lnSpc>
                <a:spcPct val="170000"/>
              </a:lnSpc>
            </a:pPr>
            <a:r>
              <a:rPr lang="ru-RU" sz="3800" b="1" dirty="0" smtClean="0">
                <a:solidFill>
                  <a:srgbClr val="990033"/>
                </a:solidFill>
                <a:latin typeface="Open Sans" panose="020B0606030504020204" pitchFamily="34" charset="0"/>
              </a:rPr>
              <a:t>      </a:t>
            </a:r>
            <a:r>
              <a:rPr lang="ru-RU" sz="3800" b="1" dirty="0" smtClean="0">
                <a:solidFill>
                  <a:srgbClr val="660033"/>
                </a:solidFill>
                <a:latin typeface="Open Sans" panose="020B0606030504020204" pitchFamily="34" charset="0"/>
              </a:rPr>
              <a:t>В ходе работы над проектом я </a:t>
            </a:r>
            <a:r>
              <a:rPr lang="ru-RU" sz="3800" b="1" dirty="0" smtClean="0">
                <a:solidFill>
                  <a:srgbClr val="660033"/>
                </a:solidFill>
                <a:latin typeface="Open Sans" panose="020B0606030504020204" pitchFamily="34" charset="0"/>
              </a:rPr>
              <a:t>пришёл </a:t>
            </a:r>
            <a:r>
              <a:rPr lang="ru-RU" sz="3800" b="1" dirty="0" smtClean="0">
                <a:solidFill>
                  <a:srgbClr val="660033"/>
                </a:solidFill>
                <a:latin typeface="Open Sans" panose="020B0606030504020204" pitchFamily="34" charset="0"/>
              </a:rPr>
              <a:t>к следующим выводам:</a:t>
            </a:r>
          </a:p>
          <a:p>
            <a:pPr algn="l">
              <a:lnSpc>
                <a:spcPct val="170000"/>
              </a:lnSpc>
              <a:buFont typeface="Arial" pitchFamily="34" charset="0"/>
              <a:buChar char="•"/>
            </a:pPr>
            <a:r>
              <a:rPr lang="ru-RU" sz="3800" b="1" dirty="0" smtClean="0">
                <a:solidFill>
                  <a:srgbClr val="660033"/>
                </a:solidFill>
                <a:latin typeface="Open Sans" panose="020B0606030504020204" pitchFamily="34" charset="0"/>
              </a:rPr>
              <a:t>   Скороговорки очень интересны для изучения;</a:t>
            </a:r>
          </a:p>
          <a:p>
            <a:pPr algn="l">
              <a:lnSpc>
                <a:spcPct val="170000"/>
              </a:lnSpc>
              <a:buFont typeface="Arial" pitchFamily="34" charset="0"/>
              <a:buChar char="•"/>
            </a:pPr>
            <a:r>
              <a:rPr lang="ru-RU" sz="3800" b="1" dirty="0" smtClean="0">
                <a:solidFill>
                  <a:srgbClr val="660033"/>
                </a:solidFill>
                <a:latin typeface="Open Sans" panose="020B0606030504020204" pitchFamily="34" charset="0"/>
              </a:rPr>
              <a:t>   Можно устроить соревнование среди друзей на самое быстрое произношение скороговорок;</a:t>
            </a:r>
          </a:p>
          <a:p>
            <a:pPr algn="l">
              <a:lnSpc>
                <a:spcPct val="170000"/>
              </a:lnSpc>
              <a:buFont typeface="Arial" pitchFamily="34" charset="0"/>
              <a:buChar char="•"/>
            </a:pPr>
            <a:r>
              <a:rPr lang="ru-RU" sz="3800" b="1" dirty="0" smtClean="0">
                <a:solidFill>
                  <a:srgbClr val="660033"/>
                </a:solidFill>
                <a:latin typeface="Open Sans" panose="020B0606030504020204" pitchFamily="34" charset="0"/>
              </a:rPr>
              <a:t>   Скороговорки способствуют постановке правильного произношения, делают речь чище.</a:t>
            </a:r>
          </a:p>
          <a:p>
            <a:pPr>
              <a:lnSpc>
                <a:spcPct val="170000"/>
              </a:lnSpc>
            </a:pP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3830674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1F6F8C24-DBF6-429C-8259-A91E157B742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567355" y="-1066800"/>
            <a:ext cx="14513169" cy="878058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18C07D4-1F02-4B40-A9E5-9998E606DF9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07723" y="-702546"/>
            <a:ext cx="6084277" cy="241391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645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4037" y="233916"/>
            <a:ext cx="11408735" cy="619878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660033"/>
                </a:solidFill>
              </a:rPr>
              <a:t>1.Актуальность темы: </a:t>
            </a:r>
            <a:r>
              <a:rPr lang="ru-RU" dirty="0" smtClean="0"/>
              <a:t>Начиная изучать иностранный язык, человек сталкивается с трудностью произношения отдельных звуков. Справиться с этой проблемой могут скороговорки на иностранном языке. Скороговорки представляют собой </a:t>
            </a:r>
            <a:r>
              <a:rPr lang="ru-RU" dirty="0" smtClean="0"/>
              <a:t>речевой </a:t>
            </a:r>
            <a:r>
              <a:rPr lang="ru-RU" dirty="0" smtClean="0"/>
              <a:t>тренажер, возможностями которого пренебрегать просто не разумно. Когда я </a:t>
            </a:r>
            <a:r>
              <a:rPr lang="ru-RU" dirty="0" smtClean="0"/>
              <a:t>начал изучать </a:t>
            </a:r>
            <a:r>
              <a:rPr lang="ru-RU" dirty="0" smtClean="0"/>
              <a:t>английский язык во 2 классе, у меня тоже были сложности с </a:t>
            </a:r>
            <a:r>
              <a:rPr lang="ru-RU" dirty="0" smtClean="0"/>
              <a:t>произношением, </a:t>
            </a:r>
            <a:r>
              <a:rPr lang="ru-RU" dirty="0" smtClean="0"/>
              <a:t>и я </a:t>
            </a:r>
            <a:r>
              <a:rPr lang="ru-RU" dirty="0" smtClean="0"/>
              <a:t>стал </a:t>
            </a:r>
            <a:r>
              <a:rPr lang="ru-RU" dirty="0" smtClean="0"/>
              <a:t>учить английские скороговорки.</a:t>
            </a:r>
          </a:p>
          <a:p>
            <a:pPr>
              <a:buNone/>
            </a:pPr>
            <a:r>
              <a:rPr lang="ru-RU" b="1" i="1" dirty="0" smtClean="0">
                <a:solidFill>
                  <a:srgbClr val="660033"/>
                </a:solidFill>
              </a:rPr>
              <a:t>2.Объект:</a:t>
            </a:r>
            <a:r>
              <a:rPr lang="ru-RU" b="1" i="1" dirty="0" smtClean="0"/>
              <a:t> </a:t>
            </a:r>
            <a:r>
              <a:rPr lang="ru-RU" dirty="0" smtClean="0"/>
              <a:t>скороговорки</a:t>
            </a:r>
          </a:p>
          <a:p>
            <a:pPr>
              <a:buNone/>
            </a:pPr>
            <a:r>
              <a:rPr lang="ru-RU" b="1" i="1" dirty="0" smtClean="0">
                <a:solidFill>
                  <a:srgbClr val="660033"/>
                </a:solidFill>
              </a:rPr>
              <a:t>3.Цель</a:t>
            </a:r>
            <a:r>
              <a:rPr lang="en-US" b="1" i="1" dirty="0" smtClean="0">
                <a:solidFill>
                  <a:srgbClr val="660033"/>
                </a:solidFill>
              </a:rPr>
              <a:t>:</a:t>
            </a:r>
            <a:r>
              <a:rPr lang="ru-RU" dirty="0" smtClean="0"/>
              <a:t>изучение значимости скороговорок в английском и русском языках</a:t>
            </a:r>
            <a:endParaRPr lang="en-US" dirty="0" smtClean="0"/>
          </a:p>
          <a:p>
            <a:pPr>
              <a:buNone/>
            </a:pPr>
            <a:r>
              <a:rPr lang="ru-RU" b="1" i="1" dirty="0" smtClean="0">
                <a:solidFill>
                  <a:srgbClr val="660033"/>
                </a:solidFill>
              </a:rPr>
              <a:t>4</a:t>
            </a:r>
            <a:r>
              <a:rPr lang="en-US" b="1" i="1" dirty="0" smtClean="0">
                <a:solidFill>
                  <a:srgbClr val="660033"/>
                </a:solidFill>
              </a:rPr>
              <a:t>.</a:t>
            </a:r>
            <a:r>
              <a:rPr lang="ru-RU" b="1" i="1" dirty="0" smtClean="0">
                <a:solidFill>
                  <a:srgbClr val="660033"/>
                </a:solidFill>
              </a:rPr>
              <a:t>Задачи</a:t>
            </a:r>
            <a:r>
              <a:rPr lang="en-US" b="1" i="1" dirty="0" smtClean="0">
                <a:solidFill>
                  <a:srgbClr val="660033"/>
                </a:solidFill>
              </a:rPr>
              <a:t>:</a:t>
            </a:r>
            <a:endParaRPr lang="ru-RU" b="1" i="1" dirty="0" smtClean="0">
              <a:solidFill>
                <a:srgbClr val="660033"/>
              </a:solidFill>
            </a:endParaRPr>
          </a:p>
          <a:p>
            <a:r>
              <a:rPr lang="ru-RU" dirty="0" smtClean="0"/>
              <a:t>собрать и проанализировать литературу о скороговорках на английском языке;</a:t>
            </a:r>
          </a:p>
          <a:p>
            <a:r>
              <a:rPr lang="ru-RU" dirty="0" smtClean="0"/>
              <a:t>изучить скороговорки;</a:t>
            </a:r>
          </a:p>
          <a:p>
            <a:r>
              <a:rPr lang="ru-RU" dirty="0" smtClean="0"/>
              <a:t>научиться работать над скороговорками</a:t>
            </a:r>
            <a:endParaRPr lang="en-US" dirty="0" smtClean="0"/>
          </a:p>
          <a:p>
            <a:pPr>
              <a:buNone/>
            </a:pPr>
            <a:r>
              <a:rPr lang="ru-RU" b="1" i="1" dirty="0" smtClean="0">
                <a:solidFill>
                  <a:srgbClr val="660033"/>
                </a:solidFill>
              </a:rPr>
              <a:t>5. Гипотеза: </a:t>
            </a:r>
            <a:r>
              <a:rPr lang="ru-RU" dirty="0" smtClean="0"/>
              <a:t>я полагаю, что скороговорки помогают сделать речь чище, избавиться от дефектов речи.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9E06774-7A40-4FFE-86C8-0E3C25CA6E3C}"/>
              </a:ext>
            </a:extLst>
          </p:cNvPr>
          <p:cNvSpPr/>
          <p:nvPr/>
        </p:nvSpPr>
        <p:spPr>
          <a:xfrm>
            <a:off x="1" y="0"/>
            <a:ext cx="11853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90000"/>
              </a:lnSpc>
              <a:spcBef>
                <a:spcPts val="1000"/>
              </a:spcBef>
            </a:pPr>
            <a:r>
              <a:rPr lang="ru-RU" sz="4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4DAE5923-CEB0-4D54-88A4-A6417A6DA8BA}"/>
              </a:ext>
            </a:extLst>
          </p:cNvPr>
          <p:cNvSpPr/>
          <p:nvPr/>
        </p:nvSpPr>
        <p:spPr>
          <a:xfrm>
            <a:off x="1414130" y="414668"/>
            <a:ext cx="1014346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3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Скороговорка — это короткая, синтаксически правильная фраза на любом языке с искусственно усложнённой артикуляцией. Скороговорки содержат близкие по звучанию, но различные фонемы и сложные для произношения сочетания фонем. Зачастую содержат аллитерации и рифмы. Используются для тренировки дикции и произношения.</a:t>
            </a:r>
          </a:p>
          <a:p>
            <a:r>
              <a:rPr lang="ru-RU" sz="3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Скороговорки на английском языке с переводом являются прекрасным средством для развития правильной артикуляции звуков английского языка.</a:t>
            </a:r>
          </a:p>
        </p:txBody>
      </p:sp>
    </p:spTree>
    <p:extLst>
      <p:ext uri="{BB962C8B-B14F-4D97-AF65-F5344CB8AC3E}">
        <p14:creationId xmlns="" xmlns:p14="http://schemas.microsoft.com/office/powerpoint/2010/main" val="3464083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2189C71-B506-4741-BA96-936575CEC305}"/>
              </a:ext>
            </a:extLst>
          </p:cNvPr>
          <p:cNvSpPr/>
          <p:nvPr/>
        </p:nvSpPr>
        <p:spPr>
          <a:xfrm>
            <a:off x="925033" y="563526"/>
            <a:ext cx="10738883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получить реальный эффект, скороговорки надо произносить вслух, а не читать «про себя». </a:t>
            </a:r>
          </a:p>
          <a:p>
            <a:pPr algn="just"/>
            <a:endParaRPr lang="ru-RU" sz="2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solidFill>
                  <a:schemeClr val="accent2"/>
                </a:solidFill>
                <a:latin typeface="Verdana" panose="020B0604030504040204" pitchFamily="34" charset="0"/>
              </a:rPr>
              <a:t>Шаг 1. Проговорите текст медленно.</a:t>
            </a:r>
          </a:p>
          <a:p>
            <a:pPr algn="just"/>
            <a:endParaRPr lang="ru-RU" sz="2800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algn="just"/>
            <a:r>
              <a:rPr lang="ru-RU" sz="2800" dirty="0">
                <a:solidFill>
                  <a:schemeClr val="accent2"/>
                </a:solidFill>
                <a:latin typeface="Verdana" panose="020B0604030504040204" pitchFamily="34" charset="0"/>
              </a:rPr>
              <a:t>Шаг 2. Проработайте артикуляцию.</a:t>
            </a:r>
          </a:p>
          <a:p>
            <a:pPr algn="just"/>
            <a:endParaRPr lang="ru-RU" sz="2800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algn="just"/>
            <a:r>
              <a:rPr lang="ru-RU" sz="2800" dirty="0">
                <a:solidFill>
                  <a:schemeClr val="accent2"/>
                </a:solidFill>
                <a:latin typeface="Verdana" panose="020B0604030504040204" pitchFamily="34" charset="0"/>
              </a:rPr>
              <a:t>Шаг 3. Произнесите текст шёпотом.</a:t>
            </a:r>
          </a:p>
          <a:p>
            <a:pPr algn="just"/>
            <a:endParaRPr lang="ru-RU" sz="2800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algn="just"/>
            <a:r>
              <a:rPr lang="ru-RU" sz="2800" dirty="0">
                <a:solidFill>
                  <a:schemeClr val="accent2"/>
                </a:solidFill>
                <a:latin typeface="Verdana" panose="020B0604030504040204" pitchFamily="34" charset="0"/>
              </a:rPr>
              <a:t>Шаг 4. Проговорите скороговорку вслух.</a:t>
            </a:r>
          </a:p>
          <a:p>
            <a:pPr algn="just"/>
            <a:endParaRPr lang="ru-RU" sz="2800" dirty="0">
              <a:solidFill>
                <a:schemeClr val="accent2"/>
              </a:solidFill>
              <a:latin typeface="Verdana" panose="020B0604030504040204" pitchFamily="34" charset="0"/>
            </a:endParaRPr>
          </a:p>
          <a:p>
            <a:pPr algn="just"/>
            <a:r>
              <a:rPr lang="ru-RU" sz="2800" dirty="0">
                <a:solidFill>
                  <a:schemeClr val="accent2"/>
                </a:solidFill>
                <a:latin typeface="Verdana" panose="020B0604030504040204" pitchFamily="34" charset="0"/>
              </a:rPr>
              <a:t>Шаг 5. Произнесите чистоговорку с разной интонацией.</a:t>
            </a:r>
            <a:endParaRPr lang="ru-RU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4421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996E652-BF84-4970-BD6B-ADCC9EBFF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955" y="0"/>
            <a:ext cx="10515600" cy="1325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Английские скороговорки для улучшения произношения межзубного звука </a:t>
            </a:r>
            <a:r>
              <a:rPr lang="en-US" b="1" dirty="0" smtClean="0">
                <a:solidFill>
                  <a:srgbClr val="FFC000"/>
                </a:solidFill>
                <a:latin typeface="Open Sans" panose="020B0606030504020204" pitchFamily="34" charset="0"/>
              </a:rPr>
              <a:t>[ ð ]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F291B74-2C3F-43EB-B8E8-F616A2F0FA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4444" y="1730622"/>
            <a:ext cx="5181600" cy="435133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92D050"/>
                </a:solidFill>
                <a:latin typeface="Roboto"/>
              </a:rPr>
              <a:t>Whether the weather is warm, whether the weather is hot, we have to put up with the weather, whether we like it or not.</a:t>
            </a:r>
          </a:p>
          <a:p>
            <a:r>
              <a:rPr lang="en-US" sz="3200" b="1" dirty="0">
                <a:solidFill>
                  <a:srgbClr val="92D050"/>
                </a:solidFill>
                <a:latin typeface="Roboto"/>
              </a:rPr>
              <a:t>Three free throws.</a:t>
            </a:r>
          </a:p>
          <a:p>
            <a:r>
              <a:rPr lang="en-US" sz="3200" b="1" dirty="0">
                <a:solidFill>
                  <a:srgbClr val="92D050"/>
                </a:solidFill>
                <a:latin typeface="Roboto"/>
              </a:rPr>
              <a:t>Red leather, yellow leather.</a:t>
            </a:r>
            <a:endParaRPr lang="ru-RU" sz="3200" b="1" dirty="0">
              <a:solidFill>
                <a:srgbClr val="92D05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ADE1714-0B7B-42E4-9224-D33E925012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11587" y="1825625"/>
            <a:ext cx="5181600" cy="435133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92D050"/>
                </a:solidFill>
                <a:latin typeface="Roboto"/>
              </a:rPr>
              <a:t>То ли погода теплая, то ли жаркая погода, то приходится мириться с погодой, хотим мы этого или нет</a:t>
            </a:r>
            <a:endParaRPr lang="en-US" sz="3200" b="1" dirty="0">
              <a:solidFill>
                <a:srgbClr val="92D050"/>
              </a:solidFill>
              <a:latin typeface="Roboto"/>
            </a:endParaRPr>
          </a:p>
          <a:p>
            <a:r>
              <a:rPr lang="ru-RU" sz="3200" b="1" dirty="0">
                <a:solidFill>
                  <a:srgbClr val="92D050"/>
                </a:solidFill>
                <a:latin typeface="Roboto"/>
              </a:rPr>
              <a:t>Три штрафных броска.</a:t>
            </a:r>
            <a:endParaRPr lang="en-US" sz="3200" b="1" dirty="0">
              <a:solidFill>
                <a:srgbClr val="92D050"/>
              </a:solidFill>
              <a:latin typeface="Roboto"/>
            </a:endParaRPr>
          </a:p>
          <a:p>
            <a:r>
              <a:rPr lang="ru-RU" sz="3200" b="1" dirty="0">
                <a:solidFill>
                  <a:srgbClr val="92D050"/>
                </a:solidFill>
                <a:latin typeface="Roboto"/>
              </a:rPr>
              <a:t>Красная кожа, желтая кожа.</a:t>
            </a:r>
            <a:endParaRPr lang="ru-RU" sz="32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05869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660FE1A-14E1-4711-80A0-1F82DDD7D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833" y="254021"/>
            <a:ext cx="10515600" cy="102602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Скороговорки </a:t>
            </a: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b="1" dirty="0">
                <a:solidFill>
                  <a:srgbClr val="66767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 p ]</a:t>
            </a: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 t ]</a:t>
            </a:r>
            <a:r>
              <a:rPr lang="en-US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[ k ]</a:t>
            </a: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C000"/>
                </a:solidFill>
                <a:latin typeface="Montserrat"/>
              </a:rPr>
              <a:t/>
            </a:r>
            <a:br>
              <a:rPr lang="ru-RU" b="1" dirty="0">
                <a:solidFill>
                  <a:srgbClr val="FFC000"/>
                </a:solidFill>
                <a:latin typeface="Montserrat"/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4D63579-9995-46EE-9D1C-4DA857E26D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9382" y="1330036"/>
            <a:ext cx="4099561" cy="4846927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>
                <a:solidFill>
                  <a:srgbClr val="92D050"/>
                </a:solidFill>
                <a:latin typeface="Montserrat"/>
              </a:rPr>
              <a:t>Peter Piper picked a peck of pickled peppers;</a:t>
            </a:r>
            <a:r>
              <a:rPr lang="en-US" sz="3200" dirty="0">
                <a:solidFill>
                  <a:srgbClr val="92D050"/>
                </a:solidFill>
              </a:rPr>
              <a:t/>
            </a:r>
            <a:br>
              <a:rPr lang="en-US" sz="3200" dirty="0">
                <a:solidFill>
                  <a:srgbClr val="92D050"/>
                </a:solidFill>
              </a:rPr>
            </a:br>
            <a:r>
              <a:rPr lang="en-US" sz="3200" b="1" dirty="0">
                <a:solidFill>
                  <a:srgbClr val="92D050"/>
                </a:solidFill>
                <a:latin typeface="Montserrat"/>
              </a:rPr>
              <a:t>A peck of pickled peppers Peter Piper picked;</a:t>
            </a:r>
            <a:r>
              <a:rPr lang="en-US" sz="3200" dirty="0">
                <a:solidFill>
                  <a:srgbClr val="92D050"/>
                </a:solidFill>
              </a:rPr>
              <a:t/>
            </a:r>
            <a:br>
              <a:rPr lang="en-US" sz="3200" dirty="0">
                <a:solidFill>
                  <a:srgbClr val="92D050"/>
                </a:solidFill>
              </a:rPr>
            </a:br>
            <a:r>
              <a:rPr lang="en-US" sz="3200" b="1" dirty="0">
                <a:solidFill>
                  <a:srgbClr val="92D050"/>
                </a:solidFill>
                <a:latin typeface="Montserrat"/>
              </a:rPr>
              <a:t>If Peter Piper picked a peck of pickled peppers,</a:t>
            </a:r>
            <a:r>
              <a:rPr lang="en-US" sz="3200" dirty="0">
                <a:solidFill>
                  <a:srgbClr val="92D050"/>
                </a:solidFill>
              </a:rPr>
              <a:t/>
            </a:r>
            <a:br>
              <a:rPr lang="en-US" sz="3200" dirty="0">
                <a:solidFill>
                  <a:srgbClr val="92D050"/>
                </a:solidFill>
              </a:rPr>
            </a:br>
            <a:r>
              <a:rPr lang="en-US" sz="3200" b="1" dirty="0">
                <a:solidFill>
                  <a:srgbClr val="92D050"/>
                </a:solidFill>
                <a:latin typeface="Montserrat"/>
              </a:rPr>
              <a:t>Where’s the peck of pickled peppers Peter Piper picked?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54C34B2-CF37-415F-8F94-A4A458F575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843056" y="1330036"/>
            <a:ext cx="4099561" cy="4846927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92D050"/>
                </a:solidFill>
                <a:latin typeface="Montserrat"/>
              </a:rPr>
              <a:t>Питер Трубач принес ведро маринованного перца,</a:t>
            </a:r>
            <a:r>
              <a:rPr lang="ru-RU" b="1" dirty="0">
                <a:solidFill>
                  <a:srgbClr val="92D050"/>
                </a:solidFill>
              </a:rPr>
              <a:t/>
            </a:r>
            <a:br>
              <a:rPr lang="ru-RU" b="1" dirty="0">
                <a:solidFill>
                  <a:srgbClr val="92D050"/>
                </a:solidFill>
              </a:rPr>
            </a:br>
            <a:r>
              <a:rPr lang="ru-RU" b="1" dirty="0">
                <a:solidFill>
                  <a:srgbClr val="92D050"/>
                </a:solidFill>
                <a:latin typeface="Montserrat"/>
              </a:rPr>
              <a:t>Ведро маринованного перца Питер Трубач принес.</a:t>
            </a:r>
            <a:r>
              <a:rPr lang="ru-RU" b="1" dirty="0">
                <a:solidFill>
                  <a:srgbClr val="92D050"/>
                </a:solidFill>
              </a:rPr>
              <a:t/>
            </a:r>
            <a:br>
              <a:rPr lang="ru-RU" b="1" dirty="0">
                <a:solidFill>
                  <a:srgbClr val="92D050"/>
                </a:solidFill>
              </a:rPr>
            </a:br>
            <a:r>
              <a:rPr lang="ru-RU" b="1" dirty="0">
                <a:solidFill>
                  <a:srgbClr val="92D050"/>
                </a:solidFill>
                <a:latin typeface="Montserrat"/>
              </a:rPr>
              <a:t>Если Питер Трубач принес ведро маринованного перца,</a:t>
            </a:r>
            <a:r>
              <a:rPr lang="ru-RU" b="1" dirty="0">
                <a:solidFill>
                  <a:srgbClr val="92D050"/>
                </a:solidFill>
              </a:rPr>
              <a:t/>
            </a:r>
            <a:br>
              <a:rPr lang="ru-RU" b="1" dirty="0">
                <a:solidFill>
                  <a:srgbClr val="92D050"/>
                </a:solidFill>
              </a:rPr>
            </a:br>
            <a:r>
              <a:rPr lang="ru-RU" b="1" dirty="0">
                <a:solidFill>
                  <a:srgbClr val="92D050"/>
                </a:solidFill>
                <a:latin typeface="Montserrat"/>
              </a:rPr>
              <a:t>То где ведро маринованного перца, которое принес Питер Трубач.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C970D67C-D402-4B54-89FD-998FF230973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1144" y="2005159"/>
            <a:ext cx="2457450" cy="304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5158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F0F7F5-FF3B-4CDD-8335-9577B191D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9461" y="399509"/>
            <a:ext cx="8365177" cy="1325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[</a:t>
            </a:r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k] </a:t>
            </a: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[</a:t>
            </a:r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g]</a:t>
            </a:r>
            <a:endParaRPr lang="ru-RU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6DC4E65-AA80-4041-A61A-65869964B1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5390" y="1825625"/>
            <a:ext cx="3956858" cy="435133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92D050"/>
                </a:solidFill>
                <a:latin typeface="Open Sans" panose="020B0606030504020204" pitchFamily="34" charset="0"/>
              </a:rPr>
              <a:t>How many cookies could a good cook cooks, if a good cook could cook cookies? A good cook could cook as many cookies as a good cook who could cook cookies.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24A87E2-26F3-499C-AE0E-0A4020B334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825624"/>
            <a:ext cx="5257800" cy="4667251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92D050"/>
                </a:solidFill>
                <a:latin typeface="Open Sans" panose="020B0606030504020204" pitchFamily="34" charset="0"/>
              </a:rPr>
              <a:t>Сколько печенья может хорошо приготовить повар, если хороший повар может готовить печенье? Хороший повар может приготовить столько печенья, сколько хороший повар, который может готовить печенье.</a:t>
            </a:r>
            <a:endParaRPr lang="ru-RU" sz="32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880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F8B4AD-0853-4AB4-9E26-0DEEB9ED0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5679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Скороговорка </a:t>
            </a: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dirty="0" smtClean="0">
                <a:solidFill>
                  <a:srgbClr val="66767C"/>
                </a:solidFill>
                <a:latin typeface="Open Sans" panose="020B0606030504020204" pitchFamily="34" charset="0"/>
              </a:rPr>
              <a:t> </a:t>
            </a:r>
            <a:r>
              <a:rPr lang="ru-RU" b="1" dirty="0">
                <a:solidFill>
                  <a:srgbClr val="FFC000"/>
                </a:solidFill>
                <a:latin typeface="Open Sans" panose="020B0606030504020204" pitchFamily="34" charset="0"/>
              </a:rPr>
              <a:t>[ </a:t>
            </a:r>
            <a:r>
              <a:rPr lang="ru-RU" dirty="0">
                <a:solidFill>
                  <a:srgbClr val="FFC000"/>
                </a:solidFill>
                <a:latin typeface="Open Sans" panose="020B0606030504020204" pitchFamily="34" charset="0"/>
              </a:rPr>
              <a:t>∫</a:t>
            </a:r>
            <a:r>
              <a:rPr lang="ru-RU" b="1" dirty="0">
                <a:solidFill>
                  <a:srgbClr val="FFC000"/>
                </a:solidFill>
                <a:latin typeface="Open Sans" panose="020B0606030504020204" pitchFamily="34" charset="0"/>
              </a:rPr>
              <a:t> ]</a:t>
            </a:r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03B157C-3BFB-41F6-BD86-3A13D08D25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92D050"/>
                </a:solidFill>
                <a:latin typeface="Montserrat"/>
              </a:rPr>
              <a:t>She sells seashells on the seashore.</a:t>
            </a:r>
            <a:r>
              <a:rPr lang="en-US" sz="3200" dirty="0">
                <a:solidFill>
                  <a:srgbClr val="92D050"/>
                </a:solidFill>
              </a:rPr>
              <a:t/>
            </a:r>
            <a:br>
              <a:rPr lang="en-US" sz="3200" dirty="0">
                <a:solidFill>
                  <a:srgbClr val="92D050"/>
                </a:solidFill>
              </a:rPr>
            </a:br>
            <a:r>
              <a:rPr lang="en-US" sz="3200" dirty="0">
                <a:solidFill>
                  <a:srgbClr val="92D050"/>
                </a:solidFill>
                <a:latin typeface="Montserrat"/>
              </a:rPr>
              <a:t>The shells she sells are seashells, I’m sure.</a:t>
            </a:r>
            <a:r>
              <a:rPr lang="en-US" sz="3200" dirty="0">
                <a:solidFill>
                  <a:srgbClr val="92D050"/>
                </a:solidFill>
              </a:rPr>
              <a:t/>
            </a:r>
            <a:br>
              <a:rPr lang="en-US" sz="3200" dirty="0">
                <a:solidFill>
                  <a:srgbClr val="92D050"/>
                </a:solidFill>
              </a:rPr>
            </a:br>
            <a:r>
              <a:rPr lang="en-US" sz="3200" dirty="0">
                <a:solidFill>
                  <a:srgbClr val="92D050"/>
                </a:solidFill>
                <a:latin typeface="Montserrat"/>
              </a:rPr>
              <a:t>So if she sells seashells on the seashore,</a:t>
            </a:r>
            <a:r>
              <a:rPr lang="en-US" sz="3200" dirty="0">
                <a:solidFill>
                  <a:srgbClr val="92D050"/>
                </a:solidFill>
              </a:rPr>
              <a:t/>
            </a:r>
            <a:br>
              <a:rPr lang="en-US" sz="3200" dirty="0">
                <a:solidFill>
                  <a:srgbClr val="92D050"/>
                </a:solidFill>
              </a:rPr>
            </a:br>
            <a:r>
              <a:rPr lang="en-US" sz="3200" dirty="0">
                <a:solidFill>
                  <a:srgbClr val="92D050"/>
                </a:solidFill>
                <a:latin typeface="Montserrat"/>
              </a:rPr>
              <a:t>Then, I’m sure she sells seashore shells.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876C357-B602-4979-A010-AF7D93A2B6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>
                <a:solidFill>
                  <a:srgbClr val="92D050"/>
                </a:solidFill>
                <a:latin typeface="Montserrat"/>
              </a:rPr>
              <a:t>Она продаёт морские раковины на берегу моря,</a:t>
            </a:r>
            <a:r>
              <a:rPr lang="ru-RU" dirty="0">
                <a:solidFill>
                  <a:srgbClr val="92D050"/>
                </a:solidFill>
              </a:rPr>
              <a:t/>
            </a:r>
            <a:br>
              <a:rPr lang="ru-RU" dirty="0">
                <a:solidFill>
                  <a:srgbClr val="92D050"/>
                </a:solidFill>
              </a:rPr>
            </a:br>
            <a:r>
              <a:rPr lang="ru-RU" dirty="0">
                <a:solidFill>
                  <a:srgbClr val="92D050"/>
                </a:solidFill>
                <a:latin typeface="Montserrat"/>
              </a:rPr>
              <a:t>Раковины, которые она продаёт — это морские раковины, я уверен.</a:t>
            </a:r>
            <a:r>
              <a:rPr lang="ru-RU" dirty="0">
                <a:solidFill>
                  <a:srgbClr val="92D050"/>
                </a:solidFill>
              </a:rPr>
              <a:t/>
            </a:r>
            <a:br>
              <a:rPr lang="ru-RU" dirty="0">
                <a:solidFill>
                  <a:srgbClr val="92D050"/>
                </a:solidFill>
              </a:rPr>
            </a:br>
            <a:r>
              <a:rPr lang="ru-RU" dirty="0">
                <a:solidFill>
                  <a:srgbClr val="92D050"/>
                </a:solidFill>
                <a:latin typeface="Montserrat"/>
              </a:rPr>
              <a:t>Потому что, если она продает морские ракушки на морском берегу,</a:t>
            </a:r>
            <a:r>
              <a:rPr lang="ru-RU" dirty="0">
                <a:solidFill>
                  <a:srgbClr val="92D050"/>
                </a:solidFill>
              </a:rPr>
              <a:t/>
            </a:r>
            <a:br>
              <a:rPr lang="ru-RU" dirty="0">
                <a:solidFill>
                  <a:srgbClr val="92D050"/>
                </a:solidFill>
              </a:rPr>
            </a:br>
            <a:r>
              <a:rPr lang="ru-RU" dirty="0">
                <a:solidFill>
                  <a:srgbClr val="92D050"/>
                </a:solidFill>
                <a:latin typeface="Montserrat"/>
              </a:rPr>
              <a:t>Тогда, я уверен, она продает ракушки с морского берега.</a:t>
            </a:r>
            <a:endParaRPr lang="ru-RU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3339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D3BCAB8-0AEC-4B61-BE6D-4AC20286087A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этого звука [∫] со звуком [s], чередование [</a:t>
            </a:r>
            <a:r>
              <a:rPr lang="en-US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s], [ð] </a:t>
            </a: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[∫]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F55FF22-ACB3-479D-80F2-17E7339FC6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199313" cy="4351338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92D050"/>
                </a:solidFill>
                <a:latin typeface="Open Sans" panose="020B0606030504020204" pitchFamily="34" charset="0"/>
              </a:rPr>
              <a:t>I wish to wash my Irish wristwatch.</a:t>
            </a:r>
            <a:endParaRPr lang="ru-RU" sz="3200" dirty="0">
              <a:solidFill>
                <a:srgbClr val="92D050"/>
              </a:solidFill>
              <a:latin typeface="Open Sans" panose="020B0606030504020204" pitchFamily="34" charset="0"/>
            </a:endParaRPr>
          </a:p>
          <a:p>
            <a:r>
              <a:rPr lang="en-US" sz="3200" dirty="0">
                <a:solidFill>
                  <a:srgbClr val="92D050"/>
                </a:solidFill>
                <a:latin typeface="Open Sans" panose="020B0606030504020204" pitchFamily="34" charset="0"/>
              </a:rPr>
              <a:t>We surely shall see the sun shine soon.</a:t>
            </a:r>
            <a:endParaRPr lang="ru-RU" sz="3200" dirty="0">
              <a:solidFill>
                <a:srgbClr val="92D050"/>
              </a:solidFill>
              <a:latin typeface="Open Sans" panose="020B0606030504020204" pitchFamily="34" charset="0"/>
            </a:endParaRPr>
          </a:p>
          <a:p>
            <a:r>
              <a:rPr lang="en-US" sz="3200" dirty="0">
                <a:solidFill>
                  <a:srgbClr val="92D050"/>
                </a:solidFill>
                <a:latin typeface="Open Sans" panose="020B0606030504020204" pitchFamily="34" charset="0"/>
              </a:rPr>
              <a:t>So, this is the sushi chef.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6E70A574-B592-4217-A053-A4AE241760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31824" y="1825625"/>
            <a:ext cx="4021975" cy="435133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92D050"/>
                </a:solidFill>
                <a:latin typeface="Open Sans" panose="020B0606030504020204" pitchFamily="34" charset="0"/>
              </a:rPr>
              <a:t>Я хочу помыть свои ирландские наручные часы.</a:t>
            </a:r>
          </a:p>
          <a:p>
            <a:r>
              <a:rPr lang="ru-RU" sz="3200" dirty="0">
                <a:solidFill>
                  <a:srgbClr val="92D050"/>
                </a:solidFill>
                <a:latin typeface="Open Sans" panose="020B0606030504020204" pitchFamily="34" charset="0"/>
              </a:rPr>
              <a:t>Мы наверняка скоро увидим сияние солнца.</a:t>
            </a:r>
          </a:p>
          <a:p>
            <a:r>
              <a:rPr lang="ru-RU" sz="3200" dirty="0">
                <a:solidFill>
                  <a:srgbClr val="92D050"/>
                </a:solidFill>
                <a:latin typeface="Open Sans" panose="020B0606030504020204" pitchFamily="34" charset="0"/>
              </a:rPr>
              <a:t>Итак, это шеф-повар суши.</a:t>
            </a:r>
            <a:endParaRPr lang="ru-RU" sz="3200" dirty="0">
              <a:solidFill>
                <a:srgbClr val="92D05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181B379-9157-4CF2-9C87-C2514D12917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90170" y="3202764"/>
            <a:ext cx="1988996" cy="29741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682648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326</TotalTime>
  <Words>474</Words>
  <Application>Microsoft Office PowerPoint</Application>
  <PresentationFormat>Произвольный</PresentationFormat>
  <Paragraphs>64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</vt:lpstr>
      <vt:lpstr>Слайд 2</vt:lpstr>
      <vt:lpstr>Слайд 3</vt:lpstr>
      <vt:lpstr>Слайд 4</vt:lpstr>
      <vt:lpstr>Английские скороговорки для улучшения произношения межзубного звука [ ð ]</vt:lpstr>
      <vt:lpstr> Скороговорки на [ p ] , [ t ]  , [ k ]  </vt:lpstr>
      <vt:lpstr>Чередование [k] и [g]</vt:lpstr>
      <vt:lpstr> Скороговорка на [ ∫ ] </vt:lpstr>
      <vt:lpstr>Чередование этого звука [∫] со звуком [s], чередование [s], [ð] и [∫]</vt:lpstr>
      <vt:lpstr>Слайд 10</vt:lpstr>
      <vt:lpstr>Выводы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tongue twisters</dc:title>
  <dc:creator>Елена Яковлева</dc:creator>
  <cp:lastModifiedBy>user</cp:lastModifiedBy>
  <cp:revision>36</cp:revision>
  <dcterms:created xsi:type="dcterms:W3CDTF">2019-10-18T16:13:32Z</dcterms:created>
  <dcterms:modified xsi:type="dcterms:W3CDTF">2021-04-17T11:44:29Z</dcterms:modified>
</cp:coreProperties>
</file>