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79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3" r:id="rId26"/>
    <p:sldId id="284" r:id="rId27"/>
    <p:sldId id="25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908720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Развитие орфографической зоркости на уроках русского языка в начальной школе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437112"/>
            <a:ext cx="3763962" cy="1728787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Ратушненко Е.В. </a:t>
            </a:r>
          </a:p>
          <a:p>
            <a:pPr algn="l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МБОУ СОШ №80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70485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2. Письмо с пропусками орфограмм (письмо «с дырками»).</a:t>
            </a:r>
            <a:br>
              <a:rPr lang="ru-RU" sz="2800" b="1" dirty="0"/>
            </a:br>
            <a:endParaRPr lang="ru-RU" sz="2800" b="1" dirty="0" smtClean="0"/>
          </a:p>
          <a:p>
            <a:r>
              <a:rPr lang="ru-RU" sz="2800" dirty="0"/>
              <a:t>А) пропуски делаются везде, где есть орфограммы.</a:t>
            </a:r>
          </a:p>
          <a:p>
            <a:r>
              <a:rPr lang="ru-RU" sz="2800" dirty="0"/>
              <a:t>Б) пропуски делаются только там, где ученик сомневается в букве</a:t>
            </a:r>
            <a:r>
              <a:rPr lang="ru-RU" sz="2800" dirty="0" smtClean="0"/>
              <a:t>.</a:t>
            </a:r>
          </a:p>
          <a:p>
            <a:r>
              <a:rPr lang="ru-RU" sz="2800" b="1" dirty="0"/>
              <a:t>Цель</a:t>
            </a:r>
            <a:r>
              <a:rPr lang="ru-RU" sz="2800" dirty="0"/>
              <a:t>: задумываться над грамотностью своего письма, формирует орфографическое умение работать со словарём, грамотно задавать вопросы.</a:t>
            </a:r>
            <a:br>
              <a:rPr lang="ru-RU" sz="2800" dirty="0"/>
            </a:br>
            <a:endParaRPr lang="ru-RU" sz="28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33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756084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3.Списывание текста без пропуска букв</a:t>
            </a:r>
          </a:p>
          <a:p>
            <a:r>
              <a:rPr lang="ru-RU" sz="3200" b="1" dirty="0" smtClean="0"/>
              <a:t> Цель</a:t>
            </a:r>
            <a:r>
              <a:rPr lang="ru-RU" sz="3200" dirty="0" smtClean="0"/>
              <a:t>: запечатлеть зрительно правильно написанное слово.</a:t>
            </a:r>
          </a:p>
          <a:p>
            <a:r>
              <a:rPr lang="ru-RU" sz="3200" b="1" dirty="0"/>
              <a:t>4.Корректурные пробы </a:t>
            </a:r>
            <a:r>
              <a:rPr lang="ru-RU" sz="3200" dirty="0"/>
              <a:t>(можно использовать на любом уроке </a:t>
            </a:r>
            <a:r>
              <a:rPr lang="ru-RU" sz="3200" dirty="0" smtClean="0"/>
              <a:t>)</a:t>
            </a:r>
          </a:p>
          <a:p>
            <a:r>
              <a:rPr lang="ru-RU" sz="3200" b="1" dirty="0" smtClean="0"/>
              <a:t>Цель</a:t>
            </a:r>
            <a:r>
              <a:rPr lang="ru-RU" sz="3200" dirty="0" smtClean="0"/>
              <a:t>: тренировка внимания и орфографической зоркости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35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84887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5.Использование разных видов диктантов:</a:t>
            </a:r>
          </a:p>
          <a:p>
            <a:endParaRPr lang="ru-RU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Диктант с постукиванием (не контрольный).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Диктант «Найди слова».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Диктант – игра «Кто больше запомнит».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Зрительный диктант.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Знаковый диктант.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2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28092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6.Какографические упражнения</a:t>
            </a:r>
          </a:p>
          <a:p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Цель:</a:t>
            </a:r>
            <a:r>
              <a:rPr lang="ru-RU" sz="2800" dirty="0"/>
              <a:t> тренировать учащихся в нахождении орфографических ошибок в тексте</a:t>
            </a:r>
          </a:p>
          <a:p>
            <a:endParaRPr lang="ru-RU" sz="2800" dirty="0"/>
          </a:p>
          <a:p>
            <a:r>
              <a:rPr lang="ru-RU" sz="2800" b="1" dirty="0"/>
              <a:t>Алгоритм проведения</a:t>
            </a:r>
            <a:r>
              <a:rPr lang="ru-RU" sz="28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Текст с орфографическими ошибками записан на доске.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Учащиеся под руководством учителя находят, комментируют и исправляют допущенные ошибки.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Исправленный текст учащиеся записывают в тетради.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83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6784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Какографические упражнения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лису снек по колено. На ветках пушыстые подушечьки. Тонкие берёски со  гнулись, а ели опустили махнатые лапы. Лижит подёлкой заиц . Ряпчик поклевал семян и нырнул вснег. Ленивые лоси брадили по снегу, а потом легли на снег. Скоро белая пороша за  сыпала их спины и голавы.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3514122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Дети должны не только найти и исправить ошибки, но и определить вид ошибки, распределить слова (памятки для работы над ошибками)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364" y="4437112"/>
            <a:ext cx="4468740" cy="190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69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046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Особое  место  занимает  изучение  словарных  слов 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988840"/>
            <a:ext cx="83346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Условия  успешного  запоминания  словарных </a:t>
            </a:r>
            <a:r>
              <a:rPr lang="ru-RU" sz="3200" dirty="0" smtClean="0"/>
              <a:t>слов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Установка  на запоминание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Заинтересованность</a:t>
            </a:r>
            <a:endParaRPr lang="ru-RU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Яркость  восприятия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Образное  впечатление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90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548680"/>
            <a:ext cx="82809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Алгоритм работы над словарными словами</a:t>
            </a:r>
          </a:p>
          <a:p>
            <a:pPr algn="ctr"/>
            <a:endParaRPr lang="ru-RU" sz="2800" b="1" dirty="0" smtClean="0"/>
          </a:p>
          <a:p>
            <a:pPr>
              <a:lnSpc>
                <a:spcPct val="150000"/>
              </a:lnSpc>
            </a:pPr>
            <a:r>
              <a:rPr lang="ru-RU" sz="2800" dirty="0" smtClean="0"/>
              <a:t>Понедельник – знакомимся со словами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Вторник – запись слов для переноса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Среда – составляем словосочетания или предложения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Четверг – закрепляем правописание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Пятница – словарный диктант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5340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7" y="620688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знакомства с новым словарным словом я использую ребусы , загадки.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7" y="1988840"/>
            <a:ext cx="37981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Расселась барыня на грядке,</a:t>
            </a:r>
          </a:p>
          <a:p>
            <a:r>
              <a:rPr lang="ru-RU" sz="2000" dirty="0"/>
              <a:t>Одета в шумные шелка.</a:t>
            </a:r>
          </a:p>
          <a:p>
            <a:r>
              <a:rPr lang="ru-RU" sz="2000" dirty="0"/>
              <a:t>Мы для неё готовим кадки</a:t>
            </a:r>
          </a:p>
          <a:p>
            <a:r>
              <a:rPr lang="ru-RU" sz="2000" dirty="0"/>
              <a:t>И крупной соли полмешка.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3068960"/>
            <a:ext cx="2771775" cy="1809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573016"/>
            <a:ext cx="2567947" cy="192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910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Упражнения на развитие орфографической памяти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628800"/>
            <a:ext cx="8230313" cy="477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12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6984776" cy="25296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924944"/>
            <a:ext cx="6007955" cy="356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4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3448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«Отсутствие орфографической зоркости или слабая ее сформированность является одной из главных причин допускаемых ошибок. Эта причина сводит на нет хорошее знание правил и умение их применять, школьник не видит орфограмм в процессе письма».</a:t>
            </a:r>
            <a:br>
              <a:rPr lang="ru-RU" sz="3200" dirty="0"/>
            </a:br>
            <a:r>
              <a:rPr lang="ru-RU" sz="3200" dirty="0" smtClean="0"/>
              <a:t>М.Р. </a:t>
            </a:r>
            <a:r>
              <a:rPr lang="ru-RU" sz="3200" dirty="0"/>
              <a:t>Львов </a:t>
            </a:r>
            <a:r>
              <a:rPr lang="ru-RU" sz="3200" dirty="0" smtClean="0"/>
              <a:t>(педагог, методист по русскому языку)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Упражнения</a:t>
            </a:r>
          </a:p>
          <a:p>
            <a:pPr algn="ctr"/>
            <a:r>
              <a:rPr lang="ru-RU" sz="3200" b="1" dirty="0" smtClean="0"/>
              <a:t> </a:t>
            </a:r>
            <a:r>
              <a:rPr lang="ru-RU" sz="3200" b="1" dirty="0"/>
              <a:t>на </a:t>
            </a:r>
            <a:r>
              <a:rPr lang="ru-RU" sz="3200" b="1" dirty="0" smtClean="0"/>
              <a:t>развитие </a:t>
            </a:r>
            <a:r>
              <a:rPr lang="ru-RU" sz="3200" b="1" dirty="0" err="1" smtClean="0"/>
              <a:t>звуко</a:t>
            </a:r>
            <a:r>
              <a:rPr lang="ru-RU" sz="3200" b="1" dirty="0" smtClean="0"/>
              <a:t>-буквенного </a:t>
            </a:r>
            <a:r>
              <a:rPr lang="ru-RU" sz="3200" b="1" dirty="0"/>
              <a:t>анализа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988840"/>
            <a:ext cx="6644237" cy="352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0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8478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Упражнения на развитие слогового анализа и синтеза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53890"/>
            <a:ext cx="8352244" cy="19813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55509"/>
            <a:ext cx="8352244" cy="265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5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342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Упражнение на развитие орфографической зоркости и мышления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132856"/>
            <a:ext cx="71825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Найди лишнее слово</a:t>
            </a:r>
          </a:p>
          <a:p>
            <a:endParaRPr lang="ru-RU" sz="3200" dirty="0"/>
          </a:p>
          <a:p>
            <a:r>
              <a:rPr lang="ru-RU" sz="3200" dirty="0"/>
              <a:t>Рис, рисунок, рисовать, рисую</a:t>
            </a:r>
          </a:p>
          <a:p>
            <a:r>
              <a:rPr lang="ru-RU" sz="3200" dirty="0"/>
              <a:t>Гусь, гусята, гусеница, гусыня</a:t>
            </a:r>
          </a:p>
        </p:txBody>
      </p:sp>
    </p:spTree>
    <p:extLst>
      <p:ext uri="{BB962C8B-B14F-4D97-AF65-F5344CB8AC3E}">
        <p14:creationId xmlns:p14="http://schemas.microsoft.com/office/powerpoint/2010/main" val="71710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132856"/>
            <a:ext cx="5958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Необходимы соль и </a:t>
            </a:r>
          </a:p>
          <a:p>
            <a:r>
              <a:rPr lang="ru-RU" sz="3200" dirty="0"/>
              <a:t> </a:t>
            </a:r>
            <a:r>
              <a:rPr lang="ru-RU" sz="3200" dirty="0" err="1"/>
              <a:t>кру</a:t>
            </a:r>
            <a:r>
              <a:rPr lang="ru-RU" sz="3200" dirty="0"/>
              <a:t>(п, </a:t>
            </a:r>
            <a:r>
              <a:rPr lang="ru-RU" sz="3200" dirty="0" err="1"/>
              <a:t>пп</a:t>
            </a:r>
            <a:r>
              <a:rPr lang="ru-RU" sz="3200" dirty="0"/>
              <a:t>)ы,</a:t>
            </a:r>
          </a:p>
          <a:p>
            <a:r>
              <a:rPr lang="ru-RU" sz="3200" dirty="0"/>
              <a:t>Чтоб кашу наварить для </a:t>
            </a:r>
          </a:p>
          <a:p>
            <a:r>
              <a:rPr lang="ru-RU" sz="3200" dirty="0" err="1"/>
              <a:t>гру</a:t>
            </a:r>
            <a:r>
              <a:rPr lang="ru-RU" sz="3200" dirty="0"/>
              <a:t>(п, </a:t>
            </a:r>
            <a:r>
              <a:rPr lang="ru-RU" sz="3200" dirty="0" err="1"/>
              <a:t>пп</a:t>
            </a:r>
            <a:r>
              <a:rPr lang="ru-RU" sz="3200" dirty="0"/>
              <a:t>)ы.</a:t>
            </a:r>
          </a:p>
          <a:p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476672"/>
            <a:ext cx="4089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Выбери нужную букву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91848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9883" y="476672"/>
            <a:ext cx="42242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Найди слово в слове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916832"/>
            <a:ext cx="7326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Хотелось (тело, лось, ось, хотел) </a:t>
            </a:r>
          </a:p>
          <a:p>
            <a:endParaRPr lang="ru-RU" sz="2800" dirty="0"/>
          </a:p>
          <a:p>
            <a:r>
              <a:rPr lang="ru-RU" sz="2800" dirty="0"/>
              <a:t>Бросилась (сила, рос, ил, оси, бросил)</a:t>
            </a:r>
          </a:p>
          <a:p>
            <a:endParaRPr lang="ru-RU" sz="2800" dirty="0"/>
          </a:p>
          <a:p>
            <a:r>
              <a:rPr lang="ru-RU" sz="2800" dirty="0"/>
              <a:t>Пообедал (обед, беда, еда, дал)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2219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5110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Использование  тренажеров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3304" y="1268760"/>
            <a:ext cx="85506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Тренажёр « Непроизносимые  согласные »</a:t>
            </a:r>
          </a:p>
          <a:p>
            <a:r>
              <a:rPr lang="ru-RU" dirty="0" err="1"/>
              <a:t>Ф.И.ученика</a:t>
            </a:r>
            <a:r>
              <a:rPr lang="ru-RU" dirty="0"/>
              <a:t>___________________________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1. </a:t>
            </a:r>
            <a:r>
              <a:rPr lang="ru-RU" dirty="0" err="1"/>
              <a:t>Праз</a:t>
            </a:r>
            <a:r>
              <a:rPr lang="ru-RU" dirty="0"/>
              <a:t>..ник, </a:t>
            </a:r>
            <a:r>
              <a:rPr lang="ru-RU" dirty="0" err="1"/>
              <a:t>ярос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свис..</a:t>
            </a:r>
            <a:r>
              <a:rPr lang="ru-RU" dirty="0" err="1"/>
              <a:t>нул</a:t>
            </a:r>
            <a:r>
              <a:rPr lang="ru-RU" dirty="0"/>
              <a:t>, </a:t>
            </a:r>
            <a:r>
              <a:rPr lang="ru-RU" dirty="0" err="1"/>
              <a:t>прес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любез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 тес..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здра</a:t>
            </a:r>
            <a:r>
              <a:rPr lang="ru-RU" dirty="0"/>
              <a:t>..</a:t>
            </a:r>
            <a:r>
              <a:rPr lang="ru-RU" dirty="0" err="1"/>
              <a:t>ствуй</a:t>
            </a:r>
            <a:r>
              <a:rPr lang="ru-RU" dirty="0"/>
              <a:t>, со..</a:t>
            </a:r>
            <a:r>
              <a:rPr lang="ru-RU" dirty="0" err="1"/>
              <a:t>нце</a:t>
            </a:r>
            <a:r>
              <a:rPr lang="ru-RU" dirty="0"/>
              <a:t>, час..</a:t>
            </a:r>
            <a:r>
              <a:rPr lang="ru-RU" dirty="0" err="1"/>
              <a:t>ное</a:t>
            </a:r>
            <a:r>
              <a:rPr lang="ru-RU" dirty="0"/>
              <a:t>, чу..</a:t>
            </a:r>
            <a:r>
              <a:rPr lang="ru-RU" dirty="0" err="1"/>
              <a:t>ство</a:t>
            </a:r>
            <a:r>
              <a:rPr lang="ru-RU" dirty="0"/>
              <a:t>, </a:t>
            </a:r>
            <a:r>
              <a:rPr lang="ru-RU" dirty="0" err="1"/>
              <a:t>чудес..но</a:t>
            </a:r>
            <a:r>
              <a:rPr lang="ru-RU" dirty="0"/>
              <a:t>, </a:t>
            </a:r>
            <a:r>
              <a:rPr lang="ru-RU" dirty="0" err="1"/>
              <a:t>вес..ник</a:t>
            </a:r>
            <a:r>
              <a:rPr lang="ru-RU" dirty="0"/>
              <a:t>,  </a:t>
            </a:r>
            <a:r>
              <a:rPr lang="ru-RU" dirty="0" err="1"/>
              <a:t>инерес</a:t>
            </a:r>
            <a:r>
              <a:rPr lang="ru-RU" dirty="0"/>
              <a:t>..но, </a:t>
            </a:r>
            <a:r>
              <a:rPr lang="ru-RU" dirty="0" err="1"/>
              <a:t>трос..ник</a:t>
            </a:r>
            <a:r>
              <a:rPr lang="ru-RU" dirty="0"/>
              <a:t>, </a:t>
            </a:r>
            <a:r>
              <a:rPr lang="ru-RU" dirty="0" err="1"/>
              <a:t>опас</a:t>
            </a:r>
            <a:r>
              <a:rPr lang="ru-RU" dirty="0"/>
              <a:t>..но, </a:t>
            </a:r>
            <a:r>
              <a:rPr lang="ru-RU" dirty="0" err="1"/>
              <a:t>напрас</a:t>
            </a:r>
            <a:r>
              <a:rPr lang="ru-RU" dirty="0"/>
              <a:t>..но.</a:t>
            </a:r>
          </a:p>
          <a:p>
            <a:r>
              <a:rPr lang="ru-RU" dirty="0"/>
              <a:t>2. </a:t>
            </a:r>
            <a:r>
              <a:rPr lang="ru-RU" dirty="0" err="1"/>
              <a:t>Облас</a:t>
            </a:r>
            <a:r>
              <a:rPr lang="ru-RU" dirty="0"/>
              <a:t>..ной , </a:t>
            </a:r>
            <a:r>
              <a:rPr lang="ru-RU" dirty="0" err="1"/>
              <a:t>крепос</a:t>
            </a:r>
            <a:r>
              <a:rPr lang="ru-RU" dirty="0"/>
              <a:t>..ной, чес..</a:t>
            </a:r>
            <a:r>
              <a:rPr lang="ru-RU" dirty="0" err="1"/>
              <a:t>ный</a:t>
            </a:r>
            <a:r>
              <a:rPr lang="ru-RU" dirty="0"/>
              <a:t>, алмаз..</a:t>
            </a:r>
            <a:r>
              <a:rPr lang="ru-RU" dirty="0" err="1"/>
              <a:t>ный</a:t>
            </a:r>
            <a:r>
              <a:rPr lang="ru-RU" dirty="0"/>
              <a:t>, сер..</a:t>
            </a:r>
            <a:r>
              <a:rPr lang="ru-RU" dirty="0" err="1"/>
              <a:t>це</a:t>
            </a:r>
            <a:r>
              <a:rPr lang="ru-RU" dirty="0"/>
              <a:t>, </a:t>
            </a:r>
            <a:r>
              <a:rPr lang="ru-RU" dirty="0" err="1"/>
              <a:t>ненас</a:t>
            </a:r>
            <a:r>
              <a:rPr lang="ru-RU" dirty="0"/>
              <a:t>..но,  </a:t>
            </a:r>
            <a:r>
              <a:rPr lang="ru-RU" dirty="0" err="1"/>
              <a:t>звез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доблес</a:t>
            </a:r>
            <a:r>
              <a:rPr lang="ru-RU" dirty="0"/>
              <a:t>..но, </a:t>
            </a:r>
            <a:r>
              <a:rPr lang="ru-RU" dirty="0" err="1"/>
              <a:t>мес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 </a:t>
            </a:r>
            <a:r>
              <a:rPr lang="ru-RU" dirty="0" err="1"/>
              <a:t>радос</a:t>
            </a:r>
            <a:r>
              <a:rPr lang="ru-RU" dirty="0"/>
              <a:t>..но, </a:t>
            </a:r>
            <a:r>
              <a:rPr lang="ru-RU" dirty="0" err="1"/>
              <a:t>счас</a:t>
            </a:r>
            <a:r>
              <a:rPr lang="ru-RU" dirty="0"/>
              <a:t>..</a:t>
            </a:r>
            <a:r>
              <a:rPr lang="ru-RU" dirty="0" err="1"/>
              <a:t>ливо</a:t>
            </a:r>
            <a:r>
              <a:rPr lang="ru-RU" dirty="0"/>
              <a:t>,  </a:t>
            </a:r>
            <a:r>
              <a:rPr lang="ru-RU" dirty="0" err="1"/>
              <a:t>капус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 </a:t>
            </a:r>
            <a:r>
              <a:rPr lang="ru-RU" dirty="0" err="1"/>
              <a:t>вес..ник</a:t>
            </a:r>
            <a:r>
              <a:rPr lang="ru-RU" dirty="0"/>
              <a:t>, </a:t>
            </a:r>
            <a:r>
              <a:rPr lang="ru-RU" dirty="0" err="1"/>
              <a:t>вкус..но</a:t>
            </a:r>
            <a:r>
              <a:rPr lang="ru-RU" dirty="0"/>
              <a:t>, </a:t>
            </a:r>
            <a:r>
              <a:rPr lang="ru-RU" dirty="0" err="1"/>
              <a:t>ужас..но</a:t>
            </a:r>
            <a:r>
              <a:rPr lang="ru-RU" dirty="0"/>
              <a:t>.</a:t>
            </a:r>
          </a:p>
          <a:p>
            <a:r>
              <a:rPr lang="ru-RU" dirty="0"/>
              <a:t>3.Поз..но,  серьёз..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прес</a:t>
            </a:r>
            <a:r>
              <a:rPr lang="ru-RU" dirty="0"/>
              <a:t>..но,  </a:t>
            </a:r>
            <a:r>
              <a:rPr lang="ru-RU" dirty="0" err="1"/>
              <a:t>грус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мес</a:t>
            </a:r>
            <a:r>
              <a:rPr lang="ru-RU" dirty="0"/>
              <a:t>..</a:t>
            </a:r>
            <a:r>
              <a:rPr lang="ru-RU" dirty="0" err="1"/>
              <a:t>ность</a:t>
            </a:r>
            <a:r>
              <a:rPr lang="ru-RU" dirty="0"/>
              <a:t>, </a:t>
            </a:r>
            <a:r>
              <a:rPr lang="ru-RU" dirty="0" err="1"/>
              <a:t>напрас</a:t>
            </a:r>
            <a:r>
              <a:rPr lang="ru-RU" dirty="0"/>
              <a:t>..но, </a:t>
            </a:r>
            <a:r>
              <a:rPr lang="ru-RU" dirty="0" err="1"/>
              <a:t>влас</a:t>
            </a:r>
            <a:r>
              <a:rPr lang="ru-RU" dirty="0"/>
              <a:t>..но,  </a:t>
            </a:r>
            <a:r>
              <a:rPr lang="ru-RU" dirty="0" err="1"/>
              <a:t>орес</a:t>
            </a:r>
            <a:r>
              <a:rPr lang="ru-RU" dirty="0"/>
              <a:t>..</a:t>
            </a:r>
            <a:r>
              <a:rPr lang="ru-RU" dirty="0" err="1"/>
              <a:t>ность</a:t>
            </a:r>
            <a:r>
              <a:rPr lang="ru-RU" dirty="0"/>
              <a:t>, парус..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радос</a:t>
            </a:r>
            <a:r>
              <a:rPr lang="ru-RU" dirty="0"/>
              <a:t>..но, </a:t>
            </a:r>
            <a:r>
              <a:rPr lang="ru-RU" dirty="0" err="1"/>
              <a:t>соглас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чу..</a:t>
            </a:r>
            <a:r>
              <a:rPr lang="ru-RU" dirty="0" err="1"/>
              <a:t>ство</a:t>
            </a:r>
            <a:r>
              <a:rPr lang="ru-RU" dirty="0"/>
              <a:t>, </a:t>
            </a:r>
            <a:r>
              <a:rPr lang="ru-RU" dirty="0" err="1"/>
              <a:t>любез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крас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.</a:t>
            </a:r>
          </a:p>
          <a:p>
            <a:r>
              <a:rPr lang="ru-RU" dirty="0"/>
              <a:t>4. Ус..</a:t>
            </a:r>
            <a:r>
              <a:rPr lang="ru-RU" dirty="0" err="1"/>
              <a:t>ный</a:t>
            </a:r>
            <a:r>
              <a:rPr lang="ru-RU" dirty="0"/>
              <a:t>, лес..</a:t>
            </a:r>
            <a:r>
              <a:rPr lang="ru-RU" dirty="0" err="1"/>
              <a:t>ница</a:t>
            </a:r>
            <a:r>
              <a:rPr lang="ru-RU" dirty="0"/>
              <a:t>, чес..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извес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ярос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вес..ник</a:t>
            </a:r>
            <a:r>
              <a:rPr lang="ru-RU" dirty="0"/>
              <a:t>, </a:t>
            </a:r>
            <a:r>
              <a:rPr lang="ru-RU" dirty="0" err="1"/>
              <a:t>радос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гиган</a:t>
            </a:r>
            <a:r>
              <a:rPr lang="ru-RU" dirty="0"/>
              <a:t>..</a:t>
            </a:r>
            <a:r>
              <a:rPr lang="ru-RU" dirty="0" err="1"/>
              <a:t>ский</a:t>
            </a:r>
            <a:r>
              <a:rPr lang="ru-RU" dirty="0"/>
              <a:t>, </a:t>
            </a:r>
            <a:r>
              <a:rPr lang="ru-RU" dirty="0" err="1"/>
              <a:t>крепос</a:t>
            </a:r>
            <a:r>
              <a:rPr lang="ru-RU" dirty="0"/>
              <a:t>..ной,  </a:t>
            </a:r>
            <a:r>
              <a:rPr lang="ru-RU" dirty="0" err="1"/>
              <a:t>влас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счас</a:t>
            </a:r>
            <a:r>
              <a:rPr lang="ru-RU" dirty="0"/>
              <a:t>..</a:t>
            </a:r>
            <a:r>
              <a:rPr lang="ru-RU" dirty="0" err="1"/>
              <a:t>ливый</a:t>
            </a:r>
            <a:r>
              <a:rPr lang="ru-RU" dirty="0"/>
              <a:t>, </a:t>
            </a:r>
            <a:r>
              <a:rPr lang="ru-RU" dirty="0" err="1"/>
              <a:t>капус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безглас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, </a:t>
            </a:r>
            <a:r>
              <a:rPr lang="ru-RU" dirty="0" err="1"/>
              <a:t>доблс</a:t>
            </a:r>
            <a:r>
              <a:rPr lang="ru-RU" dirty="0"/>
              <a:t>..</a:t>
            </a:r>
            <a:r>
              <a:rPr lang="ru-RU" dirty="0" err="1"/>
              <a:t>ный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1434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94147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Обведи нужную букву.</a:t>
            </a:r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   </a:t>
            </a:r>
            <a:r>
              <a:rPr lang="ru-RU" sz="2800" dirty="0" err="1"/>
              <a:t>ст</a:t>
            </a:r>
            <a:r>
              <a:rPr lang="ru-RU" sz="2800" dirty="0"/>
              <a:t>   а  о  лица                        д  е  и  </a:t>
            </a:r>
            <a:r>
              <a:rPr lang="ru-RU" sz="2800" dirty="0" err="1"/>
              <a:t>журный</a:t>
            </a:r>
            <a:endParaRPr lang="ru-RU" sz="2800" dirty="0"/>
          </a:p>
          <a:p>
            <a:r>
              <a:rPr lang="ru-RU" sz="2800" dirty="0"/>
              <a:t>     р  а  о  </a:t>
            </a:r>
            <a:r>
              <a:rPr lang="ru-RU" sz="2800" dirty="0" err="1"/>
              <a:t>стение</a:t>
            </a:r>
            <a:r>
              <a:rPr lang="ru-RU" sz="2800" dirty="0"/>
              <a:t>                     б  е   и  </a:t>
            </a:r>
            <a:r>
              <a:rPr lang="ru-RU" sz="2800" dirty="0" err="1"/>
              <a:t>рёза</a:t>
            </a:r>
            <a:endParaRPr lang="ru-RU" sz="2800" dirty="0"/>
          </a:p>
          <a:p>
            <a:r>
              <a:rPr lang="ru-RU" sz="2800" dirty="0"/>
              <a:t>     т  о  а  </a:t>
            </a:r>
            <a:r>
              <a:rPr lang="ru-RU" sz="2800" dirty="0" err="1"/>
              <a:t>варищ</a:t>
            </a:r>
            <a:r>
              <a:rPr lang="ru-RU" sz="2800" dirty="0"/>
              <a:t>                      с  о  а  лома</a:t>
            </a:r>
          </a:p>
          <a:p>
            <a:r>
              <a:rPr lang="ru-RU" sz="2800" dirty="0"/>
              <a:t>   </a:t>
            </a:r>
            <a:r>
              <a:rPr lang="ru-RU" sz="2800" dirty="0" err="1"/>
              <a:t>ур</a:t>
            </a:r>
            <a:r>
              <a:rPr lang="ru-RU" sz="2800" dirty="0"/>
              <a:t>  о  а  </a:t>
            </a:r>
            <a:r>
              <a:rPr lang="ru-RU" sz="2800" dirty="0" err="1"/>
              <a:t>жай</a:t>
            </a:r>
            <a:r>
              <a:rPr lang="ru-RU" sz="2800" dirty="0"/>
              <a:t>                          л  а  о  </a:t>
            </a:r>
            <a:r>
              <a:rPr lang="ru-RU" sz="2800" dirty="0" err="1"/>
              <a:t>донь</a:t>
            </a:r>
            <a:endParaRPr lang="ru-RU" sz="2800" dirty="0"/>
          </a:p>
          <a:p>
            <a:r>
              <a:rPr lang="ru-RU" sz="2800" dirty="0"/>
              <a:t>     т  о  а  пор                     учит  и  е  ль</a:t>
            </a:r>
          </a:p>
          <a:p>
            <a:r>
              <a:rPr lang="ru-RU" sz="2800" dirty="0"/>
              <a:t>     к  о  а пуста                         с  а  о  рока</a:t>
            </a:r>
          </a:p>
          <a:p>
            <a:r>
              <a:rPr lang="ru-RU" sz="2800" dirty="0"/>
              <a:t>   </a:t>
            </a:r>
            <a:r>
              <a:rPr lang="ru-RU" sz="2800" dirty="0" err="1"/>
              <a:t>кр</a:t>
            </a:r>
            <a:r>
              <a:rPr lang="ru-RU" sz="2800" dirty="0"/>
              <a:t>  о  а  </a:t>
            </a:r>
            <a:r>
              <a:rPr lang="ru-RU" sz="2800" dirty="0" err="1"/>
              <a:t>вать</a:t>
            </a:r>
            <a:r>
              <a:rPr lang="ru-RU" sz="2800" dirty="0"/>
              <a:t>                        </a:t>
            </a:r>
            <a:r>
              <a:rPr lang="ru-RU" sz="2800" dirty="0" err="1"/>
              <a:t>уч</a:t>
            </a:r>
            <a:r>
              <a:rPr lang="ru-RU" sz="2800" dirty="0"/>
              <a:t>  и  е  ник</a:t>
            </a:r>
          </a:p>
          <a:p>
            <a:r>
              <a:rPr lang="ru-RU" sz="2800" dirty="0"/>
              <a:t>     в  о  а  робей                     </a:t>
            </a:r>
            <a:r>
              <a:rPr lang="ru-RU" sz="2800" dirty="0" err="1"/>
              <a:t>ул</a:t>
            </a:r>
            <a:r>
              <a:rPr lang="ru-RU" sz="2800" dirty="0"/>
              <a:t>  е  и  </a:t>
            </a:r>
            <a:r>
              <a:rPr lang="ru-RU" sz="2800" dirty="0" err="1"/>
              <a:t>ца</a:t>
            </a:r>
            <a:endParaRPr lang="ru-RU" sz="2800" dirty="0"/>
          </a:p>
          <a:p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4882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1052736"/>
            <a:ext cx="792088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Вы можете использовать данное оформление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для создания своих презентаций,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но в своей презентации вы должны указать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 шаблона: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96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76672"/>
            <a:ext cx="74168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Орфографическая зоркость</a:t>
            </a:r>
            <a:r>
              <a:rPr lang="ru-RU" sz="3200" dirty="0"/>
              <a:t>- это умение замечать орфограммы, то есть те случаи при письме, где при едином произношении возможен выбор написания</a:t>
            </a:r>
            <a:r>
              <a:rPr lang="ru-RU" sz="3200" dirty="0" smtClean="0"/>
              <a:t>. </a:t>
            </a:r>
          </a:p>
          <a:p>
            <a:r>
              <a:rPr lang="ru-RU" sz="3200" dirty="0" smtClean="0"/>
              <a:t>“</a:t>
            </a:r>
            <a:r>
              <a:rPr lang="ru-RU" sz="3200" dirty="0"/>
              <a:t>Выработанная способность обнаруживать те места в словах, где письменный знак не определяется произношением, называется орфографической зоркостью”.</a:t>
            </a:r>
          </a:p>
        </p:txBody>
      </p:sp>
    </p:spTree>
    <p:extLst>
      <p:ext uri="{BB962C8B-B14F-4D97-AF65-F5344CB8AC3E}">
        <p14:creationId xmlns:p14="http://schemas.microsoft.com/office/powerpoint/2010/main" val="386004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08720"/>
            <a:ext cx="73985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Орфограмма</a:t>
            </a:r>
            <a:r>
              <a:rPr lang="ru-RU" sz="3200" dirty="0"/>
              <a:t> – это буква или другой письменный знак (слитное и раздельное написание, перенос, прописная буква), который по слуху однозначно не определяется, по звуку не устанавливается. Орфограмма есть там, где есть при неизменном произношении выбор написания.</a:t>
            </a:r>
          </a:p>
        </p:txBody>
      </p:sp>
    </p:spTree>
    <p:extLst>
      <p:ext uri="{BB962C8B-B14F-4D97-AF65-F5344CB8AC3E}">
        <p14:creationId xmlns:p14="http://schemas.microsoft.com/office/powerpoint/2010/main" val="297750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40768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Причинами </a:t>
            </a:r>
            <a:r>
              <a:rPr lang="ru-RU" sz="2400" dirty="0"/>
              <a:t>орфографической безграмотности могут служить не только психофизиологические проблемы, которые обусловлены стойкими нарушениями высших психических функций, но и таких как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Отсутствие положительной мотивации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Несформированность  </a:t>
            </a:r>
            <a:r>
              <a:rPr lang="ru-RU" sz="2400" dirty="0" smtClean="0"/>
              <a:t>звуко- </a:t>
            </a:r>
            <a:r>
              <a:rPr lang="ru-RU" sz="2400" dirty="0"/>
              <a:t>буквенного анализа и синтеза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Бедность и неточность словаря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Слабая коммуникативная активность у детей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8838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Причины орфографической безграмотности </a:t>
            </a:r>
          </a:p>
        </p:txBody>
      </p:sp>
    </p:spTree>
    <p:extLst>
      <p:ext uri="{BB962C8B-B14F-4D97-AF65-F5344CB8AC3E}">
        <p14:creationId xmlns:p14="http://schemas.microsoft.com/office/powerpoint/2010/main" val="361410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951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  младших школьников следует формировать 4 собственно орфографических умения, а именно: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Ставить  орфографические   задачи, т.е. обнаруживать   орфограммы (орфографическую зоркость);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устанавливать  тип  орфограммы, соотносить  её  с  определённым правилом (выбирать  способ  решения  задачи, чаще всего – орфографическое правило);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применять  правило  (верно выполнять предписываемый  им  способ  решения поставленной задачи);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проверять  написанное,  осуществлять орфографический самоконтроль.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2095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828092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Приемы по развитию орфографической </a:t>
            </a:r>
            <a:r>
              <a:rPr lang="ru-RU" sz="3200" b="1" dirty="0" smtClean="0"/>
              <a:t>зоркости</a:t>
            </a:r>
            <a:endParaRPr lang="ru-RU" sz="3200" b="1" dirty="0"/>
          </a:p>
          <a:p>
            <a:endParaRPr lang="ru-RU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Направлены на формирование орфографически  грамотного письма.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Помогают не только усвоить изученные орфограммы, но и развивают ВПФ (память, мышление, внимание , речь).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Являются игровым и занимательным материалом, что повышает мотивационную активность детей и формирует навыки орфографически  грамотного письма </a:t>
            </a:r>
          </a:p>
        </p:txBody>
      </p:sp>
    </p:spTree>
    <p:extLst>
      <p:ext uri="{BB962C8B-B14F-4D97-AF65-F5344CB8AC3E}">
        <p14:creationId xmlns:p14="http://schemas.microsoft.com/office/powerpoint/2010/main" val="256170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988840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Эффективные приемы формирования орфографической зоркости</a:t>
            </a:r>
          </a:p>
        </p:txBody>
      </p:sp>
    </p:spTree>
    <p:extLst>
      <p:ext uri="{BB962C8B-B14F-4D97-AF65-F5344CB8AC3E}">
        <p14:creationId xmlns:p14="http://schemas.microsoft.com/office/powerpoint/2010/main" val="70169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1. Орфографическое проговаривание..</a:t>
            </a:r>
            <a:br>
              <a:rPr lang="ru-RU" sz="3200" b="1" dirty="0"/>
            </a:br>
            <a:r>
              <a:rPr lang="ru-RU" sz="3200" b="1" dirty="0"/>
              <a:t>Цель</a:t>
            </a:r>
            <a:r>
              <a:rPr lang="ru-RU" sz="3200" dirty="0" smtClean="0"/>
              <a:t>: предупреждать </a:t>
            </a:r>
            <a:r>
              <a:rPr lang="ru-RU" sz="3200" dirty="0"/>
              <a:t>ошибки при написании слов</a:t>
            </a:r>
            <a:r>
              <a:rPr lang="ru-RU" sz="3200" dirty="0" smtClean="0"/>
              <a:t>, развивать </a:t>
            </a:r>
            <a:r>
              <a:rPr lang="ru-RU" sz="3200" dirty="0"/>
              <a:t>артикуляционную память, слуховое восприятие</a:t>
            </a:r>
            <a:r>
              <a:rPr lang="ru-RU" sz="3200" dirty="0" smtClean="0"/>
              <a:t>, самоконтроль</a:t>
            </a:r>
            <a:r>
              <a:rPr lang="ru-RU" sz="3200" dirty="0"/>
              <a:t>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8501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1133</Words>
  <Application>Microsoft Office PowerPoint</Application>
  <PresentationFormat>Экран (4:3)</PresentationFormat>
  <Paragraphs>121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 Windows</cp:lastModifiedBy>
  <cp:revision>14</cp:revision>
  <dcterms:created xsi:type="dcterms:W3CDTF">2013-08-18T07:43:00Z</dcterms:created>
  <dcterms:modified xsi:type="dcterms:W3CDTF">2022-05-12T12:06:49Z</dcterms:modified>
</cp:coreProperties>
</file>