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0" r:id="rId4"/>
    <p:sldId id="258" r:id="rId5"/>
    <p:sldId id="259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91" d="100"/>
          <a:sy n="91" d="100"/>
        </p:scale>
        <p:origin x="-786" y="-9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2914650"/>
            <a:ext cx="6858000" cy="74295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3843338"/>
            <a:ext cx="6858000" cy="40005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4766310"/>
            <a:ext cx="2286000" cy="274320"/>
          </a:xfrm>
        </p:spPr>
        <p:txBody>
          <a:bodyPr/>
          <a:lstStyle>
            <a:lvl1pPr>
              <a:defRPr sz="1400"/>
            </a:lvl1pPr>
          </a:lstStyle>
          <a:p>
            <a:fld id="{CAADAAFE-87C0-4050-BF9B-65AEB2988B77}" type="datetimeFigureOut">
              <a:rPr lang="ru-RU" smtClean="0"/>
              <a:pPr/>
              <a:t>12.05.2022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648" y="4766310"/>
            <a:ext cx="3474720" cy="27432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4766310"/>
            <a:ext cx="1219200" cy="274320"/>
          </a:xfrm>
        </p:spPr>
        <p:txBody>
          <a:bodyPr/>
          <a:lstStyle/>
          <a:p>
            <a:fld id="{42004647-CFA6-4B2B-BA01-30D07580B8B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904875" y="2736056"/>
            <a:ext cx="7315200" cy="96012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Прямоугольник 32"/>
          <p:cNvSpPr/>
          <p:nvPr/>
        </p:nvSpPr>
        <p:spPr>
          <a:xfrm>
            <a:off x="914400" y="3786188"/>
            <a:ext cx="7315200" cy="51435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Прямоугольник 21"/>
          <p:cNvSpPr/>
          <p:nvPr/>
        </p:nvSpPr>
        <p:spPr>
          <a:xfrm>
            <a:off x="904875" y="2736056"/>
            <a:ext cx="228600" cy="96012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>
            <a:off x="914400" y="3786188"/>
            <a:ext cx="228600" cy="51435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DAAFE-87C0-4050-BF9B-65AEB2988B77}" type="datetimeFigureOut">
              <a:rPr lang="ru-RU" smtClean="0"/>
              <a:pPr/>
              <a:t>12.05.2022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04647-CFA6-4B2B-BA01-30D07580B8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DAAFE-87C0-4050-BF9B-65AEB2988B77}" type="datetimeFigureOut">
              <a:rPr lang="ru-RU" smtClean="0"/>
              <a:pPr/>
              <a:t>12.05.2022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04647-CFA6-4B2B-BA01-30D07580B8B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57200" y="4764881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442957" y="4835567"/>
            <a:ext cx="143137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4361127" y="2401464"/>
            <a:ext cx="438912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DAAFE-87C0-4050-BF9B-65AEB2988B77}" type="datetimeFigureOut">
              <a:rPr lang="ru-RU" smtClean="0"/>
              <a:pPr/>
              <a:t>12.05.2022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04647-CFA6-4B2B-BA01-30D07580B8B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914400"/>
            <a:ext cx="8229600" cy="370332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228850"/>
            <a:ext cx="6858000" cy="8001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3200400"/>
            <a:ext cx="6781800" cy="85725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4766310"/>
            <a:ext cx="2286000" cy="274320"/>
          </a:xfrm>
        </p:spPr>
        <p:txBody>
          <a:bodyPr/>
          <a:lstStyle/>
          <a:p>
            <a:fld id="{CAADAAFE-87C0-4050-BF9B-65AEB2988B77}" type="datetimeFigureOut">
              <a:rPr lang="ru-RU" smtClean="0"/>
              <a:pPr/>
              <a:t>12.05.2022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648" y="4766310"/>
            <a:ext cx="3474720" cy="27432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4766310"/>
            <a:ext cx="1520952" cy="274320"/>
          </a:xfrm>
        </p:spPr>
        <p:txBody>
          <a:bodyPr/>
          <a:lstStyle/>
          <a:p>
            <a:fld id="{42004647-CFA6-4B2B-BA01-30D07580B8B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2114550"/>
            <a:ext cx="7315200" cy="96012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914400" y="2114550"/>
            <a:ext cx="228600" cy="96012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71450"/>
            <a:ext cx="8229600" cy="6858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DAAFE-87C0-4050-BF9B-65AEB2988B77}" type="datetimeFigureOut">
              <a:rPr lang="ru-RU" smtClean="0"/>
              <a:pPr/>
              <a:t>12.05.2022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04647-CFA6-4B2B-BA01-30D07580B8B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914400"/>
            <a:ext cx="4041648" cy="370332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632198" y="912114"/>
            <a:ext cx="4041648" cy="370332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71450"/>
            <a:ext cx="8229600" cy="6858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964406"/>
            <a:ext cx="4040188" cy="51435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1" y="971550"/>
            <a:ext cx="4041775" cy="51435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DAAFE-87C0-4050-BF9B-65AEB2988B77}" type="datetimeFigureOut">
              <a:rPr lang="ru-RU" smtClean="0"/>
              <a:pPr/>
              <a:t>12.05.2022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04647-CFA6-4B2B-BA01-30D07580B8B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1600200"/>
            <a:ext cx="4038600" cy="302895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648200" y="1600200"/>
            <a:ext cx="4038600" cy="302895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71450"/>
            <a:ext cx="8229600" cy="6858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DAAFE-87C0-4050-BF9B-65AEB2988B77}" type="datetimeFigureOut">
              <a:rPr lang="ru-RU" smtClean="0"/>
              <a:pPr/>
              <a:t>12.05.2022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04647-CFA6-4B2B-BA01-30D07580B8B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42957" y="4835567"/>
            <a:ext cx="143137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DAAFE-87C0-4050-BF9B-65AEB2988B77}" type="datetimeFigureOut">
              <a:rPr lang="ru-RU" smtClean="0"/>
              <a:pPr/>
              <a:t>12.05.2022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04647-CFA6-4B2B-BA01-30D07580B8B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4764881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42957" y="4835567"/>
            <a:ext cx="143137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228600"/>
            <a:ext cx="2514600" cy="62865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914401"/>
            <a:ext cx="2514600" cy="3632597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DAAFE-87C0-4050-BF9B-65AEB2988B77}" type="datetimeFigureOut">
              <a:rPr lang="ru-RU" smtClean="0"/>
              <a:pPr/>
              <a:t>12.05.2022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04647-CFA6-4B2B-BA01-30D07580B8B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4764881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915025" y="2493169"/>
            <a:ext cx="452628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42957" y="4835567"/>
            <a:ext cx="143137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1"/>
          </p:nvPr>
        </p:nvSpPr>
        <p:spPr>
          <a:xfrm>
            <a:off x="304800" y="228600"/>
            <a:ext cx="5715000" cy="428625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75642"/>
            <a:ext cx="8229600" cy="506016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428750"/>
            <a:ext cx="8229600" cy="3202686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914400"/>
            <a:ext cx="8229600" cy="40005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DAAFE-87C0-4050-BF9B-65AEB2988B77}" type="datetimeFigureOut">
              <a:rPr lang="ru-RU" smtClean="0"/>
              <a:pPr/>
              <a:t>12.05.2022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04647-CFA6-4B2B-BA01-30D07580B8B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4764881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42957" y="4835567"/>
            <a:ext cx="143137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375642"/>
            <a:ext cx="182880" cy="51435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"/>
            <a:ext cx="8229600" cy="74295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914400"/>
            <a:ext cx="8229600" cy="3682746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4767263"/>
            <a:ext cx="2289048" cy="27432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CAADAAFE-87C0-4050-BF9B-65AEB2988B77}" type="datetimeFigureOut">
              <a:rPr lang="ru-RU" smtClean="0"/>
              <a:pPr/>
              <a:t>12.05.2022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648" y="4767263"/>
            <a:ext cx="3505200" cy="27432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4767263"/>
            <a:ext cx="1981200" cy="27432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42004647-CFA6-4B2B-BA01-30D07580B8B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4764881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85725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42957" y="4835567"/>
            <a:ext cx="143137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1357304"/>
            <a:ext cx="7500990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ru-RU" sz="3600" b="1" i="1" dirty="0" smtClean="0">
              <a:solidFill>
                <a:srgbClr val="C00000"/>
              </a:solidFill>
            </a:endParaRPr>
          </a:p>
          <a:p>
            <a:pPr algn="ctr">
              <a:buNone/>
            </a:pPr>
            <a:r>
              <a:rPr lang="ru-RU" sz="3600" b="1" i="1" dirty="0" smtClean="0">
                <a:solidFill>
                  <a:srgbClr val="C00000"/>
                </a:solidFill>
              </a:rPr>
              <a:t>Имя прилагательное обозначает признак предмета и делает нашу речь эмоционально-окрашенной.</a:t>
            </a:r>
            <a:endParaRPr lang="ru-RU" sz="3600" b="1" i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Игра «Кто больше?»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/>
              <a:t>Вкус:</a:t>
            </a:r>
            <a:endParaRPr lang="ru-RU" sz="3200" dirty="0" smtClean="0"/>
          </a:p>
          <a:p>
            <a:r>
              <a:rPr lang="ru-RU" sz="3200" b="1" dirty="0" smtClean="0"/>
              <a:t>Цвет:</a:t>
            </a:r>
            <a:endParaRPr lang="ru-RU" sz="3200" dirty="0" smtClean="0"/>
          </a:p>
          <a:p>
            <a:r>
              <a:rPr lang="ru-RU" sz="3200" b="1" dirty="0" smtClean="0"/>
              <a:t>Звук:</a:t>
            </a:r>
            <a:endParaRPr lang="ru-RU" sz="3200" dirty="0" smtClean="0"/>
          </a:p>
          <a:p>
            <a:r>
              <a:rPr lang="ru-RU" sz="3200" b="1" dirty="0" smtClean="0"/>
              <a:t>День:</a:t>
            </a:r>
            <a:endParaRPr lang="ru-RU" sz="3200" dirty="0" smtClean="0"/>
          </a:p>
          <a:p>
            <a:r>
              <a:rPr lang="ru-RU" sz="3200" b="1" dirty="0" smtClean="0"/>
              <a:t>Время: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1071552"/>
            <a:ext cx="7429552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1071552"/>
            <a:ext cx="7643866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ru-RU" sz="4800" b="1" i="1" dirty="0" smtClean="0">
              <a:solidFill>
                <a:srgbClr val="C00000"/>
              </a:solidFill>
            </a:endParaRPr>
          </a:p>
          <a:p>
            <a:pPr algn="ctr">
              <a:buNone/>
            </a:pPr>
            <a:r>
              <a:rPr lang="ru-RU" sz="4800" b="1" i="1" dirty="0" smtClean="0">
                <a:solidFill>
                  <a:srgbClr val="C00000"/>
                </a:solidFill>
              </a:rPr>
              <a:t>Самостоятельная работа</a:t>
            </a:r>
            <a:endParaRPr lang="ru-RU" sz="4800" b="1" i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57158" y="0"/>
            <a:ext cx="8472518" cy="4500594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ru-RU" sz="6400" b="1" i="1" dirty="0" smtClean="0"/>
              <a:t>1. Имя прилагательное обозначает:</a:t>
            </a:r>
            <a:endParaRPr lang="ru-RU" sz="6400" dirty="0" smtClean="0"/>
          </a:p>
          <a:p>
            <a:pPr>
              <a:buNone/>
            </a:pPr>
            <a:r>
              <a:rPr lang="ru-RU" sz="6400" dirty="0" smtClean="0"/>
              <a:t>А) Предмет</a:t>
            </a:r>
          </a:p>
          <a:p>
            <a:pPr>
              <a:buNone/>
            </a:pPr>
            <a:r>
              <a:rPr lang="ru-RU" sz="6400" dirty="0" smtClean="0"/>
              <a:t>Б) Действие</a:t>
            </a:r>
          </a:p>
          <a:p>
            <a:pPr>
              <a:buNone/>
            </a:pPr>
            <a:r>
              <a:rPr lang="ru-RU" sz="6400" dirty="0" smtClean="0"/>
              <a:t>В) Признак предмета</a:t>
            </a:r>
          </a:p>
          <a:p>
            <a:pPr>
              <a:buNone/>
            </a:pPr>
            <a:r>
              <a:rPr lang="ru-RU" sz="6400" b="1" i="1" dirty="0" smtClean="0"/>
              <a:t>2. Найдите ряд, где перечислены только имена прилагательные:</a:t>
            </a:r>
            <a:endParaRPr lang="ru-RU" sz="6400" dirty="0" smtClean="0"/>
          </a:p>
          <a:p>
            <a:pPr>
              <a:buNone/>
            </a:pPr>
            <a:r>
              <a:rPr lang="ru-RU" sz="6400" dirty="0" smtClean="0"/>
              <a:t>А) Белый, нежный, снег</a:t>
            </a:r>
          </a:p>
          <a:p>
            <a:pPr>
              <a:buNone/>
            </a:pPr>
            <a:r>
              <a:rPr lang="ru-RU" sz="6400" dirty="0" smtClean="0"/>
              <a:t>Б) Яркий, красивый, мягкий</a:t>
            </a:r>
          </a:p>
          <a:p>
            <a:pPr>
              <a:buNone/>
            </a:pPr>
            <a:r>
              <a:rPr lang="ru-RU" sz="6400" dirty="0" smtClean="0"/>
              <a:t>В) Юла, красная, быстрая</a:t>
            </a:r>
          </a:p>
          <a:p>
            <a:pPr>
              <a:buNone/>
            </a:pPr>
            <a:r>
              <a:rPr lang="ru-RU" sz="6400" b="1" i="1" dirty="0" smtClean="0"/>
              <a:t>3. Найдите наиболее подходящее имя прилагательное к имени существительному МЕДВЕДЬ:</a:t>
            </a:r>
            <a:endParaRPr lang="ru-RU" sz="6400" dirty="0" smtClean="0"/>
          </a:p>
          <a:p>
            <a:pPr>
              <a:buNone/>
            </a:pPr>
            <a:r>
              <a:rPr lang="ru-RU" sz="6400" dirty="0" smtClean="0"/>
              <a:t>А) Нежный, аккуратный</a:t>
            </a:r>
          </a:p>
          <a:p>
            <a:pPr>
              <a:buNone/>
            </a:pPr>
            <a:r>
              <a:rPr lang="ru-RU" sz="6400" dirty="0" smtClean="0"/>
              <a:t>Б) Бурый, свирепый</a:t>
            </a:r>
          </a:p>
          <a:p>
            <a:pPr>
              <a:buNone/>
            </a:pPr>
            <a:r>
              <a:rPr lang="ru-RU" sz="6400" dirty="0" smtClean="0"/>
              <a:t>В) Светлый, солнечный</a:t>
            </a:r>
          </a:p>
          <a:p>
            <a:pPr>
              <a:buNone/>
            </a:pPr>
            <a:r>
              <a:rPr lang="ru-RU" sz="6400" b="1" i="1" dirty="0" smtClean="0"/>
              <a:t>4. Какой вопрос будет правильным ОКНО (       ) ПРОЗРАЧНОЕ</a:t>
            </a:r>
            <a:endParaRPr lang="ru-RU" sz="6400" dirty="0" smtClean="0"/>
          </a:p>
          <a:p>
            <a:pPr>
              <a:buNone/>
            </a:pPr>
            <a:r>
              <a:rPr lang="ru-RU" sz="6400" dirty="0" smtClean="0"/>
              <a:t>А) Какое?</a:t>
            </a:r>
          </a:p>
          <a:p>
            <a:pPr>
              <a:buNone/>
            </a:pPr>
            <a:r>
              <a:rPr lang="ru-RU" sz="6400" dirty="0" smtClean="0"/>
              <a:t>Б) Какой?</a:t>
            </a:r>
          </a:p>
          <a:p>
            <a:pPr>
              <a:buNone/>
            </a:pPr>
            <a:r>
              <a:rPr lang="ru-RU" sz="6400" dirty="0" smtClean="0"/>
              <a:t>В) Что?</a:t>
            </a:r>
          </a:p>
          <a:p>
            <a:pPr>
              <a:buNone/>
            </a:pPr>
            <a:r>
              <a:rPr lang="ru-RU" sz="6400" b="1" i="1" dirty="0" smtClean="0"/>
              <a:t>5. Напишите 3 прилагательных к слову ШКОЛА</a:t>
            </a:r>
            <a:endParaRPr lang="ru-RU" sz="6400" dirty="0" smtClean="0"/>
          </a:p>
          <a:p>
            <a:pPr>
              <a:buNone/>
            </a:pPr>
            <a:endParaRPr lang="ru-RU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428596" y="1071552"/>
            <a:ext cx="1857388" cy="1588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>
            <a:off x="428596" y="1857370"/>
            <a:ext cx="2500330" cy="1588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428596" y="3143254"/>
            <a:ext cx="1857388" cy="1588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357158" y="3929072"/>
            <a:ext cx="1000132" cy="1588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28596" y="1071552"/>
            <a:ext cx="8229600" cy="3703320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sz="4000" b="1" i="1" dirty="0" smtClean="0">
              <a:solidFill>
                <a:srgbClr val="C00000"/>
              </a:solidFill>
            </a:endParaRPr>
          </a:p>
          <a:p>
            <a:pPr algn="ctr">
              <a:buNone/>
            </a:pPr>
            <a:r>
              <a:rPr lang="ru-RU" sz="4000" b="1" i="1" dirty="0" smtClean="0">
                <a:solidFill>
                  <a:srgbClr val="C00000"/>
                </a:solidFill>
              </a:rPr>
              <a:t>«С малой удачи начинается успех»</a:t>
            </a:r>
            <a:endParaRPr lang="ru-RU" sz="4000" b="1" i="1" dirty="0">
              <a:solidFill>
                <a:srgbClr val="C00000"/>
              </a:solidFill>
            </a:endParaRPr>
          </a:p>
        </p:txBody>
      </p:sp>
      <p:pic>
        <p:nvPicPr>
          <p:cNvPr id="4" name="Picture 15" descr="\\server\data\Работа методистов\МИД\Корректировка МиД_2 класс\Смайлики и рисунки\Шаги урока рефлексии\Рисунок2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42858"/>
            <a:ext cx="1361103" cy="135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28596" y="1214428"/>
            <a:ext cx="8229600" cy="370332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800" b="1" i="1" dirty="0" smtClean="0"/>
              <a:t>Восе</a:t>
            </a:r>
            <a:r>
              <a:rPr lang="ru-RU" sz="4800" b="1" i="1" dirty="0" smtClean="0">
                <a:solidFill>
                  <a:srgbClr val="C00000"/>
                </a:solidFill>
              </a:rPr>
              <a:t>мн</a:t>
            </a:r>
            <a:r>
              <a:rPr lang="ru-RU" sz="4800" b="1" i="1" dirty="0" smtClean="0"/>
              <a:t>а</a:t>
            </a:r>
            <a:r>
              <a:rPr lang="ru-RU" sz="4800" b="1" i="1" dirty="0" smtClean="0">
                <a:solidFill>
                  <a:srgbClr val="C00000"/>
                </a:solidFill>
              </a:rPr>
              <a:t>дц</a:t>
            </a:r>
            <a:r>
              <a:rPr lang="ru-RU" sz="4800" b="1" i="1" dirty="0" smtClean="0"/>
              <a:t>атое апреля</a:t>
            </a:r>
          </a:p>
          <a:p>
            <a:pPr algn="ctr">
              <a:buNone/>
            </a:pPr>
            <a:r>
              <a:rPr lang="ru-RU" sz="4800" b="1" i="1" dirty="0" smtClean="0"/>
              <a:t>Кла</a:t>
            </a:r>
            <a:r>
              <a:rPr lang="ru-RU" sz="4800" b="1" i="1" dirty="0" smtClean="0">
                <a:solidFill>
                  <a:srgbClr val="C00000"/>
                </a:solidFill>
              </a:rPr>
              <a:t>сс</a:t>
            </a:r>
            <a:r>
              <a:rPr lang="ru-RU" sz="4800" b="1" i="1" dirty="0" smtClean="0"/>
              <a:t>ная работа</a:t>
            </a:r>
          </a:p>
          <a:p>
            <a:pPr algn="ctr">
              <a:buNone/>
            </a:pPr>
            <a:r>
              <a:rPr lang="ru-RU" sz="4800" b="1" i="1" dirty="0" smtClean="0"/>
              <a:t>П</a:t>
            </a:r>
            <a:r>
              <a:rPr lang="ru-RU" sz="4800" b="1" i="1" dirty="0" smtClean="0">
                <a:solidFill>
                  <a:srgbClr val="C00000"/>
                </a:solidFill>
              </a:rPr>
              <a:t>о</a:t>
            </a:r>
            <a:r>
              <a:rPr lang="ru-RU" sz="4800" b="1" i="1" dirty="0" smtClean="0"/>
              <a:t>н</a:t>
            </a:r>
            <a:r>
              <a:rPr lang="ru-RU" sz="4800" b="1" i="1" dirty="0" smtClean="0">
                <a:solidFill>
                  <a:srgbClr val="C00000"/>
                </a:solidFill>
              </a:rPr>
              <a:t>е</a:t>
            </a:r>
            <a:r>
              <a:rPr lang="ru-RU" sz="4800" b="1" i="1" dirty="0" smtClean="0"/>
              <a:t>дельник</a:t>
            </a:r>
            <a:endParaRPr lang="ru-RU" sz="4800" b="1" i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ru-RU" sz="3600" b="1" i="1" dirty="0" smtClean="0">
              <a:solidFill>
                <a:srgbClr val="C00000"/>
              </a:solidFill>
            </a:endParaRPr>
          </a:p>
          <a:p>
            <a:pPr algn="ctr">
              <a:buNone/>
            </a:pPr>
            <a:endParaRPr lang="ru-RU" sz="3600" b="1" i="1" dirty="0" smtClean="0">
              <a:solidFill>
                <a:srgbClr val="C00000"/>
              </a:solidFill>
            </a:endParaRPr>
          </a:p>
          <a:p>
            <a:pPr algn="ctr">
              <a:buNone/>
            </a:pPr>
            <a:r>
              <a:rPr lang="ru-RU" sz="4400" b="1" i="1" dirty="0" smtClean="0">
                <a:solidFill>
                  <a:srgbClr val="C00000"/>
                </a:solidFill>
              </a:rPr>
              <a:t>Словарная работа</a:t>
            </a:r>
            <a:endParaRPr lang="ru-RU" sz="4400" b="1" i="1" dirty="0">
              <a:solidFill>
                <a:srgbClr val="C00000"/>
              </a:solidFill>
            </a:endParaRPr>
          </a:p>
        </p:txBody>
      </p:sp>
      <p:pic>
        <p:nvPicPr>
          <p:cNvPr id="4" name="Picture 15" descr="\\server\data\Работа методистов\МИД\Корректировка МиД_2 класс\Смайлики и рисунки\Шаги урока рефлексии\Рисунок2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42858"/>
            <a:ext cx="1361103" cy="135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ru-RU" sz="3600" b="1" i="1" dirty="0" smtClean="0">
              <a:solidFill>
                <a:srgbClr val="C00000"/>
              </a:solidFill>
            </a:endParaRPr>
          </a:p>
          <a:p>
            <a:pPr algn="ctr">
              <a:buNone/>
            </a:pPr>
            <a:endParaRPr lang="ru-RU" sz="3600" b="1" i="1" dirty="0" smtClean="0">
              <a:solidFill>
                <a:srgbClr val="C00000"/>
              </a:solidFill>
            </a:endParaRPr>
          </a:p>
          <a:p>
            <a:pPr algn="ctr">
              <a:buNone/>
            </a:pPr>
            <a:r>
              <a:rPr lang="ru-RU" sz="4400" b="1" i="1" dirty="0" smtClean="0">
                <a:solidFill>
                  <a:srgbClr val="C00000"/>
                </a:solidFill>
              </a:rPr>
              <a:t>Минутка чистописания</a:t>
            </a:r>
            <a:endParaRPr lang="ru-RU" sz="4400" b="1" i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3600" b="1" i="1" dirty="0" smtClean="0">
                <a:solidFill>
                  <a:srgbClr val="C00000"/>
                </a:solidFill>
              </a:rPr>
              <a:t>Вспомним, что мы знаем об имени прилагательном.</a:t>
            </a:r>
            <a:endParaRPr lang="ru-RU" sz="3600" b="1" i="1" dirty="0">
              <a:solidFill>
                <a:srgbClr val="C0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00430" y="2071684"/>
            <a:ext cx="2123231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1214428"/>
            <a:ext cx="7786741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ru-RU" sz="3200" b="1" i="1" dirty="0" smtClean="0"/>
          </a:p>
          <a:p>
            <a:pPr algn="ctr">
              <a:buNone/>
            </a:pPr>
            <a:r>
              <a:rPr lang="ru-RU" sz="3200" b="1" i="1" dirty="0" smtClean="0"/>
              <a:t>Смогу ли я видеть работу имени прилагательного в упражнениях?</a:t>
            </a:r>
            <a:endParaRPr lang="ru-RU" sz="3200" b="1" i="1" dirty="0"/>
          </a:p>
        </p:txBody>
      </p:sp>
      <p:pic>
        <p:nvPicPr>
          <p:cNvPr id="4" name="Рисунок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7356" y="142858"/>
            <a:ext cx="5929354" cy="9882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3929072"/>
            <a:ext cx="2928958" cy="571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429256" y="3929072"/>
            <a:ext cx="3048021" cy="571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WordArt 3"/>
          <p:cNvSpPr>
            <a:spLocks noChangeArrowheads="1" noChangeShapeType="1" noTextEdit="1"/>
          </p:cNvSpPr>
          <p:nvPr/>
        </p:nvSpPr>
        <p:spPr bwMode="auto">
          <a:xfrm>
            <a:off x="4143372" y="3143254"/>
            <a:ext cx="854075" cy="15271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4463"/>
              </a:avLst>
            </a:prstTxWarp>
          </a:bodyPr>
          <a:lstStyle/>
          <a:p>
            <a:pPr algn="ctr"/>
            <a:r>
              <a:rPr lang="ru-RU" sz="36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Calibri"/>
                <a:cs typeface="Calibri"/>
              </a:rPr>
              <a:t>?</a:t>
            </a:r>
          </a:p>
        </p:txBody>
      </p:sp>
      <p:pic>
        <p:nvPicPr>
          <p:cNvPr id="8" name="Рисунок 7" descr="сканирование0002.jpg"/>
          <p:cNvPicPr/>
          <p:nvPr/>
        </p:nvPicPr>
        <p:blipFill rotWithShape="1">
          <a:blip r:embed="rId5" cstate="print"/>
          <a:srcRect/>
          <a:stretch/>
        </p:blipFill>
        <p:spPr bwMode="auto">
          <a:xfrm>
            <a:off x="142844" y="1571618"/>
            <a:ext cx="976289" cy="990589"/>
          </a:xfrm>
          <a:prstGeom prst="roundRect">
            <a:avLst/>
          </a:prstGeom>
          <a:noFill/>
          <a:ln w="28575">
            <a:solidFill>
              <a:srgbClr val="92D05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pPr algn="ctr">
              <a:buNone/>
            </a:pPr>
            <a:r>
              <a:rPr lang="ru-RU" sz="3600" b="1" i="1" dirty="0" smtClean="0">
                <a:solidFill>
                  <a:srgbClr val="C00000"/>
                </a:solidFill>
              </a:rPr>
              <a:t>Тема урока:</a:t>
            </a:r>
          </a:p>
          <a:p>
            <a:pPr algn="ctr">
              <a:buNone/>
            </a:pPr>
            <a:r>
              <a:rPr lang="ru-RU" sz="3600" b="1" dirty="0" smtClean="0"/>
              <a:t>Имя прилагательное</a:t>
            </a:r>
          </a:p>
          <a:p>
            <a:pPr algn="ctr">
              <a:buNone/>
            </a:pPr>
            <a:endParaRPr lang="ru-RU" sz="3600" b="1" dirty="0" smtClean="0"/>
          </a:p>
          <a:p>
            <a:pPr algn="ctr">
              <a:buNone/>
            </a:pPr>
            <a:r>
              <a:rPr lang="ru-RU" sz="3600" b="1" i="1" dirty="0" smtClean="0">
                <a:solidFill>
                  <a:srgbClr val="C00000"/>
                </a:solidFill>
              </a:rPr>
              <a:t>Цель урока:</a:t>
            </a:r>
          </a:p>
          <a:p>
            <a:pPr algn="ctr">
              <a:buNone/>
            </a:pPr>
            <a:r>
              <a:rPr lang="ru-RU" sz="3600" b="1" dirty="0" smtClean="0"/>
              <a:t>Узнать … </a:t>
            </a:r>
          </a:p>
          <a:p>
            <a:pPr algn="ctr">
              <a:buNone/>
            </a:pPr>
            <a:r>
              <a:rPr lang="ru-RU" sz="3600" b="1" dirty="0" smtClean="0"/>
              <a:t>Учиться 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чальна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23</TotalTime>
  <Words>159</Words>
  <Application>Microsoft Office PowerPoint</Application>
  <PresentationFormat>Экран (16:9)</PresentationFormat>
  <Paragraphs>48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Начальная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Игра «Кто больше?»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Мои документы</dc:creator>
  <cp:lastModifiedBy>Мои документы</cp:lastModifiedBy>
  <cp:revision>4</cp:revision>
  <dcterms:created xsi:type="dcterms:W3CDTF">2022-04-17T06:34:07Z</dcterms:created>
  <dcterms:modified xsi:type="dcterms:W3CDTF">2022-05-12T15:42:15Z</dcterms:modified>
</cp:coreProperties>
</file>