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6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915B4DA-1E6A-4D6E-BC75-7852D6FCE8A7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8E8C31-AF16-435B-853E-DCECAC46E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3122"/>
            <a:ext cx="4230417" cy="71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3733800" y="3543300"/>
            <a:ext cx="2515412" cy="72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ru-RU" altLang="ru-RU" sz="4400" b="1">
                <a:solidFill>
                  <a:srgbClr val="1C1C1C"/>
                </a:solidFill>
                <a:latin typeface="Times New Roman" pitchFamily="18" charset="0"/>
              </a:rPr>
              <a:t>Причина</a:t>
            </a: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3500430" y="0"/>
            <a:ext cx="2233283" cy="72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ru-RU" altLang="ru-RU" sz="4400" b="1" dirty="0">
                <a:solidFill>
                  <a:srgbClr val="1C1C1C"/>
                </a:solidFill>
                <a:latin typeface="Times New Roman" pitchFamily="18" charset="0"/>
              </a:rPr>
              <a:t>Задание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1857356" y="4214824"/>
            <a:ext cx="2985092" cy="72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ru-RU" altLang="ru-RU" sz="4400" b="1" dirty="0">
                <a:solidFill>
                  <a:srgbClr val="FF0000"/>
                </a:solidFill>
                <a:latin typeface="Times New Roman" pitchFamily="18" charset="0"/>
              </a:rPr>
              <a:t>Не знаю …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714480" y="2857502"/>
            <a:ext cx="3143255" cy="72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</a:pPr>
            <a:r>
              <a:rPr lang="ru-RU" altLang="ru-RU" sz="4400" b="1" dirty="0">
                <a:solidFill>
                  <a:srgbClr val="FF0000"/>
                </a:solidFill>
                <a:latin typeface="Times New Roman" pitchFamily="18" charset="0"/>
              </a:rPr>
              <a:t>Не могу …</a:t>
            </a:r>
          </a:p>
        </p:txBody>
      </p:sp>
      <p:pic>
        <p:nvPicPr>
          <p:cNvPr id="11" name="Рисунок 10" descr="сканирование0004.jpg"/>
          <p:cNvPicPr/>
          <p:nvPr/>
        </p:nvPicPr>
        <p:blipFill rotWithShape="1">
          <a:blip r:embed="rId3" cstate="print"/>
          <a:srcRect/>
          <a:stretch/>
        </p:blipFill>
        <p:spPr bwMode="auto">
          <a:xfrm>
            <a:off x="357158" y="2214560"/>
            <a:ext cx="904851" cy="828679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2" name="Рисунок 11" descr="сканирование0005.jpg"/>
          <p:cNvPicPr/>
          <p:nvPr/>
        </p:nvPicPr>
        <p:blipFill rotWithShape="1">
          <a:blip r:embed="rId4" cstate="print"/>
          <a:srcRect/>
          <a:stretch/>
        </p:blipFill>
        <p:spPr bwMode="auto">
          <a:xfrm>
            <a:off x="457200" y="3943351"/>
            <a:ext cx="1042966" cy="914415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3" name="Рисунок 12" descr="сканирование0003.jpg"/>
          <p:cNvPicPr/>
          <p:nvPr/>
        </p:nvPicPr>
        <p:blipFill rotWithShape="1">
          <a:blip r:embed="rId5" cstate="print"/>
          <a:srcRect/>
          <a:stretch/>
        </p:blipFill>
        <p:spPr bwMode="auto">
          <a:xfrm>
            <a:off x="323529" y="303499"/>
            <a:ext cx="890885" cy="839492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12298" name="TextBox 2"/>
          <p:cNvSpPr txBox="1">
            <a:spLocks noChangeArrowheads="1"/>
          </p:cNvSpPr>
          <p:nvPr/>
        </p:nvSpPr>
        <p:spPr bwMode="auto">
          <a:xfrm>
            <a:off x="1357291" y="571486"/>
            <a:ext cx="72152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latin typeface="Calibri" pitchFamily="34" charset="0"/>
              </a:rPr>
              <a:t>Образуйте имя прилагательное от существительного </a:t>
            </a:r>
            <a:r>
              <a:rPr lang="ru-RU" altLang="ru-RU" sz="3200" b="1" dirty="0" smtClean="0">
                <a:solidFill>
                  <a:srgbClr val="00B050"/>
                </a:solidFill>
                <a:latin typeface="Calibri" pitchFamily="34" charset="0"/>
              </a:rPr>
              <a:t>свет</a:t>
            </a:r>
            <a:r>
              <a:rPr lang="ru-RU" altLang="ru-RU" sz="3200" b="1" dirty="0" smtClean="0">
                <a:latin typeface="Calibri" pitchFamily="34" charset="0"/>
              </a:rPr>
              <a:t> при помощи суффикса </a:t>
            </a:r>
            <a:r>
              <a:rPr lang="ru-RU" altLang="ru-RU" sz="3200" b="1" dirty="0" smtClean="0">
                <a:solidFill>
                  <a:srgbClr val="00B050"/>
                </a:solidFill>
                <a:latin typeface="Calibri" pitchFamily="34" charset="0"/>
              </a:rPr>
              <a:t>-</a:t>
            </a:r>
            <a:r>
              <a:rPr lang="ru-RU" altLang="ru-RU" sz="3200" b="1" dirty="0" err="1" smtClean="0">
                <a:solidFill>
                  <a:srgbClr val="00B050"/>
                </a:solidFill>
                <a:latin typeface="Calibri" pitchFamily="34" charset="0"/>
              </a:rPr>
              <a:t>еньк</a:t>
            </a:r>
            <a:r>
              <a:rPr lang="ru-RU" altLang="ru-RU" sz="3200" b="1" dirty="0" smtClean="0">
                <a:solidFill>
                  <a:srgbClr val="00B050"/>
                </a:solidFill>
                <a:latin typeface="Calibri" pitchFamily="34" charset="0"/>
              </a:rPr>
              <a:t>-</a:t>
            </a:r>
            <a:r>
              <a:rPr lang="ru-RU" altLang="ru-RU" sz="3200" b="1" dirty="0" smtClean="0">
                <a:latin typeface="Calibri" pitchFamily="34" charset="0"/>
              </a:rPr>
              <a:t>.</a:t>
            </a:r>
            <a:endParaRPr lang="ru-RU" alt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857238"/>
            <a:ext cx="8229600" cy="37033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Тема урока:</a:t>
            </a:r>
          </a:p>
          <a:p>
            <a:pPr algn="ctr">
              <a:buNone/>
            </a:pPr>
            <a:r>
              <a:rPr lang="ru-RU" sz="3200" b="1" dirty="0" smtClean="0"/>
              <a:t>Образование имён прилагательных при помощи суффиксов.</a:t>
            </a: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Цель урока:</a:t>
            </a:r>
          </a:p>
          <a:p>
            <a:pPr algn="ctr">
              <a:buNone/>
            </a:pPr>
            <a:r>
              <a:rPr lang="ru-RU" sz="3200" b="1" dirty="0" smtClean="0"/>
              <a:t>Узнать…</a:t>
            </a:r>
          </a:p>
          <a:p>
            <a:pPr algn="ctr">
              <a:buNone/>
            </a:pPr>
            <a:r>
              <a:rPr lang="ru-RU" sz="3200" b="1" dirty="0" smtClean="0"/>
              <a:t>Учиться…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Образуйте имена прилагательные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err="1" smtClean="0"/>
              <a:t>Гусь+</a:t>
            </a:r>
            <a:r>
              <a:rPr lang="ru-RU" sz="4000" b="1" dirty="0" err="1" smtClean="0">
                <a:solidFill>
                  <a:srgbClr val="C00000"/>
                </a:solidFill>
              </a:rPr>
              <a:t>ин</a:t>
            </a:r>
            <a:r>
              <a:rPr lang="ru-RU" sz="4000" b="1" dirty="0" err="1" smtClean="0"/>
              <a:t>=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err="1" smtClean="0"/>
              <a:t>Грузин+</a:t>
            </a:r>
            <a:r>
              <a:rPr lang="ru-RU" sz="4000" b="1" dirty="0" err="1" smtClean="0">
                <a:solidFill>
                  <a:srgbClr val="C00000"/>
                </a:solidFill>
              </a:rPr>
              <a:t>ск</a:t>
            </a:r>
            <a:r>
              <a:rPr lang="ru-RU" sz="4000" b="1" dirty="0" err="1" smtClean="0"/>
              <a:t>=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err="1" smtClean="0"/>
              <a:t>Добро+</a:t>
            </a:r>
            <a:r>
              <a:rPr lang="ru-RU" sz="4000" b="1" dirty="0" err="1" smtClean="0">
                <a:solidFill>
                  <a:srgbClr val="C00000"/>
                </a:solidFill>
              </a:rPr>
              <a:t>еньк</a:t>
            </a:r>
            <a:r>
              <a:rPr lang="ru-RU" sz="4000" b="1" dirty="0" err="1" smtClean="0"/>
              <a:t>=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err="1" smtClean="0"/>
              <a:t>Обед+</a:t>
            </a:r>
            <a:r>
              <a:rPr lang="ru-RU" sz="4000" b="1" dirty="0" err="1" smtClean="0">
                <a:solidFill>
                  <a:srgbClr val="C00000"/>
                </a:solidFill>
              </a:rPr>
              <a:t>енн</a:t>
            </a:r>
            <a:r>
              <a:rPr lang="ru-RU" sz="4000" b="1" dirty="0" err="1" smtClean="0"/>
              <a:t>=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err="1" smtClean="0"/>
              <a:t>Орёл+</a:t>
            </a:r>
            <a:r>
              <a:rPr lang="ru-RU" sz="4000" b="1" dirty="0" err="1" smtClean="0">
                <a:solidFill>
                  <a:srgbClr val="C00000"/>
                </a:solidFill>
              </a:rPr>
              <a:t>ин</a:t>
            </a:r>
            <a:r>
              <a:rPr lang="ru-RU" sz="4000" b="1" dirty="0" err="1" smtClean="0"/>
              <a:t>=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err="1" smtClean="0"/>
              <a:t>Гусь+</a:t>
            </a:r>
            <a:r>
              <a:rPr lang="ru-RU" sz="4000" b="1" dirty="0" err="1" smtClean="0">
                <a:solidFill>
                  <a:srgbClr val="C00000"/>
                </a:solidFill>
              </a:rPr>
              <a:t>ин</a:t>
            </a:r>
            <a:r>
              <a:rPr lang="ru-RU" sz="4000" b="1" dirty="0" err="1" smtClean="0"/>
              <a:t>=</a:t>
            </a:r>
            <a:r>
              <a:rPr lang="ru-RU" sz="4000" b="1" dirty="0" smtClean="0"/>
              <a:t> гус</a:t>
            </a:r>
            <a:r>
              <a:rPr lang="ru-RU" sz="4000" b="1" dirty="0" smtClean="0">
                <a:solidFill>
                  <a:srgbClr val="C00000"/>
                </a:solidFill>
              </a:rPr>
              <a:t>ин</a:t>
            </a:r>
            <a:r>
              <a:rPr lang="ru-RU" sz="4000" b="1" dirty="0" smtClean="0"/>
              <a:t>ый</a:t>
            </a:r>
          </a:p>
          <a:p>
            <a:pPr>
              <a:buNone/>
            </a:pPr>
            <a:r>
              <a:rPr lang="ru-RU" sz="4000" b="1" dirty="0" err="1" smtClean="0"/>
              <a:t>Грузин+</a:t>
            </a:r>
            <a:r>
              <a:rPr lang="ru-RU" sz="4000" b="1" dirty="0" err="1" smtClean="0">
                <a:solidFill>
                  <a:srgbClr val="C00000"/>
                </a:solidFill>
              </a:rPr>
              <a:t>ск</a:t>
            </a:r>
            <a:r>
              <a:rPr lang="ru-RU" sz="4000" b="1" dirty="0" err="1" smtClean="0"/>
              <a:t>=</a:t>
            </a:r>
            <a:r>
              <a:rPr lang="ru-RU" sz="4000" b="1" dirty="0" smtClean="0"/>
              <a:t> грузин</a:t>
            </a:r>
            <a:r>
              <a:rPr lang="ru-RU" sz="4000" b="1" dirty="0" smtClean="0">
                <a:solidFill>
                  <a:srgbClr val="C00000"/>
                </a:solidFill>
              </a:rPr>
              <a:t>ск</a:t>
            </a:r>
            <a:r>
              <a:rPr lang="ru-RU" sz="4000" b="1" dirty="0" smtClean="0"/>
              <a:t>ий</a:t>
            </a:r>
          </a:p>
          <a:p>
            <a:pPr>
              <a:buNone/>
            </a:pPr>
            <a:r>
              <a:rPr lang="ru-RU" sz="4000" b="1" dirty="0" err="1" smtClean="0"/>
              <a:t>Добро+</a:t>
            </a:r>
            <a:r>
              <a:rPr lang="ru-RU" sz="4000" b="1" dirty="0" err="1" smtClean="0">
                <a:solidFill>
                  <a:srgbClr val="C00000"/>
                </a:solidFill>
              </a:rPr>
              <a:t>еньк</a:t>
            </a:r>
            <a:r>
              <a:rPr lang="ru-RU" sz="4000" b="1" dirty="0" err="1" smtClean="0"/>
              <a:t>=</a:t>
            </a:r>
            <a:r>
              <a:rPr lang="ru-RU" sz="4000" b="1" dirty="0" smtClean="0"/>
              <a:t> добр</a:t>
            </a:r>
            <a:r>
              <a:rPr lang="ru-RU" sz="4000" b="1" dirty="0" smtClean="0">
                <a:solidFill>
                  <a:srgbClr val="C00000"/>
                </a:solidFill>
              </a:rPr>
              <a:t>еньк</a:t>
            </a:r>
            <a:r>
              <a:rPr lang="ru-RU" sz="4000" b="1" dirty="0" smtClean="0"/>
              <a:t>ий</a:t>
            </a:r>
          </a:p>
          <a:p>
            <a:pPr>
              <a:buNone/>
            </a:pPr>
            <a:r>
              <a:rPr lang="ru-RU" sz="4000" b="1" dirty="0" err="1" smtClean="0"/>
              <a:t>Обед+</a:t>
            </a:r>
            <a:r>
              <a:rPr lang="ru-RU" sz="4000" b="1" dirty="0" err="1" smtClean="0">
                <a:solidFill>
                  <a:srgbClr val="C00000"/>
                </a:solidFill>
              </a:rPr>
              <a:t>енн</a:t>
            </a:r>
            <a:r>
              <a:rPr lang="ru-RU" sz="4000" b="1" dirty="0" err="1" smtClean="0"/>
              <a:t>=</a:t>
            </a:r>
            <a:r>
              <a:rPr lang="ru-RU" sz="4000" b="1" dirty="0" smtClean="0"/>
              <a:t> обед</a:t>
            </a:r>
            <a:r>
              <a:rPr lang="ru-RU" sz="4000" b="1" dirty="0" smtClean="0">
                <a:solidFill>
                  <a:srgbClr val="C00000"/>
                </a:solidFill>
              </a:rPr>
              <a:t>енн</a:t>
            </a:r>
            <a:r>
              <a:rPr lang="ru-RU" sz="4000" b="1" dirty="0" smtClean="0"/>
              <a:t>ый</a:t>
            </a:r>
          </a:p>
          <a:p>
            <a:pPr>
              <a:buNone/>
            </a:pPr>
            <a:r>
              <a:rPr lang="ru-RU" sz="4000" b="1" dirty="0" err="1" smtClean="0"/>
              <a:t>Орёл+</a:t>
            </a:r>
            <a:r>
              <a:rPr lang="ru-RU" sz="4000" b="1" dirty="0" err="1" smtClean="0">
                <a:solidFill>
                  <a:srgbClr val="C00000"/>
                </a:solidFill>
              </a:rPr>
              <a:t>ин</a:t>
            </a:r>
            <a:r>
              <a:rPr lang="ru-RU" sz="4000" b="1" dirty="0" err="1" smtClean="0"/>
              <a:t>=</a:t>
            </a:r>
            <a:r>
              <a:rPr lang="ru-RU" sz="4000" b="1" dirty="0" smtClean="0"/>
              <a:t> орл</a:t>
            </a:r>
            <a:r>
              <a:rPr lang="ru-RU" sz="4000" b="1" dirty="0" smtClean="0">
                <a:solidFill>
                  <a:srgbClr val="C00000"/>
                </a:solidFill>
              </a:rPr>
              <a:t>ин</a:t>
            </a:r>
            <a:r>
              <a:rPr lang="ru-RU" sz="4000" b="1" dirty="0" smtClean="0"/>
              <a:t>ый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85804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300"/>
            <a:ext cx="8401080" cy="742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Образуйте имена прилагательные при помощи суффиксов и выделите их: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387192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грязь + </a:t>
            </a:r>
            <a:r>
              <a:rPr lang="ru-RU" sz="3600" b="1" i="1" dirty="0" err="1" smtClean="0"/>
              <a:t>н</a:t>
            </a:r>
            <a:r>
              <a:rPr lang="ru-RU" sz="3600" b="1" i="1" dirty="0" smtClean="0"/>
              <a:t> = </a:t>
            </a:r>
            <a:endParaRPr lang="ru-RU" sz="3600" dirty="0" smtClean="0"/>
          </a:p>
          <a:p>
            <a:r>
              <a:rPr lang="ru-RU" sz="3600" b="1" i="1" dirty="0" smtClean="0"/>
              <a:t>свет + </a:t>
            </a:r>
            <a:r>
              <a:rPr lang="ru-RU" sz="3600" b="1" i="1" dirty="0" err="1" smtClean="0"/>
              <a:t>еньк</a:t>
            </a:r>
            <a:r>
              <a:rPr lang="ru-RU" sz="3600" b="1" i="1" dirty="0" smtClean="0"/>
              <a:t> = </a:t>
            </a:r>
            <a:endParaRPr lang="ru-RU" sz="3600" dirty="0" smtClean="0"/>
          </a:p>
          <a:p>
            <a:r>
              <a:rPr lang="ru-RU" sz="3600" b="1" i="1" dirty="0" smtClean="0"/>
              <a:t>гигант + </a:t>
            </a:r>
            <a:r>
              <a:rPr lang="ru-RU" sz="3600" b="1" i="1" dirty="0" err="1" smtClean="0"/>
              <a:t>ск</a:t>
            </a:r>
            <a:r>
              <a:rPr lang="ru-RU" sz="3600" b="1" i="1" dirty="0" smtClean="0"/>
              <a:t> = </a:t>
            </a:r>
            <a:endParaRPr lang="ru-RU" sz="3600" dirty="0" smtClean="0"/>
          </a:p>
          <a:p>
            <a:r>
              <a:rPr lang="ru-RU" sz="3600" b="1" i="1" dirty="0" err="1" smtClean="0"/>
              <a:t>зелень+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еньк</a:t>
            </a:r>
            <a:r>
              <a:rPr lang="ru-RU" sz="3600" b="1" i="1" dirty="0" smtClean="0"/>
              <a:t> = </a:t>
            </a:r>
            <a:endParaRPr lang="ru-RU" sz="3600" dirty="0" smtClean="0"/>
          </a:p>
          <a:p>
            <a:r>
              <a:rPr lang="ru-RU" sz="3600" b="1" i="1" dirty="0" smtClean="0"/>
              <a:t>ум + </a:t>
            </a:r>
            <a:r>
              <a:rPr lang="ru-RU" sz="3600" b="1" i="1" dirty="0" err="1" smtClean="0"/>
              <a:t>н=</a:t>
            </a:r>
            <a:r>
              <a:rPr lang="ru-RU" sz="3600" b="1" i="1" dirty="0" smtClean="0"/>
              <a:t> </a:t>
            </a:r>
            <a:endParaRPr lang="ru-RU" sz="3600" dirty="0" smtClean="0"/>
          </a:p>
          <a:p>
            <a:r>
              <a:rPr lang="ru-RU" sz="3600" b="1" i="1" dirty="0" err="1" smtClean="0"/>
              <a:t>кавказ</a:t>
            </a:r>
            <a:r>
              <a:rPr lang="ru-RU" sz="3600" b="1" i="1" dirty="0" smtClean="0"/>
              <a:t> + </a:t>
            </a:r>
            <a:r>
              <a:rPr lang="ru-RU" sz="3600" b="1" i="1" dirty="0" err="1" smtClean="0"/>
              <a:t>ск</a:t>
            </a:r>
            <a:r>
              <a:rPr lang="ru-RU" sz="3600" b="1" i="1" dirty="0" smtClean="0"/>
              <a:t> =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600" b="1" i="1" dirty="0" smtClean="0"/>
              <a:t>Гряз</a:t>
            </a:r>
            <a:r>
              <a:rPr lang="ru-RU" sz="3600" b="1" i="1" dirty="0" smtClean="0">
                <a:solidFill>
                  <a:srgbClr val="00B050"/>
                </a:solidFill>
              </a:rPr>
              <a:t>н</a:t>
            </a:r>
            <a:r>
              <a:rPr lang="ru-RU" sz="3600" b="1" i="1" dirty="0" smtClean="0"/>
              <a:t>ый</a:t>
            </a:r>
          </a:p>
          <a:p>
            <a:pPr algn="ctr"/>
            <a:r>
              <a:rPr lang="ru-RU" sz="3600" b="1" i="1" dirty="0" smtClean="0"/>
              <a:t>Светл</a:t>
            </a:r>
            <a:r>
              <a:rPr lang="ru-RU" sz="3600" b="1" i="1" dirty="0" smtClean="0">
                <a:solidFill>
                  <a:srgbClr val="00B050"/>
                </a:solidFill>
              </a:rPr>
              <a:t>еньк</a:t>
            </a:r>
            <a:r>
              <a:rPr lang="ru-RU" sz="3600" b="1" i="1" dirty="0" smtClean="0"/>
              <a:t>ий</a:t>
            </a:r>
          </a:p>
          <a:p>
            <a:pPr algn="ctr"/>
            <a:r>
              <a:rPr lang="ru-RU" sz="3600" b="1" i="1" dirty="0" smtClean="0"/>
              <a:t>Гигант</a:t>
            </a:r>
            <a:r>
              <a:rPr lang="ru-RU" sz="3600" b="1" i="1" dirty="0" smtClean="0">
                <a:solidFill>
                  <a:srgbClr val="00B050"/>
                </a:solidFill>
              </a:rPr>
              <a:t>ск</a:t>
            </a:r>
            <a:r>
              <a:rPr lang="ru-RU" sz="3600" b="1" i="1" dirty="0" smtClean="0"/>
              <a:t>ий</a:t>
            </a:r>
          </a:p>
          <a:p>
            <a:pPr algn="ctr"/>
            <a:r>
              <a:rPr lang="ru-RU" sz="3600" b="1" i="1" dirty="0" smtClean="0"/>
              <a:t>Зелён</a:t>
            </a:r>
            <a:r>
              <a:rPr lang="ru-RU" sz="3600" b="1" i="1" dirty="0" smtClean="0">
                <a:solidFill>
                  <a:srgbClr val="00B050"/>
                </a:solidFill>
              </a:rPr>
              <a:t>еньк</a:t>
            </a:r>
            <a:r>
              <a:rPr lang="ru-RU" sz="3600" b="1" i="1" dirty="0" smtClean="0"/>
              <a:t>ий</a:t>
            </a:r>
          </a:p>
          <a:p>
            <a:pPr algn="ctr"/>
            <a:r>
              <a:rPr lang="ru-RU" sz="3600" b="1" i="1" dirty="0" smtClean="0"/>
              <a:t>Ум</a:t>
            </a:r>
            <a:r>
              <a:rPr lang="ru-RU" sz="3600" b="1" i="1" dirty="0" smtClean="0">
                <a:solidFill>
                  <a:srgbClr val="00B050"/>
                </a:solidFill>
              </a:rPr>
              <a:t>н</a:t>
            </a:r>
            <a:r>
              <a:rPr lang="ru-RU" sz="3600" b="1" i="1" dirty="0" smtClean="0"/>
              <a:t>ый</a:t>
            </a:r>
          </a:p>
          <a:p>
            <a:pPr algn="ctr"/>
            <a:r>
              <a:rPr lang="ru-RU" sz="3600" b="1" i="1" dirty="0" smtClean="0"/>
              <a:t>Кавказ</a:t>
            </a:r>
            <a:r>
              <a:rPr lang="ru-RU" sz="3600" b="1" i="1" dirty="0" smtClean="0">
                <a:solidFill>
                  <a:srgbClr val="00B050"/>
                </a:solidFill>
              </a:rPr>
              <a:t>ск</a:t>
            </a:r>
            <a:r>
              <a:rPr lang="ru-RU" sz="3600" b="1" i="1" dirty="0" smtClean="0"/>
              <a:t>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72"/>
            <a:ext cx="7215238" cy="457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72"/>
            <a:ext cx="7786741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Пока смотришь на чайник, он не закипит. </a:t>
            </a:r>
          </a:p>
          <a:p>
            <a:pPr>
              <a:buNone/>
            </a:pPr>
            <a:endParaRPr lang="ru-RU" sz="3200" b="1" i="1" dirty="0" smtClean="0">
              <a:solidFill>
                <a:srgbClr val="C00000"/>
              </a:solidFill>
            </a:endParaRPr>
          </a:p>
          <a:p>
            <a:pPr algn="r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Английская поговорка.</a:t>
            </a:r>
          </a:p>
          <a:p>
            <a:pPr>
              <a:buNone/>
            </a:pP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i="1" dirty="0" smtClean="0"/>
              <a:t>Два</a:t>
            </a:r>
            <a:r>
              <a:rPr lang="ru-RU" sz="4800" b="1" i="1" dirty="0" smtClean="0">
                <a:solidFill>
                  <a:srgbClr val="C00000"/>
                </a:solidFill>
              </a:rPr>
              <a:t>дц</a:t>
            </a:r>
            <a:r>
              <a:rPr lang="ru-RU" sz="4800" b="1" i="1" dirty="0" smtClean="0"/>
              <a:t>ать пятое апреля</a:t>
            </a:r>
          </a:p>
          <a:p>
            <a:pPr algn="ctr">
              <a:buNone/>
            </a:pPr>
            <a:r>
              <a:rPr lang="ru-RU" sz="4800" b="1" i="1" dirty="0" smtClean="0"/>
              <a:t>Кла</a:t>
            </a:r>
            <a:r>
              <a:rPr lang="ru-RU" sz="4800" b="1" i="1" dirty="0" smtClean="0">
                <a:solidFill>
                  <a:srgbClr val="C00000"/>
                </a:solidFill>
              </a:rPr>
              <a:t>сс</a:t>
            </a:r>
            <a:r>
              <a:rPr lang="ru-RU" sz="4800" b="1" i="1" dirty="0" smtClean="0"/>
              <a:t>ная р</a:t>
            </a:r>
            <a:r>
              <a:rPr lang="ru-RU" sz="4800" b="1" i="1" dirty="0" smtClean="0">
                <a:solidFill>
                  <a:srgbClr val="C00000"/>
                </a:solidFill>
              </a:rPr>
              <a:t>а</a:t>
            </a:r>
            <a:r>
              <a:rPr lang="ru-RU" sz="4800" b="1" i="1" dirty="0" smtClean="0"/>
              <a:t>бота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Минутка чистописания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err="1" smtClean="0"/>
              <a:t>еньк</a:t>
            </a:r>
            <a:r>
              <a:rPr lang="ru-RU" sz="4400" dirty="0" smtClean="0"/>
              <a:t>, </a:t>
            </a:r>
            <a:r>
              <a:rPr lang="ru-RU" sz="4400" dirty="0" err="1" smtClean="0"/>
              <a:t>оват</a:t>
            </a:r>
            <a:r>
              <a:rPr lang="ru-RU" sz="4400" dirty="0" smtClean="0"/>
              <a:t>, </a:t>
            </a:r>
            <a:r>
              <a:rPr lang="ru-RU" sz="4400" dirty="0" err="1" smtClean="0"/>
              <a:t>оньк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Словарная работа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614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285720" y="428610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85720" y="2857502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928794" y="4857766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714744" y="3357568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643306" y="4357700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500694" y="1928808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215206" y="3357568"/>
            <a:ext cx="1230312" cy="47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Автобус ехал по дороге.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34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2858"/>
            <a:ext cx="492922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анирование0002.jpg"/>
          <p:cNvPicPr/>
          <p:nvPr/>
        </p:nvPicPr>
        <p:blipFill rotWithShape="1">
          <a:blip r:embed="rId3" cstate="print"/>
          <a:srcRect/>
          <a:stretch/>
        </p:blipFill>
        <p:spPr bwMode="auto">
          <a:xfrm>
            <a:off x="142844" y="214296"/>
            <a:ext cx="1285884" cy="1214446"/>
          </a:xfrm>
          <a:prstGeom prst="round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571604" y="1071552"/>
            <a:ext cx="72755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 dirty="0" smtClean="0">
                <a:latin typeface="Calibri" pitchFamily="34" charset="0"/>
              </a:rPr>
              <a:t>Образуйте имя прилагательное от существительного </a:t>
            </a:r>
            <a:r>
              <a:rPr lang="ru-RU" altLang="ru-RU" sz="3600" b="1" dirty="0" smtClean="0">
                <a:solidFill>
                  <a:srgbClr val="00B050"/>
                </a:solidFill>
                <a:latin typeface="Calibri" pitchFamily="34" charset="0"/>
              </a:rPr>
              <a:t>свет</a:t>
            </a:r>
            <a:r>
              <a:rPr lang="ru-RU" altLang="ru-RU" sz="3600" b="1" dirty="0" smtClean="0">
                <a:latin typeface="Calibri" pitchFamily="34" charset="0"/>
              </a:rPr>
              <a:t> при помощи суффикса </a:t>
            </a:r>
            <a:r>
              <a:rPr lang="ru-RU" altLang="ru-RU" sz="3600" b="1" dirty="0" smtClean="0">
                <a:solidFill>
                  <a:srgbClr val="00B050"/>
                </a:solidFill>
                <a:latin typeface="Calibri" pitchFamily="34" charset="0"/>
              </a:rPr>
              <a:t>-</a:t>
            </a:r>
            <a:r>
              <a:rPr lang="ru-RU" altLang="ru-RU" sz="3600" b="1" dirty="0" err="1" smtClean="0">
                <a:solidFill>
                  <a:srgbClr val="00B050"/>
                </a:solidFill>
                <a:latin typeface="Calibri" pitchFamily="34" charset="0"/>
              </a:rPr>
              <a:t>еньк</a:t>
            </a:r>
            <a:r>
              <a:rPr lang="ru-RU" altLang="ru-RU" sz="3600" b="1" dirty="0" smtClean="0">
                <a:solidFill>
                  <a:srgbClr val="00B050"/>
                </a:solidFill>
                <a:latin typeface="Calibri" pitchFamily="34" charset="0"/>
              </a:rPr>
              <a:t>-</a:t>
            </a:r>
            <a:r>
              <a:rPr lang="ru-RU" altLang="ru-RU" sz="3600" b="1" dirty="0" smtClean="0">
                <a:latin typeface="Calibri" pitchFamily="34" charset="0"/>
              </a:rPr>
              <a:t>.</a:t>
            </a:r>
            <a:endParaRPr lang="ru-RU" altLang="ru-RU" sz="3600" b="1" dirty="0">
              <a:latin typeface="Calibri" pitchFamily="34" charset="0"/>
            </a:endParaRPr>
          </a:p>
        </p:txBody>
      </p:sp>
      <p:pic>
        <p:nvPicPr>
          <p:cNvPr id="7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357568"/>
            <a:ext cx="314327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357568"/>
            <a:ext cx="314327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4286248" y="3071816"/>
            <a:ext cx="854075" cy="152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4463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alibri"/>
                <a:cs typeface="Calibri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54</TotalTime>
  <Words>152</Words>
  <Application>Microsoft Office PowerPoint</Application>
  <PresentationFormat>Экран (16:9)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Слайд 1</vt:lpstr>
      <vt:lpstr>Слайд 2</vt:lpstr>
      <vt:lpstr>Слайд 3</vt:lpstr>
      <vt:lpstr>Минутка чистописания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Образуйте имена прилагательные</vt:lpstr>
      <vt:lpstr>Слайд 13</vt:lpstr>
      <vt:lpstr>Слайд 14</vt:lpstr>
      <vt:lpstr>Слайд 15</vt:lpstr>
      <vt:lpstr>Образуйте имена прилагательные при помощи суффиксов и выделите их: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Мои документы</dc:creator>
  <cp:lastModifiedBy>Мои документы</cp:lastModifiedBy>
  <cp:revision>7</cp:revision>
  <dcterms:created xsi:type="dcterms:W3CDTF">2022-04-24T10:03:43Z</dcterms:created>
  <dcterms:modified xsi:type="dcterms:W3CDTF">2022-05-12T17:09:25Z</dcterms:modified>
</cp:coreProperties>
</file>