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6" r:id="rId11"/>
    <p:sldId id="269" r:id="rId12"/>
    <p:sldId id="272" r:id="rId13"/>
    <p:sldId id="267" r:id="rId14"/>
    <p:sldId id="270" r:id="rId15"/>
    <p:sldId id="273" r:id="rId16"/>
    <p:sldId id="268" r:id="rId17"/>
    <p:sldId id="275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4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67B762-8247-4A65-949C-75E611914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B16E81-6233-4A94-84B9-04A331430A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B0DF6D-295A-4056-9472-781598066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EBB784-146C-4061-B6B0-D002F4024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15F495-5A95-40A2-B68B-98C7E4655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800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F6FB1C-3D88-45D9-8420-4C288E614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B01567-A968-414D-B088-EE75B7758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366DAF-CD2B-47DB-9800-433DE9112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0BCCD6-219C-4EE0-AA61-6383A36F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C65088-25A5-4CFA-972C-158245062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46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1EB023D-35CB-4BBC-AF88-DE995A2F45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D8CDD3-F055-43EB-B3A0-242DE9CB1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C04008-60AE-452A-BBB3-05D95923D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FCC922-FFF1-40AD-AAE4-37491B56F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CA6318-D79C-4D59-A667-1F99BBAFF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97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A3005-1377-44D4-8568-3B8E030C3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8CCBD8-7EA5-43B6-8023-FD4EF5A31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5DC91E-A1B2-42D7-AC5D-12FC46AEC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AFB7D6-3C3C-42C1-921D-0CF13A5B3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E86ED9-B1A3-4476-A631-D5FBD8693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57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A3357B-39A2-4654-8085-B247576CC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42C2D1-9100-43F4-AA50-E63F18461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B4352C-FC7B-44FE-992D-3A7DCB8CC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8809ED-E346-4EAD-8E5B-BA7A7325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1EB594-ADE5-4185-9308-E6531E8E9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93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AA35F2-0B6E-4219-9E67-ED29D194F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8F6D51-334E-4AA9-B588-F2E60B9FC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9757A96-BCD0-4FA4-AB42-733AA85F4D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1C106A-9ACD-4088-BC06-FA481E398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44D381-FC0B-4B27-927E-1B5209468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D42B26-0E8F-40EC-97AF-EEE525F1C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43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417037-411A-4F7E-90CE-7DB207A18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35D310-DBA7-41FE-AC38-E37107C71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296BE8-F2A6-4B03-BE14-95A614B0A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19FAE47-D023-40B6-A759-34F7D90347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0DA13F-C3C9-4FA3-930B-9A90FD4AE8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28BA4AD-2022-4E59-8C53-589082AE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025316E-B097-48B4-B976-52E8D4F28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71BC326-AADC-4215-B3B2-48EDEA5D6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222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513AE-1081-479A-9692-CB17B1E3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99848BE-E8F4-4F4C-8473-AF0E88D8A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E455132-69C4-432B-AA35-EDF8E466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C2EC21-A4F6-46C5-8D83-18F00F752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37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139278-2672-415B-B65B-CB1D25FBF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32D670E-2301-4775-94C1-234B2592A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9D4E4C4-7D95-4458-A219-62BD67745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83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E4253B-3C0B-437C-B97C-0F4C29615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63141E-BA62-436D-8B3C-124153CE4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28AB1B-9A84-4734-B0CD-0DF7FF320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F2DF19-AD04-4CEB-9085-217BC3656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101E5E-F024-4526-9764-A37CE9841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AD4B60-991F-4A60-AF5E-56EC8DD56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29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D0D6A-B7EA-4357-8875-5FA9C666F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A7C140-7001-45A5-9F7F-EE715E474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8EC6E73-750A-4EB9-BAC4-79D8746B72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617B44-87D5-410E-A3A8-4C48E8089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109190-4FCB-498F-994A-BF1D3A32B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144654-23C0-4462-94D4-3D242098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929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C0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CD481-4C5F-49C9-B575-BB692DA2A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F5942F-A522-4C63-801E-E8202B06F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3D100E-8EE0-4E61-B2A7-30321C749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E52CA-6BA4-4ABB-A969-26A8A7978860}" type="datetimeFigureOut">
              <a:rPr lang="ru-RU" smtClean="0"/>
              <a:t>01.08.2020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E8DE2D-5941-4272-9FC3-82BB8BA1F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EA3249-1AD4-4B2B-BC81-59EC3315C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7B858-42EB-4934-9FD2-E3C1C0232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1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microsoft.com/office/2007/relationships/hdphoto" Target="../media/hdphoto1.wdp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16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microsoft.com/office/2007/relationships/hdphoto" Target="../media/hdphoto2.wdp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16.xml"/><Relationship Id="rId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14887-246B-4D80-A863-6A9FCCC176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28275"/>
            <a:ext cx="9144000" cy="2387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Уровневые учебные задания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4216C8-04A3-437E-BF25-28B3D38E3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2489" y="4719180"/>
            <a:ext cx="9144000" cy="101645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Математика 4 класс </a:t>
            </a:r>
          </a:p>
          <a:p>
            <a:r>
              <a:rPr lang="ru-RU" dirty="0"/>
              <a:t>«Умножение на трехзначное число с нулем в середине»</a:t>
            </a:r>
          </a:p>
        </p:txBody>
      </p:sp>
    </p:spTree>
    <p:extLst>
      <p:ext uri="{BB962C8B-B14F-4D97-AF65-F5344CB8AC3E}">
        <p14:creationId xmlns:p14="http://schemas.microsoft.com/office/powerpoint/2010/main" val="2890173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DF1204-13B2-4E98-8376-1DD04DEB7FE9}"/>
              </a:ext>
            </a:extLst>
          </p:cNvPr>
          <p:cNvSpPr txBox="1"/>
          <p:nvPr/>
        </p:nvSpPr>
        <p:spPr>
          <a:xfrm>
            <a:off x="2399007" y="1922095"/>
            <a:ext cx="8046851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/>
              <a:t>Уровень 2. Воспроизведение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D8F812-87FC-48FF-A5C1-2C449C8B76B0}"/>
              </a:ext>
            </a:extLst>
          </p:cNvPr>
          <p:cNvSpPr txBox="1"/>
          <p:nvPr/>
        </p:nvSpPr>
        <p:spPr>
          <a:xfrm>
            <a:off x="135107" y="3015143"/>
            <a:ext cx="11520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Цель уровня: проверка умения воспроизводить изученный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372927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11882B89-02D7-4B62-AD3D-76329372BB53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9CB1509-D002-4C33-AD9D-C53AAF108CE6}"/>
              </a:ext>
            </a:extLst>
          </p:cNvPr>
          <p:cNvSpPr txBox="1"/>
          <p:nvPr/>
        </p:nvSpPr>
        <p:spPr>
          <a:xfrm>
            <a:off x="1875295" y="108488"/>
            <a:ext cx="1919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Станция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7B72B7-2EBD-4934-9D2C-6E1C2BA1999B}"/>
              </a:ext>
            </a:extLst>
          </p:cNvPr>
          <p:cNvSpPr txBox="1"/>
          <p:nvPr/>
        </p:nvSpPr>
        <p:spPr>
          <a:xfrm>
            <a:off x="8539567" y="108488"/>
            <a:ext cx="1332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Порт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83AEF5-8E5C-4853-A521-F558839B3894}"/>
              </a:ext>
            </a:extLst>
          </p:cNvPr>
          <p:cNvSpPr txBox="1"/>
          <p:nvPr/>
        </p:nvSpPr>
        <p:spPr>
          <a:xfrm>
            <a:off x="249655" y="693263"/>
            <a:ext cx="550021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Задание: найди верные записи примеров. Обведи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478F8-9758-4A21-B7A4-73AA28F15799}"/>
              </a:ext>
            </a:extLst>
          </p:cNvPr>
          <p:cNvSpPr txBox="1"/>
          <p:nvPr/>
        </p:nvSpPr>
        <p:spPr>
          <a:xfrm>
            <a:off x="6442130" y="693263"/>
            <a:ext cx="550021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Задание: найди примеры, в записи которых допущена ошибка. Обведи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7A5FC46-8F3F-4F56-92CC-9B99185E7221}"/>
              </a:ext>
            </a:extLst>
          </p:cNvPr>
          <p:cNvGrpSpPr/>
          <p:nvPr/>
        </p:nvGrpSpPr>
        <p:grpSpPr>
          <a:xfrm>
            <a:off x="378706" y="1674674"/>
            <a:ext cx="2107768" cy="1754326"/>
            <a:chOff x="223723" y="2785316"/>
            <a:chExt cx="2107768" cy="175432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29EA29-8BEB-4662-AD23-E14FA77D9D20}"/>
                </a:ext>
              </a:extLst>
            </p:cNvPr>
            <p:cNvSpPr txBox="1"/>
            <p:nvPr/>
          </p:nvSpPr>
          <p:spPr>
            <a:xfrm>
              <a:off x="223723" y="2785316"/>
              <a:ext cx="2107768" cy="175432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Образец:</a:t>
              </a:r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r>
                <a:rPr lang="ru-RU" dirty="0"/>
                <a:t> </a:t>
              </a: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BA2BF5D7-CE56-4928-885D-04118B4B8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54" y="3113421"/>
              <a:ext cx="1760037" cy="1323439"/>
            </a:xfrm>
            <a:prstGeom prst="rect">
              <a:avLst/>
            </a:prstGeom>
          </p:spPr>
        </p:pic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73D18824-F83C-413E-B74D-5BBFC3B72B44}"/>
              </a:ext>
            </a:extLst>
          </p:cNvPr>
          <p:cNvGrpSpPr/>
          <p:nvPr/>
        </p:nvGrpSpPr>
        <p:grpSpPr>
          <a:xfrm>
            <a:off x="6562530" y="1674674"/>
            <a:ext cx="2107768" cy="1754326"/>
            <a:chOff x="223723" y="2785316"/>
            <a:chExt cx="2107768" cy="175432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D2B9C50-6B3D-411D-9204-F35EB1D85C40}"/>
                </a:ext>
              </a:extLst>
            </p:cNvPr>
            <p:cNvSpPr txBox="1"/>
            <p:nvPr/>
          </p:nvSpPr>
          <p:spPr>
            <a:xfrm>
              <a:off x="223723" y="2785316"/>
              <a:ext cx="2107768" cy="175432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Образец:</a:t>
              </a:r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r>
                <a:rPr lang="ru-RU" dirty="0"/>
                <a:t> </a:t>
              </a:r>
            </a:p>
          </p:txBody>
        </p:sp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F8DCB4FB-F5C6-4528-ADD7-7C3991ECB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54" y="3113421"/>
              <a:ext cx="1760037" cy="1323439"/>
            </a:xfrm>
            <a:prstGeom prst="rect">
              <a:avLst/>
            </a:prstGeom>
          </p:spPr>
        </p:pic>
      </p:grpSp>
      <p:graphicFrame>
        <p:nvGraphicFramePr>
          <p:cNvPr id="2" name="Таблица 3">
            <a:extLst>
              <a:ext uri="{FF2B5EF4-FFF2-40B4-BE49-F238E27FC236}">
                <a16:creationId xmlns:a16="http://schemas.microsoft.com/office/drawing/2014/main" id="{C7732CEB-1949-4CDF-96B6-D2206B137F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103199"/>
              </p:ext>
            </p:extLst>
          </p:nvPr>
        </p:nvGraphicFramePr>
        <p:xfrm>
          <a:off x="249655" y="3579414"/>
          <a:ext cx="210776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94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52694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52694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52694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548124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548124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171068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03D072C-5611-4035-BB73-E91BD7900792}"/>
              </a:ext>
            </a:extLst>
          </p:cNvPr>
          <p:cNvCxnSpPr>
            <a:cxnSpLocks/>
          </p:cNvCxnSpPr>
          <p:nvPr/>
        </p:nvCxnSpPr>
        <p:spPr>
          <a:xfrm>
            <a:off x="249656" y="4844806"/>
            <a:ext cx="210776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нак умножения 13">
            <a:extLst>
              <a:ext uri="{FF2B5EF4-FFF2-40B4-BE49-F238E27FC236}">
                <a16:creationId xmlns:a16="http://schemas.microsoft.com/office/drawing/2014/main" id="{8FFC18B2-13BF-4977-B5ED-C917A1609A85}"/>
              </a:ext>
            </a:extLst>
          </p:cNvPr>
          <p:cNvSpPr/>
          <p:nvPr/>
        </p:nvSpPr>
        <p:spPr>
          <a:xfrm>
            <a:off x="249656" y="4041223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Таблица 3">
            <a:extLst>
              <a:ext uri="{FF2B5EF4-FFF2-40B4-BE49-F238E27FC236}">
                <a16:creationId xmlns:a16="http://schemas.microsoft.com/office/drawing/2014/main" id="{BB9E5EF2-F486-42BC-8B89-D6009EBB5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883534"/>
              </p:ext>
            </p:extLst>
          </p:nvPr>
        </p:nvGraphicFramePr>
        <p:xfrm>
          <a:off x="6820550" y="3956720"/>
          <a:ext cx="2018064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516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504516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504516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504516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525535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525535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525535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F08B5A0A-8042-435B-9522-2AFE7EB9AF0F}"/>
              </a:ext>
            </a:extLst>
          </p:cNvPr>
          <p:cNvCxnSpPr>
            <a:cxnSpLocks/>
          </p:cNvCxnSpPr>
          <p:nvPr/>
        </p:nvCxnSpPr>
        <p:spPr>
          <a:xfrm>
            <a:off x="6820550" y="5222112"/>
            <a:ext cx="201806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нак умножения 19">
            <a:extLst>
              <a:ext uri="{FF2B5EF4-FFF2-40B4-BE49-F238E27FC236}">
                <a16:creationId xmlns:a16="http://schemas.microsoft.com/office/drawing/2014/main" id="{05448FAF-49D9-47E9-A0EA-863A1E472EE3}"/>
              </a:ext>
            </a:extLst>
          </p:cNvPr>
          <p:cNvSpPr/>
          <p:nvPr/>
        </p:nvSpPr>
        <p:spPr>
          <a:xfrm>
            <a:off x="6820550" y="4418529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Таблица 3">
            <a:extLst>
              <a:ext uri="{FF2B5EF4-FFF2-40B4-BE49-F238E27FC236}">
                <a16:creationId xmlns:a16="http://schemas.microsoft.com/office/drawing/2014/main" id="{868A8F6D-8739-4BEE-813F-42B64D1A3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345572"/>
              </p:ext>
            </p:extLst>
          </p:nvPr>
        </p:nvGraphicFramePr>
        <p:xfrm>
          <a:off x="2888616" y="4627292"/>
          <a:ext cx="198088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522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46317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sp>
        <p:nvSpPr>
          <p:cNvPr id="24" name="Знак умножения 23">
            <a:extLst>
              <a:ext uri="{FF2B5EF4-FFF2-40B4-BE49-F238E27FC236}">
                <a16:creationId xmlns:a16="http://schemas.microsoft.com/office/drawing/2014/main" id="{E2C3D7F9-636D-46BE-84E1-69D771A3F774}"/>
              </a:ext>
            </a:extLst>
          </p:cNvPr>
          <p:cNvSpPr/>
          <p:nvPr/>
        </p:nvSpPr>
        <p:spPr>
          <a:xfrm>
            <a:off x="2592826" y="5135523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Таблица 3">
            <a:extLst>
              <a:ext uri="{FF2B5EF4-FFF2-40B4-BE49-F238E27FC236}">
                <a16:creationId xmlns:a16="http://schemas.microsoft.com/office/drawing/2014/main" id="{D20BDEE6-A633-47FE-B3BC-C40861190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995603"/>
              </p:ext>
            </p:extLst>
          </p:nvPr>
        </p:nvGraphicFramePr>
        <p:xfrm>
          <a:off x="9018029" y="2036480"/>
          <a:ext cx="198088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522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462485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462485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462485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sp>
        <p:nvSpPr>
          <p:cNvPr id="26" name="Знак умножения 25">
            <a:extLst>
              <a:ext uri="{FF2B5EF4-FFF2-40B4-BE49-F238E27FC236}">
                <a16:creationId xmlns:a16="http://schemas.microsoft.com/office/drawing/2014/main" id="{13F1335D-A699-4098-AC97-4C0BB5F45D3B}"/>
              </a:ext>
            </a:extLst>
          </p:cNvPr>
          <p:cNvSpPr/>
          <p:nvPr/>
        </p:nvSpPr>
        <p:spPr>
          <a:xfrm>
            <a:off x="8744883" y="2509618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D6EA8F7E-0C4C-450D-BF8C-A3CF4D08C8B4}"/>
              </a:ext>
            </a:extLst>
          </p:cNvPr>
          <p:cNvCxnSpPr>
            <a:cxnSpLocks/>
          </p:cNvCxnSpPr>
          <p:nvPr/>
        </p:nvCxnSpPr>
        <p:spPr>
          <a:xfrm>
            <a:off x="2888616" y="5876960"/>
            <a:ext cx="19808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Таблица 3">
            <a:extLst>
              <a:ext uri="{FF2B5EF4-FFF2-40B4-BE49-F238E27FC236}">
                <a16:creationId xmlns:a16="http://schemas.microsoft.com/office/drawing/2014/main" id="{52413CAE-9603-4AE3-9723-496A768BD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195906"/>
              </p:ext>
            </p:extLst>
          </p:nvPr>
        </p:nvGraphicFramePr>
        <p:xfrm>
          <a:off x="3282067" y="1943099"/>
          <a:ext cx="198088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522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sp>
        <p:nvSpPr>
          <p:cNvPr id="31" name="Знак умножения 30">
            <a:extLst>
              <a:ext uri="{FF2B5EF4-FFF2-40B4-BE49-F238E27FC236}">
                <a16:creationId xmlns:a16="http://schemas.microsoft.com/office/drawing/2014/main" id="{CBE6739D-C81B-4602-A742-133CF6C90878}"/>
              </a:ext>
            </a:extLst>
          </p:cNvPr>
          <p:cNvSpPr/>
          <p:nvPr/>
        </p:nvSpPr>
        <p:spPr>
          <a:xfrm>
            <a:off x="3233140" y="2420526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342C4D84-48A6-4493-A642-CF493E326B30}"/>
              </a:ext>
            </a:extLst>
          </p:cNvPr>
          <p:cNvCxnSpPr>
            <a:cxnSpLocks/>
          </p:cNvCxnSpPr>
          <p:nvPr/>
        </p:nvCxnSpPr>
        <p:spPr>
          <a:xfrm>
            <a:off x="3282067" y="3200310"/>
            <a:ext cx="19808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Таблица 3">
            <a:extLst>
              <a:ext uri="{FF2B5EF4-FFF2-40B4-BE49-F238E27FC236}">
                <a16:creationId xmlns:a16="http://schemas.microsoft.com/office/drawing/2014/main" id="{DA3AE9DD-8708-4327-944C-8399F09D3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169050"/>
              </p:ext>
            </p:extLst>
          </p:nvPr>
        </p:nvGraphicFramePr>
        <p:xfrm>
          <a:off x="9871983" y="4468940"/>
          <a:ext cx="198088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522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sp>
        <p:nvSpPr>
          <p:cNvPr id="34" name="Знак умножения 33">
            <a:extLst>
              <a:ext uri="{FF2B5EF4-FFF2-40B4-BE49-F238E27FC236}">
                <a16:creationId xmlns:a16="http://schemas.microsoft.com/office/drawing/2014/main" id="{2E2BB43D-738C-4FBA-8443-48F048F89897}"/>
              </a:ext>
            </a:extLst>
          </p:cNvPr>
          <p:cNvSpPr/>
          <p:nvPr/>
        </p:nvSpPr>
        <p:spPr>
          <a:xfrm>
            <a:off x="9823056" y="4946367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80FA6909-7FED-4C54-958B-9F365A7DA43B}"/>
              </a:ext>
            </a:extLst>
          </p:cNvPr>
          <p:cNvCxnSpPr>
            <a:cxnSpLocks/>
          </p:cNvCxnSpPr>
          <p:nvPr/>
        </p:nvCxnSpPr>
        <p:spPr>
          <a:xfrm>
            <a:off x="9871983" y="5726151"/>
            <a:ext cx="19808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473CCEF9-15FD-460C-84C7-8C53B067ED80}"/>
              </a:ext>
            </a:extLst>
          </p:cNvPr>
          <p:cNvCxnSpPr>
            <a:cxnSpLocks/>
          </p:cNvCxnSpPr>
          <p:nvPr/>
        </p:nvCxnSpPr>
        <p:spPr>
          <a:xfrm>
            <a:off x="8980853" y="3326218"/>
            <a:ext cx="201806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719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5AE407-14CF-4782-9514-1DD8C4252D14}"/>
              </a:ext>
            </a:extLst>
          </p:cNvPr>
          <p:cNvSpPr txBox="1"/>
          <p:nvPr/>
        </p:nvSpPr>
        <p:spPr>
          <a:xfrm>
            <a:off x="3703899" y="0"/>
            <a:ext cx="5310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Пример выполнения работы: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098C14-9C9E-4862-BF32-3D8C9E7291E9}"/>
              </a:ext>
            </a:extLst>
          </p:cNvPr>
          <p:cNvSpPr txBox="1"/>
          <p:nvPr/>
        </p:nvSpPr>
        <p:spPr>
          <a:xfrm>
            <a:off x="5139367" y="467303"/>
            <a:ext cx="1919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Станция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D0B4C1-9527-4770-85ED-0140E5302EDA}"/>
              </a:ext>
            </a:extLst>
          </p:cNvPr>
          <p:cNvSpPr txBox="1"/>
          <p:nvPr/>
        </p:nvSpPr>
        <p:spPr>
          <a:xfrm>
            <a:off x="920987" y="1093006"/>
            <a:ext cx="978559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Задание: найди верные записи примеров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A8FB7DB9-2C3E-4C6C-A49B-C5765C1E8644}"/>
              </a:ext>
            </a:extLst>
          </p:cNvPr>
          <p:cNvGrpSpPr/>
          <p:nvPr/>
        </p:nvGrpSpPr>
        <p:grpSpPr>
          <a:xfrm>
            <a:off x="920987" y="1660968"/>
            <a:ext cx="2107768" cy="1754326"/>
            <a:chOff x="223723" y="2785316"/>
            <a:chExt cx="2107768" cy="175432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07E61C9-3BF6-4ABD-8637-41B1C50B4780}"/>
                </a:ext>
              </a:extLst>
            </p:cNvPr>
            <p:cNvSpPr txBox="1"/>
            <p:nvPr/>
          </p:nvSpPr>
          <p:spPr>
            <a:xfrm>
              <a:off x="223723" y="2785316"/>
              <a:ext cx="2107768" cy="175432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Образец:</a:t>
              </a:r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r>
                <a:rPr lang="ru-RU" dirty="0"/>
                <a:t> </a:t>
              </a:r>
            </a:p>
          </p:txBody>
        </p:sp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id="{75B5E94D-E557-45B7-9220-A37A47B15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54" y="3113421"/>
              <a:ext cx="1760037" cy="1323439"/>
            </a:xfrm>
            <a:prstGeom prst="rect">
              <a:avLst/>
            </a:prstGeom>
          </p:spPr>
        </p:pic>
      </p:grpSp>
      <p:graphicFrame>
        <p:nvGraphicFramePr>
          <p:cNvPr id="16" name="Таблица 3">
            <a:extLst>
              <a:ext uri="{FF2B5EF4-FFF2-40B4-BE49-F238E27FC236}">
                <a16:creationId xmlns:a16="http://schemas.microsoft.com/office/drawing/2014/main" id="{AD26DC04-7F15-4D00-BD05-45DE33E47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947266"/>
              </p:ext>
            </p:extLst>
          </p:nvPr>
        </p:nvGraphicFramePr>
        <p:xfrm>
          <a:off x="1094852" y="3969115"/>
          <a:ext cx="210776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94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52694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52694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52694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548124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548124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sp>
        <p:nvSpPr>
          <p:cNvPr id="17" name="Знак умножения 16">
            <a:extLst>
              <a:ext uri="{FF2B5EF4-FFF2-40B4-BE49-F238E27FC236}">
                <a16:creationId xmlns:a16="http://schemas.microsoft.com/office/drawing/2014/main" id="{C1453048-C1E2-4DD5-B9CC-EEFFAF6A3AFD}"/>
              </a:ext>
            </a:extLst>
          </p:cNvPr>
          <p:cNvSpPr/>
          <p:nvPr/>
        </p:nvSpPr>
        <p:spPr>
          <a:xfrm>
            <a:off x="852826" y="4446337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Таблица 3">
            <a:extLst>
              <a:ext uri="{FF2B5EF4-FFF2-40B4-BE49-F238E27FC236}">
                <a16:creationId xmlns:a16="http://schemas.microsoft.com/office/drawing/2014/main" id="{FAEFEB89-09F5-4D48-93FE-1A90ACAC7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962347"/>
              </p:ext>
            </p:extLst>
          </p:nvPr>
        </p:nvGraphicFramePr>
        <p:xfrm>
          <a:off x="5139367" y="4539534"/>
          <a:ext cx="198088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522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46317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sp>
        <p:nvSpPr>
          <p:cNvPr id="19" name="Знак умножения 18">
            <a:extLst>
              <a:ext uri="{FF2B5EF4-FFF2-40B4-BE49-F238E27FC236}">
                <a16:creationId xmlns:a16="http://schemas.microsoft.com/office/drawing/2014/main" id="{87F9E0A8-1E1A-4349-A9E8-EAF77F4907BB}"/>
              </a:ext>
            </a:extLst>
          </p:cNvPr>
          <p:cNvSpPr/>
          <p:nvPr/>
        </p:nvSpPr>
        <p:spPr>
          <a:xfrm>
            <a:off x="4843577" y="5047765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Таблица 3">
            <a:extLst>
              <a:ext uri="{FF2B5EF4-FFF2-40B4-BE49-F238E27FC236}">
                <a16:creationId xmlns:a16="http://schemas.microsoft.com/office/drawing/2014/main" id="{615216AE-F580-4747-933F-F490DA1145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857983"/>
              </p:ext>
            </p:extLst>
          </p:nvPr>
        </p:nvGraphicFramePr>
        <p:xfrm>
          <a:off x="8536973" y="3081103"/>
          <a:ext cx="1980888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5222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495222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9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463173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</a:tbl>
          </a:graphicData>
        </a:graphic>
      </p:graphicFrame>
      <p:sp>
        <p:nvSpPr>
          <p:cNvPr id="21" name="Знак умножения 20">
            <a:extLst>
              <a:ext uri="{FF2B5EF4-FFF2-40B4-BE49-F238E27FC236}">
                <a16:creationId xmlns:a16="http://schemas.microsoft.com/office/drawing/2014/main" id="{311C7E9D-0AD6-4F8E-A88B-AADF81A8385C}"/>
              </a:ext>
            </a:extLst>
          </p:cNvPr>
          <p:cNvSpPr/>
          <p:nvPr/>
        </p:nvSpPr>
        <p:spPr>
          <a:xfrm>
            <a:off x="8488046" y="3558530"/>
            <a:ext cx="484051" cy="3978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F00EF964-A158-4501-9ADA-7B9F8DC27E99}"/>
              </a:ext>
            </a:extLst>
          </p:cNvPr>
          <p:cNvSpPr/>
          <p:nvPr/>
        </p:nvSpPr>
        <p:spPr>
          <a:xfrm>
            <a:off x="602244" y="3536151"/>
            <a:ext cx="3148314" cy="283579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184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DF1204-13B2-4E98-8376-1DD04DEB7FE9}"/>
              </a:ext>
            </a:extLst>
          </p:cNvPr>
          <p:cNvSpPr txBox="1"/>
          <p:nvPr/>
        </p:nvSpPr>
        <p:spPr>
          <a:xfrm>
            <a:off x="2399007" y="1612129"/>
            <a:ext cx="699296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/>
              <a:t>Уровень 3. Понимание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D8F812-87FC-48FF-A5C1-2C449C8B76B0}"/>
              </a:ext>
            </a:extLst>
          </p:cNvPr>
          <p:cNvSpPr txBox="1"/>
          <p:nvPr/>
        </p:nvSpPr>
        <p:spPr>
          <a:xfrm>
            <a:off x="135107" y="3015143"/>
            <a:ext cx="11520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Цель уровня: проверка умения интерпретировать изученный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1787998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11882B89-02D7-4B62-AD3D-76329372BB53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9CB1509-D002-4C33-AD9D-C53AAF108CE6}"/>
              </a:ext>
            </a:extLst>
          </p:cNvPr>
          <p:cNvSpPr txBox="1"/>
          <p:nvPr/>
        </p:nvSpPr>
        <p:spPr>
          <a:xfrm>
            <a:off x="1875295" y="108488"/>
            <a:ext cx="1483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Станция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7B72B7-2EBD-4934-9D2C-6E1C2BA1999B}"/>
              </a:ext>
            </a:extLst>
          </p:cNvPr>
          <p:cNvSpPr txBox="1"/>
          <p:nvPr/>
        </p:nvSpPr>
        <p:spPr>
          <a:xfrm>
            <a:off x="8539567" y="108488"/>
            <a:ext cx="1189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Порт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83AEF5-8E5C-4853-A521-F558839B3894}"/>
              </a:ext>
            </a:extLst>
          </p:cNvPr>
          <p:cNvSpPr txBox="1"/>
          <p:nvPr/>
        </p:nvSpPr>
        <p:spPr>
          <a:xfrm>
            <a:off x="6455666" y="564867"/>
            <a:ext cx="550021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Задание: восстанови алгоритм умножения на трехзначное число с нулем в середине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478F8-9758-4A21-B7A4-73AA28F15799}"/>
              </a:ext>
            </a:extLst>
          </p:cNvPr>
          <p:cNvSpPr txBox="1"/>
          <p:nvPr/>
        </p:nvSpPr>
        <p:spPr>
          <a:xfrm>
            <a:off x="39887" y="570153"/>
            <a:ext cx="5728007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Задание: исправь ошибки в алгоритме умножения на трехзначное число с нулем в середине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9D93E0-010C-4493-A0BC-25769B6A7CAE}"/>
              </a:ext>
            </a:extLst>
          </p:cNvPr>
          <p:cNvSpPr/>
          <p:nvPr/>
        </p:nvSpPr>
        <p:spPr>
          <a:xfrm>
            <a:off x="236383" y="1498208"/>
            <a:ext cx="5335013" cy="5792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Умножаем первый множитель на число цифр во втором множителе, пишем под единицами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784947B-7185-4C05-8643-4EF2E2F45220}"/>
              </a:ext>
            </a:extLst>
          </p:cNvPr>
          <p:cNvSpPr/>
          <p:nvPr/>
        </p:nvSpPr>
        <p:spPr>
          <a:xfrm>
            <a:off x="878548" y="2250438"/>
            <a:ext cx="4685832" cy="4744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Получаем первое неполное произведение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02B26D8-42E1-4931-897D-E0E7090C92EB}"/>
              </a:ext>
            </a:extLst>
          </p:cNvPr>
          <p:cNvSpPr/>
          <p:nvPr/>
        </p:nvSpPr>
        <p:spPr>
          <a:xfrm>
            <a:off x="411001" y="2861056"/>
            <a:ext cx="5160395" cy="5636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Умножаем первый множитель на число десятков, пишем под десятками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4624B48-7EC8-4117-A591-F12C036318A8}"/>
              </a:ext>
            </a:extLst>
          </p:cNvPr>
          <p:cNvSpPr/>
          <p:nvPr/>
        </p:nvSpPr>
        <p:spPr>
          <a:xfrm>
            <a:off x="411001" y="3610585"/>
            <a:ext cx="5025199" cy="4722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Получаем второе неполное произведение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BDE0615-5A72-4766-A32F-B2A382C86D75}"/>
              </a:ext>
            </a:extLst>
          </p:cNvPr>
          <p:cNvSpPr/>
          <p:nvPr/>
        </p:nvSpPr>
        <p:spPr>
          <a:xfrm>
            <a:off x="700368" y="4405739"/>
            <a:ext cx="4871028" cy="4895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Умножаем первый делитель на число сотен, пишем под сотнями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BC1A2AA-CDC9-43ED-87AE-9AA1BC5B581A}"/>
              </a:ext>
            </a:extLst>
          </p:cNvPr>
          <p:cNvSpPr/>
          <p:nvPr/>
        </p:nvSpPr>
        <p:spPr>
          <a:xfrm>
            <a:off x="915782" y="5166580"/>
            <a:ext cx="4611363" cy="4895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Получаем третье неполное делимое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1414883-AE68-46BF-9392-D9A011FAD4CE}"/>
              </a:ext>
            </a:extLst>
          </p:cNvPr>
          <p:cNvSpPr/>
          <p:nvPr/>
        </p:nvSpPr>
        <p:spPr>
          <a:xfrm>
            <a:off x="1196084" y="5861661"/>
            <a:ext cx="4050757" cy="4236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Вычитаем неполные произведения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2A1CBD-3E69-48D2-AE87-6B755F48BAE1}"/>
              </a:ext>
            </a:extLst>
          </p:cNvPr>
          <p:cNvSpPr/>
          <p:nvPr/>
        </p:nvSpPr>
        <p:spPr>
          <a:xfrm>
            <a:off x="1531243" y="6377399"/>
            <a:ext cx="3380438" cy="4236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Читаем ответ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B67D1C3-5D8C-4A3E-ACCE-BC9E3D43A8FC}"/>
              </a:ext>
            </a:extLst>
          </p:cNvPr>
          <p:cNvSpPr/>
          <p:nvPr/>
        </p:nvSpPr>
        <p:spPr>
          <a:xfrm>
            <a:off x="6620868" y="5713875"/>
            <a:ext cx="5335013" cy="5792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Умножаем первый множитель на число единиц, пишем под единицами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B76D431B-134D-409A-822B-EA5353088293}"/>
              </a:ext>
            </a:extLst>
          </p:cNvPr>
          <p:cNvSpPr/>
          <p:nvPr/>
        </p:nvSpPr>
        <p:spPr>
          <a:xfrm>
            <a:off x="7095167" y="4037333"/>
            <a:ext cx="4685832" cy="4744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Получаем первое неполное произведение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53CB0DB1-39BD-486C-8A20-13D474C0CCBC}"/>
              </a:ext>
            </a:extLst>
          </p:cNvPr>
          <p:cNvSpPr/>
          <p:nvPr/>
        </p:nvSpPr>
        <p:spPr>
          <a:xfrm>
            <a:off x="6963875" y="4916419"/>
            <a:ext cx="4871028" cy="4895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Умножаем первый множитель на число сотен, пишем под сотнями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066BAD0C-0398-4160-953A-4AD220911AB0}"/>
              </a:ext>
            </a:extLst>
          </p:cNvPr>
          <p:cNvSpPr/>
          <p:nvPr/>
        </p:nvSpPr>
        <p:spPr>
          <a:xfrm>
            <a:off x="7169636" y="3190878"/>
            <a:ext cx="4611363" cy="4895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Получаем второе неполное произведение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BD90155C-FB20-4AB5-8A75-3AA1AF149FE9}"/>
              </a:ext>
            </a:extLst>
          </p:cNvPr>
          <p:cNvSpPr/>
          <p:nvPr/>
        </p:nvSpPr>
        <p:spPr>
          <a:xfrm>
            <a:off x="7374011" y="2513071"/>
            <a:ext cx="4050757" cy="4236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Складываем неполные произведения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A9417ED3-3C6D-4350-B37A-4883FF65F681}"/>
              </a:ext>
            </a:extLst>
          </p:cNvPr>
          <p:cNvSpPr/>
          <p:nvPr/>
        </p:nvSpPr>
        <p:spPr>
          <a:xfrm>
            <a:off x="7785098" y="1594995"/>
            <a:ext cx="3380438" cy="4236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Читаем ответ</a:t>
            </a:r>
          </a:p>
        </p:txBody>
      </p:sp>
    </p:spTree>
    <p:extLst>
      <p:ext uri="{BB962C8B-B14F-4D97-AF65-F5344CB8AC3E}">
        <p14:creationId xmlns:p14="http://schemas.microsoft.com/office/powerpoint/2010/main" val="3193939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5AE407-14CF-4782-9514-1DD8C4252D14}"/>
              </a:ext>
            </a:extLst>
          </p:cNvPr>
          <p:cNvSpPr txBox="1"/>
          <p:nvPr/>
        </p:nvSpPr>
        <p:spPr>
          <a:xfrm>
            <a:off x="3703899" y="0"/>
            <a:ext cx="5310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Пример выполнения работы: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098C14-9C9E-4862-BF32-3D8C9E7291E9}"/>
              </a:ext>
            </a:extLst>
          </p:cNvPr>
          <p:cNvSpPr txBox="1"/>
          <p:nvPr/>
        </p:nvSpPr>
        <p:spPr>
          <a:xfrm>
            <a:off x="5139367" y="467303"/>
            <a:ext cx="1919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Станция 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F116A0-F4B7-47EA-9FEC-BC8509AE6A9F}"/>
              </a:ext>
            </a:extLst>
          </p:cNvPr>
          <p:cNvSpPr txBox="1"/>
          <p:nvPr/>
        </p:nvSpPr>
        <p:spPr>
          <a:xfrm>
            <a:off x="953591" y="1057572"/>
            <a:ext cx="1079401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Задание: исправь ошибки в алгоритме умножения на трехзначное число с нулем в середине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842C5DE-91A1-4E59-8253-1BDE14886D2F}"/>
              </a:ext>
            </a:extLst>
          </p:cNvPr>
          <p:cNvSpPr/>
          <p:nvPr/>
        </p:nvSpPr>
        <p:spPr>
          <a:xfrm>
            <a:off x="3211077" y="2022003"/>
            <a:ext cx="5335013" cy="5792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Умножаем первый множитель на число единиц, пишем под единицами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862F02-F276-4621-AD6A-BFF27A4345E0}"/>
              </a:ext>
            </a:extLst>
          </p:cNvPr>
          <p:cNvSpPr/>
          <p:nvPr/>
        </p:nvSpPr>
        <p:spPr>
          <a:xfrm>
            <a:off x="3535667" y="2665520"/>
            <a:ext cx="4685832" cy="4744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Получаем первое неполное произведение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42A1ED7-327A-454F-B22E-27BDF34794F3}"/>
              </a:ext>
            </a:extLst>
          </p:cNvPr>
          <p:cNvSpPr/>
          <p:nvPr/>
        </p:nvSpPr>
        <p:spPr>
          <a:xfrm>
            <a:off x="3535667" y="3297600"/>
            <a:ext cx="4871028" cy="4895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Умножаем первый множитель на число сотен, пишем под сотнями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1F60D8B-FF75-4BEB-8558-69825C35AEEF}"/>
              </a:ext>
            </a:extLst>
          </p:cNvPr>
          <p:cNvSpPr/>
          <p:nvPr/>
        </p:nvSpPr>
        <p:spPr>
          <a:xfrm>
            <a:off x="3657600" y="4004601"/>
            <a:ext cx="4611363" cy="4895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Получаем второе неполное произведение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BAEE65E-482D-4C50-B2C0-D8E5D183DA1E}"/>
              </a:ext>
            </a:extLst>
          </p:cNvPr>
          <p:cNvSpPr/>
          <p:nvPr/>
        </p:nvSpPr>
        <p:spPr>
          <a:xfrm>
            <a:off x="4024322" y="4730573"/>
            <a:ext cx="4050757" cy="4236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Складываем неполные произведения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E83915A3-7968-48E3-AFE3-3B63EE944637}"/>
              </a:ext>
            </a:extLst>
          </p:cNvPr>
          <p:cNvSpPr/>
          <p:nvPr/>
        </p:nvSpPr>
        <p:spPr>
          <a:xfrm>
            <a:off x="4614081" y="5411243"/>
            <a:ext cx="3380438" cy="4236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Читаем ответ</a:t>
            </a:r>
          </a:p>
        </p:txBody>
      </p:sp>
    </p:spTree>
    <p:extLst>
      <p:ext uri="{BB962C8B-B14F-4D97-AF65-F5344CB8AC3E}">
        <p14:creationId xmlns:p14="http://schemas.microsoft.com/office/powerpoint/2010/main" val="3128557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DF1204-13B2-4E98-8376-1DD04DEB7FE9}"/>
              </a:ext>
            </a:extLst>
          </p:cNvPr>
          <p:cNvSpPr txBox="1"/>
          <p:nvPr/>
        </p:nvSpPr>
        <p:spPr>
          <a:xfrm>
            <a:off x="2399007" y="1612129"/>
            <a:ext cx="699296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/>
              <a:t>Уровень 4. Применение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D8F812-87FC-48FF-A5C1-2C449C8B76B0}"/>
              </a:ext>
            </a:extLst>
          </p:cNvPr>
          <p:cNvSpPr txBox="1"/>
          <p:nvPr/>
        </p:nvSpPr>
        <p:spPr>
          <a:xfrm>
            <a:off x="135107" y="3015143"/>
            <a:ext cx="11520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Цель уровня: проверка умения применять полученные теоретические знания</a:t>
            </a:r>
          </a:p>
        </p:txBody>
      </p:sp>
    </p:spTree>
    <p:extLst>
      <p:ext uri="{BB962C8B-B14F-4D97-AF65-F5344CB8AC3E}">
        <p14:creationId xmlns:p14="http://schemas.microsoft.com/office/powerpoint/2010/main" val="2860050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11882B89-02D7-4B62-AD3D-76329372BB53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9CB1509-D002-4C33-AD9D-C53AAF108CE6}"/>
              </a:ext>
            </a:extLst>
          </p:cNvPr>
          <p:cNvSpPr txBox="1"/>
          <p:nvPr/>
        </p:nvSpPr>
        <p:spPr>
          <a:xfrm>
            <a:off x="1875295" y="108488"/>
            <a:ext cx="1483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Станция 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7B72B7-2EBD-4934-9D2C-6E1C2BA1999B}"/>
              </a:ext>
            </a:extLst>
          </p:cNvPr>
          <p:cNvSpPr txBox="1"/>
          <p:nvPr/>
        </p:nvSpPr>
        <p:spPr>
          <a:xfrm>
            <a:off x="8539567" y="108488"/>
            <a:ext cx="1189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Порт 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83AEF5-8E5C-4853-A521-F558839B3894}"/>
              </a:ext>
            </a:extLst>
          </p:cNvPr>
          <p:cNvSpPr txBox="1"/>
          <p:nvPr/>
        </p:nvSpPr>
        <p:spPr>
          <a:xfrm>
            <a:off x="6455666" y="564867"/>
            <a:ext cx="550021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Задание: реши задачу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478F8-9758-4A21-B7A4-73AA28F15799}"/>
              </a:ext>
            </a:extLst>
          </p:cNvPr>
          <p:cNvSpPr txBox="1"/>
          <p:nvPr/>
        </p:nvSpPr>
        <p:spPr>
          <a:xfrm>
            <a:off x="220973" y="570906"/>
            <a:ext cx="572800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Задание: реши задачу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9D93E0-010C-4493-A0BC-25769B6A7CAE}"/>
              </a:ext>
            </a:extLst>
          </p:cNvPr>
          <p:cNvSpPr/>
          <p:nvPr/>
        </p:nvSpPr>
        <p:spPr>
          <a:xfrm>
            <a:off x="236383" y="1498207"/>
            <a:ext cx="5493085" cy="11871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 вокзале загрузили 556 вагонов зерна. В каждый вагон поместилось 308 мешков. Сколько всего мешков зерна загрузили?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A9417ED3-3C6D-4350-B37A-4883FF65F681}"/>
              </a:ext>
            </a:extLst>
          </p:cNvPr>
          <p:cNvSpPr/>
          <p:nvPr/>
        </p:nvSpPr>
        <p:spPr>
          <a:xfrm>
            <a:off x="6840321" y="1498207"/>
            <a:ext cx="4588239" cy="11871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Корабль был в пути 251 день. Каждый день он проходил 804 мили. Сколько миль прошел корабль во время путешествия?</a:t>
            </a:r>
          </a:p>
        </p:txBody>
      </p:sp>
    </p:spTree>
    <p:extLst>
      <p:ext uri="{BB962C8B-B14F-4D97-AF65-F5344CB8AC3E}">
        <p14:creationId xmlns:p14="http://schemas.microsoft.com/office/powerpoint/2010/main" val="320034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5AE407-14CF-4782-9514-1DD8C4252D14}"/>
              </a:ext>
            </a:extLst>
          </p:cNvPr>
          <p:cNvSpPr txBox="1"/>
          <p:nvPr/>
        </p:nvSpPr>
        <p:spPr>
          <a:xfrm>
            <a:off x="3703899" y="0"/>
            <a:ext cx="5310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Пример выполнения работы: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098C14-9C9E-4862-BF32-3D8C9E7291E9}"/>
              </a:ext>
            </a:extLst>
          </p:cNvPr>
          <p:cNvSpPr txBox="1"/>
          <p:nvPr/>
        </p:nvSpPr>
        <p:spPr>
          <a:xfrm>
            <a:off x="5139367" y="467303"/>
            <a:ext cx="1919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Станция 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E7CAE3-9B4A-4092-B817-D37BEA481EFD}"/>
              </a:ext>
            </a:extLst>
          </p:cNvPr>
          <p:cNvSpPr txBox="1"/>
          <p:nvPr/>
        </p:nvSpPr>
        <p:spPr>
          <a:xfrm>
            <a:off x="282437" y="1037881"/>
            <a:ext cx="572800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Задание: реши задачу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98FC907-CA53-480E-A2AA-378E259C20E9}"/>
              </a:ext>
            </a:extLst>
          </p:cNvPr>
          <p:cNvSpPr/>
          <p:nvPr/>
        </p:nvSpPr>
        <p:spPr>
          <a:xfrm>
            <a:off x="282437" y="1575334"/>
            <a:ext cx="9752813" cy="6817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 вокзале загрузили 556 вагонов зерна. В каждый вагон поместилось 308 мешков. Сколько всего мешков зерна загрузили?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48AEA3-F554-4260-9997-4C5C3395C4E5}"/>
              </a:ext>
            </a:extLst>
          </p:cNvPr>
          <p:cNvSpPr txBox="1"/>
          <p:nvPr/>
        </p:nvSpPr>
        <p:spPr>
          <a:xfrm>
            <a:off x="282437" y="3035461"/>
            <a:ext cx="82519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556 * 308 = 171 248 (м.)</a:t>
            </a:r>
          </a:p>
          <a:p>
            <a:r>
              <a:rPr lang="ru-RU" sz="3200" dirty="0"/>
              <a:t>Ответ: всего загрузили 171 248 мешков зерна.</a:t>
            </a:r>
          </a:p>
        </p:txBody>
      </p:sp>
      <p:graphicFrame>
        <p:nvGraphicFramePr>
          <p:cNvPr id="15" name="Таблица 3">
            <a:extLst>
              <a:ext uri="{FF2B5EF4-FFF2-40B4-BE49-F238E27FC236}">
                <a16:creationId xmlns:a16="http://schemas.microsoft.com/office/drawing/2014/main" id="{622CA30E-027C-450F-8F9A-E29DC0B70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206845"/>
              </p:ext>
            </p:extLst>
          </p:nvPr>
        </p:nvGraphicFramePr>
        <p:xfrm>
          <a:off x="9289483" y="2780319"/>
          <a:ext cx="2107770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295">
                  <a:extLst>
                    <a:ext uri="{9D8B030D-6E8A-4147-A177-3AD203B41FA5}">
                      <a16:colId xmlns:a16="http://schemas.microsoft.com/office/drawing/2014/main" val="922507486"/>
                    </a:ext>
                  </a:extLst>
                </a:gridCol>
                <a:gridCol w="351295">
                  <a:extLst>
                    <a:ext uri="{9D8B030D-6E8A-4147-A177-3AD203B41FA5}">
                      <a16:colId xmlns:a16="http://schemas.microsoft.com/office/drawing/2014/main" val="3694402945"/>
                    </a:ext>
                  </a:extLst>
                </a:gridCol>
                <a:gridCol w="351295">
                  <a:extLst>
                    <a:ext uri="{9D8B030D-6E8A-4147-A177-3AD203B41FA5}">
                      <a16:colId xmlns:a16="http://schemas.microsoft.com/office/drawing/2014/main" val="3617635746"/>
                    </a:ext>
                  </a:extLst>
                </a:gridCol>
                <a:gridCol w="351295">
                  <a:extLst>
                    <a:ext uri="{9D8B030D-6E8A-4147-A177-3AD203B41FA5}">
                      <a16:colId xmlns:a16="http://schemas.microsoft.com/office/drawing/2014/main" val="334948412"/>
                    </a:ext>
                  </a:extLst>
                </a:gridCol>
                <a:gridCol w="351295">
                  <a:extLst>
                    <a:ext uri="{9D8B030D-6E8A-4147-A177-3AD203B41FA5}">
                      <a16:colId xmlns:a16="http://schemas.microsoft.com/office/drawing/2014/main" val="3376475121"/>
                    </a:ext>
                  </a:extLst>
                </a:gridCol>
                <a:gridCol w="351295">
                  <a:extLst>
                    <a:ext uri="{9D8B030D-6E8A-4147-A177-3AD203B41FA5}">
                      <a16:colId xmlns:a16="http://schemas.microsoft.com/office/drawing/2014/main" val="2109165375"/>
                    </a:ext>
                  </a:extLst>
                </a:gridCol>
              </a:tblGrid>
              <a:tr h="548124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840506"/>
                  </a:ext>
                </a:extLst>
              </a:tr>
              <a:tr h="548124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893666"/>
                  </a:ext>
                </a:extLst>
              </a:tr>
              <a:tr h="171068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870139"/>
                  </a:ext>
                </a:extLst>
              </a:tr>
              <a:tr h="17106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2605368"/>
                  </a:ext>
                </a:extLst>
              </a:tr>
              <a:tr h="17106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7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4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8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2650860"/>
                  </a:ext>
                </a:extLst>
              </a:tr>
            </a:tbl>
          </a:graphicData>
        </a:graphic>
      </p:graphicFrame>
      <p:sp>
        <p:nvSpPr>
          <p:cNvPr id="17" name="Знак умножения 16">
            <a:extLst>
              <a:ext uri="{FF2B5EF4-FFF2-40B4-BE49-F238E27FC236}">
                <a16:creationId xmlns:a16="http://schemas.microsoft.com/office/drawing/2014/main" id="{4C89CBF9-578D-451E-AB28-09EE3F4CE3A5}"/>
              </a:ext>
            </a:extLst>
          </p:cNvPr>
          <p:cNvSpPr/>
          <p:nvPr/>
        </p:nvSpPr>
        <p:spPr>
          <a:xfrm>
            <a:off x="9844268" y="3235712"/>
            <a:ext cx="381964" cy="386575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3D8530D9-E606-4215-BD88-9E00A01B77B4}"/>
              </a:ext>
            </a:extLst>
          </p:cNvPr>
          <p:cNvCxnSpPr/>
          <p:nvPr/>
        </p:nvCxnSpPr>
        <p:spPr>
          <a:xfrm>
            <a:off x="9289483" y="4020082"/>
            <a:ext cx="210777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нак умножения 19">
            <a:extLst>
              <a:ext uri="{FF2B5EF4-FFF2-40B4-BE49-F238E27FC236}">
                <a16:creationId xmlns:a16="http://schemas.microsoft.com/office/drawing/2014/main" id="{CA68CE45-6114-459A-AE6C-61FF1505860A}"/>
              </a:ext>
            </a:extLst>
          </p:cNvPr>
          <p:cNvSpPr/>
          <p:nvPr/>
        </p:nvSpPr>
        <p:spPr>
          <a:xfrm rot="2736747">
            <a:off x="9370222" y="4350051"/>
            <a:ext cx="381964" cy="386575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7C1475A9-0F66-499B-BF5A-799AF3F0B684}"/>
              </a:ext>
            </a:extLst>
          </p:cNvPr>
          <p:cNvCxnSpPr/>
          <p:nvPr/>
        </p:nvCxnSpPr>
        <p:spPr>
          <a:xfrm>
            <a:off x="9289482" y="5293297"/>
            <a:ext cx="210777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57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BE5A5A-B348-4EEB-9867-E0B8573C5597}"/>
              </a:ext>
            </a:extLst>
          </p:cNvPr>
          <p:cNvSpPr txBox="1"/>
          <p:nvPr/>
        </p:nvSpPr>
        <p:spPr>
          <a:xfrm>
            <a:off x="185980" y="201477"/>
            <a:ext cx="11856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/>
              <a:t>Цель урока: </a:t>
            </a:r>
            <a:r>
              <a:rPr lang="ru-RU" sz="3200" dirty="0"/>
              <a:t>организация деятельности по формированию умения выполнять умножение на трехзначное число с нулем в середине </a:t>
            </a:r>
          </a:p>
          <a:p>
            <a:pPr algn="just"/>
            <a:r>
              <a:rPr lang="ru-RU" sz="3200" dirty="0"/>
              <a:t>и первичному закреплению полученных знаний и умений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ED7CC-309B-44A0-99B9-099A3851D892}"/>
              </a:ext>
            </a:extLst>
          </p:cNvPr>
          <p:cNvSpPr txBox="1"/>
          <p:nvPr/>
        </p:nvSpPr>
        <p:spPr>
          <a:xfrm>
            <a:off x="167898" y="2644170"/>
            <a:ext cx="11856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/>
              <a:t>Цель уровневых заданий: </a:t>
            </a:r>
            <a:r>
              <a:rPr lang="ru-RU" sz="3200" dirty="0"/>
              <a:t>организация деятельности по проверке уровня сформированности знаний и умений в процессе прохождения игры-путешествия</a:t>
            </a:r>
          </a:p>
        </p:txBody>
      </p:sp>
    </p:spTree>
    <p:extLst>
      <p:ext uri="{BB962C8B-B14F-4D97-AF65-F5344CB8AC3E}">
        <p14:creationId xmlns:p14="http://schemas.microsoft.com/office/powerpoint/2010/main" val="211870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40147F-5016-4FF8-A9C7-C89797DBF2B0}"/>
              </a:ext>
            </a:extLst>
          </p:cNvPr>
          <p:cNvSpPr txBox="1"/>
          <p:nvPr/>
        </p:nvSpPr>
        <p:spPr>
          <a:xfrm>
            <a:off x="361627" y="428178"/>
            <a:ext cx="1108645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Дорогой друг! </a:t>
            </a:r>
          </a:p>
          <a:p>
            <a:pPr algn="just"/>
            <a:r>
              <a:rPr lang="ru-RU" sz="3200" dirty="0"/>
              <a:t>	Сегодня тебе предстоит отправиться в путешествие. Ты можешь выбрать один из двух маршрутов: отправиться в путешествие на поезде или на корабле. Во время путешествия тебе необходимо выполнить задания по теме урока: умножение на трехзначное число с нулем в середине. 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1. Путешественник должен быть внимательным, поэтому всегда читай задание и выполняй инструкции</a:t>
            </a:r>
          </a:p>
          <a:p>
            <a:pPr algn="just"/>
            <a:r>
              <a:rPr lang="ru-RU" sz="3200" dirty="0"/>
              <a:t>2. Путешественники не боятся трудностей, потому что знают, что у них обязательно все получится. </a:t>
            </a:r>
          </a:p>
          <a:p>
            <a:pPr algn="just"/>
            <a:r>
              <a:rPr lang="ru-RU" sz="3200" dirty="0"/>
              <a:t>Пора отправляться в путешествие.</a:t>
            </a:r>
          </a:p>
          <a:p>
            <a:pPr algn="ctr"/>
            <a:r>
              <a:rPr lang="ru-RU" sz="3200" b="1" dirty="0"/>
              <a:t>Счастливого пути!</a:t>
            </a:r>
          </a:p>
        </p:txBody>
      </p:sp>
    </p:spTree>
    <p:extLst>
      <p:ext uri="{BB962C8B-B14F-4D97-AF65-F5344CB8AC3E}">
        <p14:creationId xmlns:p14="http://schemas.microsoft.com/office/powerpoint/2010/main" val="4241520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69FEB3-0D3C-4374-8B86-C7AD12D12A2C}"/>
              </a:ext>
            </a:extLst>
          </p:cNvPr>
          <p:cNvSpPr txBox="1"/>
          <p:nvPr/>
        </p:nvSpPr>
        <p:spPr>
          <a:xfrm>
            <a:off x="2159762" y="139484"/>
            <a:ext cx="8859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Выбери, каким транспортом ты воспользуешься. Нажми на картинку</a:t>
            </a:r>
          </a:p>
        </p:txBody>
      </p:sp>
      <p:pic>
        <p:nvPicPr>
          <p:cNvPr id="1028" name="Picture 4" descr="пиратский корабль, пиратский клипарт, корабль клипарт, деревянная лодка PNG  изображение для бесплатной загрузки | Пиратские корабли, Корабль, Парусники">
            <a:hlinkClick r:id="rId2" action="ppaction://hlinksldjump"/>
            <a:extLst>
              <a:ext uri="{FF2B5EF4-FFF2-40B4-BE49-F238E27FC236}">
                <a16:creationId xmlns:a16="http://schemas.microsoft.com/office/drawing/2014/main" id="{85330906-3D38-41AC-8CC6-9DEE2BB34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49" y="1535936"/>
            <a:ext cx="4618632" cy="495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9A4F7F9F-9067-48E7-8AA5-66A7171B9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168" y="961774"/>
            <a:ext cx="6296931" cy="564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405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hlinkClick r:id="rId2" action="ppaction://hlinksldjump"/>
            <a:extLst>
              <a:ext uri="{FF2B5EF4-FFF2-40B4-BE49-F238E27FC236}">
                <a16:creationId xmlns:a16="http://schemas.microsoft.com/office/drawing/2014/main" id="{0B7A9D48-F8AD-4354-8E4A-91E7D512F627}"/>
              </a:ext>
            </a:extLst>
          </p:cNvPr>
          <p:cNvSpPr/>
          <p:nvPr/>
        </p:nvSpPr>
        <p:spPr>
          <a:xfrm>
            <a:off x="2464231" y="1193369"/>
            <a:ext cx="1394847" cy="139484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" name="Прямоугольник: скругленные углы 3">
            <a:hlinkClick r:id="rId3" action="ppaction://hlinksldjump"/>
            <a:extLst>
              <a:ext uri="{FF2B5EF4-FFF2-40B4-BE49-F238E27FC236}">
                <a16:creationId xmlns:a16="http://schemas.microsoft.com/office/drawing/2014/main" id="{3F6DB868-BBD3-4AD0-98A5-5BBE100F9F0F}"/>
              </a:ext>
            </a:extLst>
          </p:cNvPr>
          <p:cNvSpPr/>
          <p:nvPr/>
        </p:nvSpPr>
        <p:spPr>
          <a:xfrm>
            <a:off x="6462794" y="1312835"/>
            <a:ext cx="1394847" cy="139484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hlinkClick r:id="rId4" action="ppaction://hlinksldjump"/>
            <a:extLst>
              <a:ext uri="{FF2B5EF4-FFF2-40B4-BE49-F238E27FC236}">
                <a16:creationId xmlns:a16="http://schemas.microsoft.com/office/drawing/2014/main" id="{66B8EF3F-F376-4F74-ADF3-F611DDE23DD9}"/>
              </a:ext>
            </a:extLst>
          </p:cNvPr>
          <p:cNvSpPr/>
          <p:nvPr/>
        </p:nvSpPr>
        <p:spPr>
          <a:xfrm>
            <a:off x="3859078" y="4187771"/>
            <a:ext cx="1394847" cy="139484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Прямоугольник: скругленные углы 5">
            <a:hlinkClick r:id="rId5" action="ppaction://hlinksldjump"/>
            <a:extLst>
              <a:ext uri="{FF2B5EF4-FFF2-40B4-BE49-F238E27FC236}">
                <a16:creationId xmlns:a16="http://schemas.microsoft.com/office/drawing/2014/main" id="{63EDBB30-1958-42D9-A3D3-0EDAB362C993}"/>
              </a:ext>
            </a:extLst>
          </p:cNvPr>
          <p:cNvSpPr/>
          <p:nvPr/>
        </p:nvSpPr>
        <p:spPr>
          <a:xfrm>
            <a:off x="8415580" y="5024680"/>
            <a:ext cx="1394847" cy="139484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4</a:t>
            </a:r>
          </a:p>
        </p:txBody>
      </p:sp>
      <p:grpSp>
        <p:nvGrpSpPr>
          <p:cNvPr id="2054" name="Группа 2053">
            <a:extLst>
              <a:ext uri="{FF2B5EF4-FFF2-40B4-BE49-F238E27FC236}">
                <a16:creationId xmlns:a16="http://schemas.microsoft.com/office/drawing/2014/main" id="{EB64B57D-C1E8-42B4-BFF2-41AB4E7EDE66}"/>
              </a:ext>
            </a:extLst>
          </p:cNvPr>
          <p:cNvGrpSpPr/>
          <p:nvPr/>
        </p:nvGrpSpPr>
        <p:grpSpPr>
          <a:xfrm>
            <a:off x="3859078" y="1673814"/>
            <a:ext cx="4592663" cy="4469562"/>
            <a:chOff x="3859078" y="1673814"/>
            <a:chExt cx="4592663" cy="4469562"/>
          </a:xfrm>
        </p:grpSpPr>
        <p:cxnSp>
          <p:nvCxnSpPr>
            <p:cNvPr id="7" name="Прямая соединительная линия 6">
              <a:extLst>
                <a:ext uri="{FF2B5EF4-FFF2-40B4-BE49-F238E27FC236}">
                  <a16:creationId xmlns:a16="http://schemas.microsoft.com/office/drawing/2014/main" id="{DE80B5AD-09C3-463E-9FB1-DD072BC63EFA}"/>
                </a:ext>
              </a:extLst>
            </p:cNvPr>
            <p:cNvCxnSpPr/>
            <p:nvPr/>
          </p:nvCxnSpPr>
          <p:spPr>
            <a:xfrm>
              <a:off x="3859078" y="1673817"/>
              <a:ext cx="2603716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2E40DDFD-9F73-40D9-8101-D50F3AFDD799}"/>
                </a:ext>
              </a:extLst>
            </p:cNvPr>
            <p:cNvCxnSpPr/>
            <p:nvPr/>
          </p:nvCxnSpPr>
          <p:spPr>
            <a:xfrm>
              <a:off x="3859078" y="2010258"/>
              <a:ext cx="2603716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BE4FB73E-42C4-4942-8430-FD593804F39E}"/>
                </a:ext>
              </a:extLst>
            </p:cNvPr>
            <p:cNvCxnSpPr/>
            <p:nvPr/>
          </p:nvCxnSpPr>
          <p:spPr>
            <a:xfrm>
              <a:off x="4138047" y="1673817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id="{02D709CA-F2F6-4528-B435-D6BF2B264BF3}"/>
                </a:ext>
              </a:extLst>
            </p:cNvPr>
            <p:cNvCxnSpPr/>
            <p:nvPr/>
          </p:nvCxnSpPr>
          <p:spPr>
            <a:xfrm>
              <a:off x="4556501" y="1673816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657F5657-B6E6-4A7D-B014-22B257D6DA1B}"/>
                </a:ext>
              </a:extLst>
            </p:cNvPr>
            <p:cNvCxnSpPr/>
            <p:nvPr/>
          </p:nvCxnSpPr>
          <p:spPr>
            <a:xfrm>
              <a:off x="4959457" y="1673815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id="{9A30A3BD-B0ED-41B3-A401-8CCE64E7DB4D}"/>
                </a:ext>
              </a:extLst>
            </p:cNvPr>
            <p:cNvCxnSpPr/>
            <p:nvPr/>
          </p:nvCxnSpPr>
          <p:spPr>
            <a:xfrm>
              <a:off x="5253925" y="1673814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B8E5E556-64BE-4FDD-BC50-97131F41B5A8}"/>
                </a:ext>
              </a:extLst>
            </p:cNvPr>
            <p:cNvCxnSpPr/>
            <p:nvPr/>
          </p:nvCxnSpPr>
          <p:spPr>
            <a:xfrm>
              <a:off x="5656881" y="1673814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id="{ED01D5F5-FCB2-438E-9363-0BA452597FCA}"/>
                </a:ext>
              </a:extLst>
            </p:cNvPr>
            <p:cNvCxnSpPr/>
            <p:nvPr/>
          </p:nvCxnSpPr>
          <p:spPr>
            <a:xfrm>
              <a:off x="5935851" y="1673814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C527717B-227E-4865-8E6D-AEE5C50128AE}"/>
                </a:ext>
              </a:extLst>
            </p:cNvPr>
            <p:cNvCxnSpPr/>
            <p:nvPr/>
          </p:nvCxnSpPr>
          <p:spPr>
            <a:xfrm>
              <a:off x="6214820" y="1673814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834709AD-E180-4F51-B8D6-7B44CCF15A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4142" y="2707682"/>
              <a:ext cx="2603716" cy="148008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11AF0C78-350E-4A0A-ADCD-0CD9D3933F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2035" y="2707682"/>
              <a:ext cx="2608880" cy="148008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>
              <a:extLst>
                <a:ext uri="{FF2B5EF4-FFF2-40B4-BE49-F238E27FC236}">
                  <a16:creationId xmlns:a16="http://schemas.microsoft.com/office/drawing/2014/main" id="{B9E0D3D2-75A4-4BDD-A20C-440EE6C871B0}"/>
                </a:ext>
              </a:extLst>
            </p:cNvPr>
            <p:cNvCxnSpPr/>
            <p:nvPr/>
          </p:nvCxnSpPr>
          <p:spPr>
            <a:xfrm>
              <a:off x="5581973" y="4794691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>
              <a:extLst>
                <a:ext uri="{FF2B5EF4-FFF2-40B4-BE49-F238E27FC236}">
                  <a16:creationId xmlns:a16="http://schemas.microsoft.com/office/drawing/2014/main" id="{64CF5982-EE50-48D2-9EE1-107A40AC8AC8}"/>
                </a:ext>
              </a:extLst>
            </p:cNvPr>
            <p:cNvCxnSpPr>
              <a:cxnSpLocks/>
            </p:cNvCxnSpPr>
            <p:nvPr/>
          </p:nvCxnSpPr>
          <p:spPr>
            <a:xfrm>
              <a:off x="6591945" y="2836026"/>
              <a:ext cx="278969" cy="168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>
              <a:extLst>
                <a:ext uri="{FF2B5EF4-FFF2-40B4-BE49-F238E27FC236}">
                  <a16:creationId xmlns:a16="http://schemas.microsoft.com/office/drawing/2014/main" id="{C725D709-7EBA-48EA-93FE-3563227BD308}"/>
                </a:ext>
              </a:extLst>
            </p:cNvPr>
            <p:cNvCxnSpPr>
              <a:cxnSpLocks/>
            </p:cNvCxnSpPr>
            <p:nvPr/>
          </p:nvCxnSpPr>
          <p:spPr>
            <a:xfrm>
              <a:off x="6214820" y="3040242"/>
              <a:ext cx="278969" cy="168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>
              <a:extLst>
                <a:ext uri="{FF2B5EF4-FFF2-40B4-BE49-F238E27FC236}">
                  <a16:creationId xmlns:a16="http://schemas.microsoft.com/office/drawing/2014/main" id="{E4D4747B-E776-4C87-B892-D5F05F43D7B5}"/>
                </a:ext>
              </a:extLst>
            </p:cNvPr>
            <p:cNvCxnSpPr>
              <a:cxnSpLocks/>
            </p:cNvCxnSpPr>
            <p:nvPr/>
          </p:nvCxnSpPr>
          <p:spPr>
            <a:xfrm>
              <a:off x="5912602" y="3220745"/>
              <a:ext cx="278969" cy="168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>
              <a:extLst>
                <a:ext uri="{FF2B5EF4-FFF2-40B4-BE49-F238E27FC236}">
                  <a16:creationId xmlns:a16="http://schemas.microsoft.com/office/drawing/2014/main" id="{E72FFAC7-6B1B-4555-B73A-9F072C4CD242}"/>
                </a:ext>
              </a:extLst>
            </p:cNvPr>
            <p:cNvCxnSpPr>
              <a:cxnSpLocks/>
            </p:cNvCxnSpPr>
            <p:nvPr/>
          </p:nvCxnSpPr>
          <p:spPr>
            <a:xfrm>
              <a:off x="5581973" y="3408411"/>
              <a:ext cx="278969" cy="168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9B1CBCC0-BDE0-4918-98F9-E0631EC80064}"/>
                </a:ext>
              </a:extLst>
            </p:cNvPr>
            <p:cNvCxnSpPr>
              <a:cxnSpLocks/>
            </p:cNvCxnSpPr>
            <p:nvPr/>
          </p:nvCxnSpPr>
          <p:spPr>
            <a:xfrm>
              <a:off x="5253925" y="3609810"/>
              <a:ext cx="278969" cy="168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>
              <a:extLst>
                <a:ext uri="{FF2B5EF4-FFF2-40B4-BE49-F238E27FC236}">
                  <a16:creationId xmlns:a16="http://schemas.microsoft.com/office/drawing/2014/main" id="{227C56F1-15B3-4F30-B1EF-E50F18845DF3}"/>
                </a:ext>
              </a:extLst>
            </p:cNvPr>
            <p:cNvCxnSpPr>
              <a:cxnSpLocks/>
            </p:cNvCxnSpPr>
            <p:nvPr/>
          </p:nvCxnSpPr>
          <p:spPr>
            <a:xfrm>
              <a:off x="4925878" y="3805475"/>
              <a:ext cx="278969" cy="168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>
              <a:extLst>
                <a:ext uri="{FF2B5EF4-FFF2-40B4-BE49-F238E27FC236}">
                  <a16:creationId xmlns:a16="http://schemas.microsoft.com/office/drawing/2014/main" id="{5A4AF1E8-56A9-4589-8B44-4C1D8D1B9440}"/>
                </a:ext>
              </a:extLst>
            </p:cNvPr>
            <p:cNvCxnSpPr>
              <a:cxnSpLocks/>
            </p:cNvCxnSpPr>
            <p:nvPr/>
          </p:nvCxnSpPr>
          <p:spPr>
            <a:xfrm>
              <a:off x="4556501" y="4019546"/>
              <a:ext cx="278969" cy="168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E8B5A518-0FDA-4B5F-AF84-A52428DA8F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53925" y="4982372"/>
              <a:ext cx="3161655" cy="1161004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>
              <a:extLst>
                <a:ext uri="{FF2B5EF4-FFF2-40B4-BE49-F238E27FC236}">
                  <a16:creationId xmlns:a16="http://schemas.microsoft.com/office/drawing/2014/main" id="{6FBA41F6-84AA-4A6F-8C6D-802AB412D364}"/>
                </a:ext>
              </a:extLst>
            </p:cNvPr>
            <p:cNvCxnSpPr>
              <a:cxnSpLocks/>
            </p:cNvCxnSpPr>
            <p:nvPr/>
          </p:nvCxnSpPr>
          <p:spPr>
            <a:xfrm>
              <a:off x="5290086" y="4670147"/>
              <a:ext cx="3161655" cy="1139856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68EADC00-7677-4EE8-9FB9-DBFDE7BB3126}"/>
                </a:ext>
              </a:extLst>
            </p:cNvPr>
            <p:cNvCxnSpPr/>
            <p:nvPr/>
          </p:nvCxnSpPr>
          <p:spPr>
            <a:xfrm>
              <a:off x="5951349" y="4903634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075467B6-C6B2-439F-AD09-EE38CCD85E60}"/>
                </a:ext>
              </a:extLst>
            </p:cNvPr>
            <p:cNvCxnSpPr/>
            <p:nvPr/>
          </p:nvCxnSpPr>
          <p:spPr>
            <a:xfrm>
              <a:off x="6354304" y="5024680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>
              <a:extLst>
                <a:ext uri="{FF2B5EF4-FFF2-40B4-BE49-F238E27FC236}">
                  <a16:creationId xmlns:a16="http://schemas.microsoft.com/office/drawing/2014/main" id="{2FB2757A-5F49-4A9D-AF52-B32EC392449F}"/>
                </a:ext>
              </a:extLst>
            </p:cNvPr>
            <p:cNvCxnSpPr/>
            <p:nvPr/>
          </p:nvCxnSpPr>
          <p:spPr>
            <a:xfrm>
              <a:off x="6715931" y="5178273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>
              <a:extLst>
                <a:ext uri="{FF2B5EF4-FFF2-40B4-BE49-F238E27FC236}">
                  <a16:creationId xmlns:a16="http://schemas.microsoft.com/office/drawing/2014/main" id="{AA36D13D-A605-4D52-B02D-95C400AE381E}"/>
                </a:ext>
              </a:extLst>
            </p:cNvPr>
            <p:cNvCxnSpPr/>
            <p:nvPr/>
          </p:nvCxnSpPr>
          <p:spPr>
            <a:xfrm>
              <a:off x="7160217" y="5316368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>
              <a:extLst>
                <a:ext uri="{FF2B5EF4-FFF2-40B4-BE49-F238E27FC236}">
                  <a16:creationId xmlns:a16="http://schemas.microsoft.com/office/drawing/2014/main" id="{7FFA3CAC-5C12-4BDD-9FD7-7C11A4678495}"/>
                </a:ext>
              </a:extLst>
            </p:cNvPr>
            <p:cNvCxnSpPr/>
            <p:nvPr/>
          </p:nvCxnSpPr>
          <p:spPr>
            <a:xfrm>
              <a:off x="7563173" y="5485459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id="{5E55AE84-0C44-4BAB-8516-0E62F8570AE9}"/>
                </a:ext>
              </a:extLst>
            </p:cNvPr>
            <p:cNvCxnSpPr/>
            <p:nvPr/>
          </p:nvCxnSpPr>
          <p:spPr>
            <a:xfrm>
              <a:off x="7857641" y="5582618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>
              <a:extLst>
                <a:ext uri="{FF2B5EF4-FFF2-40B4-BE49-F238E27FC236}">
                  <a16:creationId xmlns:a16="http://schemas.microsoft.com/office/drawing/2014/main" id="{9A607410-4E04-46B2-8837-6D1B528C8920}"/>
                </a:ext>
              </a:extLst>
            </p:cNvPr>
            <p:cNvCxnSpPr/>
            <p:nvPr/>
          </p:nvCxnSpPr>
          <p:spPr>
            <a:xfrm>
              <a:off x="8190849" y="5720713"/>
              <a:ext cx="0" cy="3364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050" name="Picture 2" descr="Синий поезд Игрушечный поезд Ручной обращается поезд Украшение поезда,  Ручной обращается поезд, Синий поезд, игрушка PNG и PSD-файл для бесплатной  загрузки">
            <a:extLst>
              <a:ext uri="{FF2B5EF4-FFF2-40B4-BE49-F238E27FC236}">
                <a16:creationId xmlns:a16="http://schemas.microsoft.com/office/drawing/2014/main" id="{FC17CEFA-A102-4128-8F45-256AF1295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53" y="205030"/>
            <a:ext cx="2121976" cy="212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Box 2054">
            <a:extLst>
              <a:ext uri="{FF2B5EF4-FFF2-40B4-BE49-F238E27FC236}">
                <a16:creationId xmlns:a16="http://schemas.microsoft.com/office/drawing/2014/main" id="{41B53896-3324-4885-A639-A4AA56E14028}"/>
              </a:ext>
            </a:extLst>
          </p:cNvPr>
          <p:cNvSpPr txBox="1"/>
          <p:nvPr/>
        </p:nvSpPr>
        <p:spPr>
          <a:xfrm>
            <a:off x="2927889" y="170787"/>
            <a:ext cx="846465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Выполняй задания по порядку. Чтобы открыть задание, нажми на квадрат с номером</a:t>
            </a:r>
          </a:p>
        </p:txBody>
      </p:sp>
    </p:spTree>
    <p:extLst>
      <p:ext uri="{BB962C8B-B14F-4D97-AF65-F5344CB8AC3E}">
        <p14:creationId xmlns:p14="http://schemas.microsoft.com/office/powerpoint/2010/main" val="3609532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7FF6FD65-3B12-49FC-A6FC-EE2C1E2BF6E8}"/>
              </a:ext>
            </a:extLst>
          </p:cNvPr>
          <p:cNvGrpSpPr/>
          <p:nvPr/>
        </p:nvGrpSpPr>
        <p:grpSpPr>
          <a:xfrm>
            <a:off x="4282698" y="1834575"/>
            <a:ext cx="5436115" cy="4100403"/>
            <a:chOff x="4282698" y="1834575"/>
            <a:chExt cx="5436115" cy="4100403"/>
          </a:xfrm>
        </p:grpSpPr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49EA7DD5-C322-4E54-A415-24828B1B0383}"/>
                </a:ext>
              </a:extLst>
            </p:cNvPr>
            <p:cNvSpPr/>
            <p:nvPr/>
          </p:nvSpPr>
          <p:spPr>
            <a:xfrm rot="8670946">
              <a:off x="7967504" y="5214232"/>
              <a:ext cx="1751309" cy="720746"/>
            </a:xfrm>
            <a:custGeom>
              <a:avLst/>
              <a:gdLst>
                <a:gd name="connsiteX0" fmla="*/ 0 w 1751308"/>
                <a:gd name="connsiteY0" fmla="*/ 249984 h 668439"/>
                <a:gd name="connsiteX1" fmla="*/ 790413 w 1751308"/>
                <a:gd name="connsiteY1" fmla="*/ 17510 h 668439"/>
                <a:gd name="connsiteX2" fmla="*/ 1751308 w 1751308"/>
                <a:gd name="connsiteY2" fmla="*/ 668439 h 66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1308" h="668439">
                  <a:moveTo>
                    <a:pt x="0" y="249984"/>
                  </a:moveTo>
                  <a:cubicBezTo>
                    <a:pt x="249264" y="98876"/>
                    <a:pt x="498528" y="-52232"/>
                    <a:pt x="790413" y="17510"/>
                  </a:cubicBezTo>
                  <a:cubicBezTo>
                    <a:pt x="1082298" y="87252"/>
                    <a:pt x="1629905" y="544453"/>
                    <a:pt x="1751308" y="668439"/>
                  </a:cubicBezTo>
                </a:path>
              </a:pathLst>
            </a:custGeom>
            <a:noFill/>
            <a:ln w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:a16="http://schemas.microsoft.com/office/drawing/2014/main" id="{65F2F7FA-D62F-4F0D-B78E-968CCD22A5C1}"/>
                </a:ext>
              </a:extLst>
            </p:cNvPr>
            <p:cNvSpPr/>
            <p:nvPr/>
          </p:nvSpPr>
          <p:spPr>
            <a:xfrm rot="13665850">
              <a:off x="5619064" y="4021299"/>
              <a:ext cx="1897433" cy="720746"/>
            </a:xfrm>
            <a:custGeom>
              <a:avLst/>
              <a:gdLst>
                <a:gd name="connsiteX0" fmla="*/ 0 w 1751308"/>
                <a:gd name="connsiteY0" fmla="*/ 249984 h 668439"/>
                <a:gd name="connsiteX1" fmla="*/ 790413 w 1751308"/>
                <a:gd name="connsiteY1" fmla="*/ 17510 h 668439"/>
                <a:gd name="connsiteX2" fmla="*/ 1751308 w 1751308"/>
                <a:gd name="connsiteY2" fmla="*/ 668439 h 66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1308" h="668439">
                  <a:moveTo>
                    <a:pt x="0" y="249984"/>
                  </a:moveTo>
                  <a:cubicBezTo>
                    <a:pt x="249264" y="98876"/>
                    <a:pt x="498528" y="-52232"/>
                    <a:pt x="790413" y="17510"/>
                  </a:cubicBezTo>
                  <a:cubicBezTo>
                    <a:pt x="1082298" y="87252"/>
                    <a:pt x="1629905" y="544453"/>
                    <a:pt x="1751308" y="668439"/>
                  </a:cubicBezTo>
                </a:path>
              </a:pathLst>
            </a:custGeom>
            <a:noFill/>
            <a:ln w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олилиния: фигура 2">
              <a:extLst>
                <a:ext uri="{FF2B5EF4-FFF2-40B4-BE49-F238E27FC236}">
                  <a16:creationId xmlns:a16="http://schemas.microsoft.com/office/drawing/2014/main" id="{E6F00B0C-D38F-4861-B316-A943AD46B8A2}"/>
                </a:ext>
              </a:extLst>
            </p:cNvPr>
            <p:cNvSpPr/>
            <p:nvPr/>
          </p:nvSpPr>
          <p:spPr>
            <a:xfrm>
              <a:off x="4282698" y="1834575"/>
              <a:ext cx="1751309" cy="720746"/>
            </a:xfrm>
            <a:custGeom>
              <a:avLst/>
              <a:gdLst>
                <a:gd name="connsiteX0" fmla="*/ 0 w 1751308"/>
                <a:gd name="connsiteY0" fmla="*/ 249984 h 668439"/>
                <a:gd name="connsiteX1" fmla="*/ 790413 w 1751308"/>
                <a:gd name="connsiteY1" fmla="*/ 17510 h 668439"/>
                <a:gd name="connsiteX2" fmla="*/ 1751308 w 1751308"/>
                <a:gd name="connsiteY2" fmla="*/ 668439 h 66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1308" h="668439">
                  <a:moveTo>
                    <a:pt x="0" y="249984"/>
                  </a:moveTo>
                  <a:cubicBezTo>
                    <a:pt x="249264" y="98876"/>
                    <a:pt x="498528" y="-52232"/>
                    <a:pt x="790413" y="17510"/>
                  </a:cubicBezTo>
                  <a:cubicBezTo>
                    <a:pt x="1082298" y="87252"/>
                    <a:pt x="1629905" y="544453"/>
                    <a:pt x="1751308" y="668439"/>
                  </a:cubicBezTo>
                </a:path>
              </a:pathLst>
            </a:custGeom>
            <a:noFill/>
            <a:ln w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Овал 1">
            <a:hlinkClick r:id="rId2" action="ppaction://hlinksldjump"/>
            <a:extLst>
              <a:ext uri="{FF2B5EF4-FFF2-40B4-BE49-F238E27FC236}">
                <a16:creationId xmlns:a16="http://schemas.microsoft.com/office/drawing/2014/main" id="{0E4E174D-3608-4343-8F95-8257501EABF7}"/>
              </a:ext>
            </a:extLst>
          </p:cNvPr>
          <p:cNvSpPr/>
          <p:nvPr/>
        </p:nvSpPr>
        <p:spPr>
          <a:xfrm>
            <a:off x="2696705" y="1503337"/>
            <a:ext cx="1673817" cy="16738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" name="Овал 3">
            <a:hlinkClick r:id="rId3" action="ppaction://hlinksldjump"/>
            <a:extLst>
              <a:ext uri="{FF2B5EF4-FFF2-40B4-BE49-F238E27FC236}">
                <a16:creationId xmlns:a16="http://schemas.microsoft.com/office/drawing/2014/main" id="{DBB8BB03-FA1D-44E2-A278-2EA20C320D19}"/>
              </a:ext>
            </a:extLst>
          </p:cNvPr>
          <p:cNvSpPr/>
          <p:nvPr/>
        </p:nvSpPr>
        <p:spPr>
          <a:xfrm>
            <a:off x="5811865" y="2099070"/>
            <a:ext cx="1673817" cy="16738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Овал 4">
            <a:hlinkClick r:id="rId4" action="ppaction://hlinksldjump"/>
            <a:extLst>
              <a:ext uri="{FF2B5EF4-FFF2-40B4-BE49-F238E27FC236}">
                <a16:creationId xmlns:a16="http://schemas.microsoft.com/office/drawing/2014/main" id="{10B2872C-0D5E-4D61-AA58-D25A6AA53F2A}"/>
              </a:ext>
            </a:extLst>
          </p:cNvPr>
          <p:cNvSpPr/>
          <p:nvPr/>
        </p:nvSpPr>
        <p:spPr>
          <a:xfrm>
            <a:off x="6416298" y="4882917"/>
            <a:ext cx="1673817" cy="16738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Овал 5">
            <a:hlinkClick r:id="rId5" action="ppaction://hlinksldjump"/>
            <a:extLst>
              <a:ext uri="{FF2B5EF4-FFF2-40B4-BE49-F238E27FC236}">
                <a16:creationId xmlns:a16="http://schemas.microsoft.com/office/drawing/2014/main" id="{39767F86-757C-40B9-B6D5-3D467F99A374}"/>
              </a:ext>
            </a:extLst>
          </p:cNvPr>
          <p:cNvSpPr/>
          <p:nvPr/>
        </p:nvSpPr>
        <p:spPr>
          <a:xfrm>
            <a:off x="9267987" y="4324027"/>
            <a:ext cx="1673817" cy="16738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3074" name="Picture 2" descr="Мультфильм корабль Морское приключение Парусный корабль Пиратский корабль,  Мультфильм, парусник, Морское приключение PNG и вектор для бесплатной  загрузки">
            <a:extLst>
              <a:ext uri="{FF2B5EF4-FFF2-40B4-BE49-F238E27FC236}">
                <a16:creationId xmlns:a16="http://schemas.microsoft.com/office/drawing/2014/main" id="{BB5A7506-6176-4DFB-AE17-436FAD938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105" y="251847"/>
            <a:ext cx="341788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F6CCB9-1F88-4E5E-8E5C-B511BC3DCB2F}"/>
              </a:ext>
            </a:extLst>
          </p:cNvPr>
          <p:cNvSpPr txBox="1"/>
          <p:nvPr/>
        </p:nvSpPr>
        <p:spPr>
          <a:xfrm>
            <a:off x="2927889" y="170787"/>
            <a:ext cx="846465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Выполняй задания по порядку. Чтобы открыть задание, нажми на квадрат с номером</a:t>
            </a:r>
          </a:p>
        </p:txBody>
      </p:sp>
    </p:spTree>
    <p:extLst>
      <p:ext uri="{BB962C8B-B14F-4D97-AF65-F5344CB8AC3E}">
        <p14:creationId xmlns:p14="http://schemas.microsoft.com/office/powerpoint/2010/main" val="1623911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DF1204-13B2-4E98-8376-1DD04DEB7FE9}"/>
              </a:ext>
            </a:extLst>
          </p:cNvPr>
          <p:cNvSpPr txBox="1"/>
          <p:nvPr/>
        </p:nvSpPr>
        <p:spPr>
          <a:xfrm>
            <a:off x="2399007" y="1612129"/>
            <a:ext cx="699296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/>
              <a:t>Уровень 1. Узнавание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D8F812-87FC-48FF-A5C1-2C449C8B76B0}"/>
              </a:ext>
            </a:extLst>
          </p:cNvPr>
          <p:cNvSpPr txBox="1"/>
          <p:nvPr/>
        </p:nvSpPr>
        <p:spPr>
          <a:xfrm>
            <a:off x="135107" y="3015143"/>
            <a:ext cx="11520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Цель уровня: проверка умения узнавать изученный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3097975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11882B89-02D7-4B62-AD3D-76329372BB53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9CB1509-D002-4C33-AD9D-C53AAF108CE6}"/>
              </a:ext>
            </a:extLst>
          </p:cNvPr>
          <p:cNvSpPr txBox="1"/>
          <p:nvPr/>
        </p:nvSpPr>
        <p:spPr>
          <a:xfrm>
            <a:off x="1875295" y="108488"/>
            <a:ext cx="1919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Станция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7B72B7-2EBD-4934-9D2C-6E1C2BA1999B}"/>
              </a:ext>
            </a:extLst>
          </p:cNvPr>
          <p:cNvSpPr txBox="1"/>
          <p:nvPr/>
        </p:nvSpPr>
        <p:spPr>
          <a:xfrm>
            <a:off x="8539567" y="108488"/>
            <a:ext cx="1332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Порт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83AEF5-8E5C-4853-A521-F558839B3894}"/>
              </a:ext>
            </a:extLst>
          </p:cNvPr>
          <p:cNvSpPr txBox="1"/>
          <p:nvPr/>
        </p:nvSpPr>
        <p:spPr>
          <a:xfrm>
            <a:off x="249655" y="693263"/>
            <a:ext cx="5500215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Задание: рассмотри образец записи письменного умножения. Выбери примеры, которые подходят к теме урока: «Умножение на трехзначное число с нулем в середине»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478F8-9758-4A21-B7A4-73AA28F15799}"/>
              </a:ext>
            </a:extLst>
          </p:cNvPr>
          <p:cNvSpPr txBox="1"/>
          <p:nvPr/>
        </p:nvSpPr>
        <p:spPr>
          <a:xfrm>
            <a:off x="6442130" y="693263"/>
            <a:ext cx="5500215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Задание: рассмотри образец записи письменного умножения. Выбери примеры, которые подходят к теме урока: «Умножение на трехзначное число с нулем в середине»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7A5FC46-8F3F-4F56-92CC-9B99185E7221}"/>
              </a:ext>
            </a:extLst>
          </p:cNvPr>
          <p:cNvGrpSpPr/>
          <p:nvPr/>
        </p:nvGrpSpPr>
        <p:grpSpPr>
          <a:xfrm>
            <a:off x="223723" y="2785316"/>
            <a:ext cx="2107768" cy="1754326"/>
            <a:chOff x="223723" y="2785316"/>
            <a:chExt cx="2107768" cy="175432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29EA29-8BEB-4662-AD23-E14FA77D9D20}"/>
                </a:ext>
              </a:extLst>
            </p:cNvPr>
            <p:cNvSpPr txBox="1"/>
            <p:nvPr/>
          </p:nvSpPr>
          <p:spPr>
            <a:xfrm>
              <a:off x="223723" y="2785316"/>
              <a:ext cx="2107768" cy="175432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Образец:</a:t>
              </a:r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r>
                <a:rPr lang="ru-RU" dirty="0"/>
                <a:t> </a:t>
              </a: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BA2BF5D7-CE56-4928-885D-04118B4B8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54" y="3113421"/>
              <a:ext cx="1760037" cy="1323439"/>
            </a:xfrm>
            <a:prstGeom prst="rect">
              <a:avLst/>
            </a:prstGeom>
          </p:spPr>
        </p:pic>
      </p:grp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D6548C2-45A7-4EA6-A36E-C97DB1188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1" y="4894597"/>
            <a:ext cx="1864699" cy="141217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4B1D60F-9191-4E0A-BEC5-C322E360A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3527" y="4877274"/>
            <a:ext cx="1959655" cy="140361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6F00A5E-854B-40A9-9324-291AD3681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229" y="4865364"/>
            <a:ext cx="1888961" cy="1470644"/>
          </a:xfrm>
          <a:prstGeom prst="rect">
            <a:avLst/>
          </a:prstGeom>
        </p:spPr>
      </p:pic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D14BACC0-E5D4-4158-AEA6-4E1B489DA342}"/>
              </a:ext>
            </a:extLst>
          </p:cNvPr>
          <p:cNvGrpSpPr/>
          <p:nvPr/>
        </p:nvGrpSpPr>
        <p:grpSpPr>
          <a:xfrm>
            <a:off x="6300432" y="2843190"/>
            <a:ext cx="2107768" cy="1754326"/>
            <a:chOff x="223723" y="2785316"/>
            <a:chExt cx="2107768" cy="175432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BE669D5-C708-40B1-AE5B-AE3F6DBD15CB}"/>
                </a:ext>
              </a:extLst>
            </p:cNvPr>
            <p:cNvSpPr txBox="1"/>
            <p:nvPr/>
          </p:nvSpPr>
          <p:spPr>
            <a:xfrm>
              <a:off x="223723" y="2785316"/>
              <a:ext cx="2107768" cy="175432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Образец:</a:t>
              </a:r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r>
                <a:rPr lang="ru-RU" dirty="0"/>
                <a:t> </a:t>
              </a:r>
            </a:p>
          </p:txBody>
        </p:sp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367D0B30-5309-43C1-99E4-AA16C988D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54" y="3113421"/>
              <a:ext cx="1760037" cy="1323439"/>
            </a:xfrm>
            <a:prstGeom prst="rect">
              <a:avLst/>
            </a:prstGeom>
          </p:spPr>
        </p:pic>
      </p:grp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18D37AF-4533-48FD-9AAD-6AF10B816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943" y="4865364"/>
            <a:ext cx="1864699" cy="141217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CD993CC-B1C2-4C44-9E98-88BC81FBE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689" y="4848041"/>
            <a:ext cx="1959655" cy="140361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A75888F-E5F8-4A36-A20B-16F087B06C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8391" y="4836131"/>
            <a:ext cx="1888961" cy="147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69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5AE407-14CF-4782-9514-1DD8C4252D14}"/>
              </a:ext>
            </a:extLst>
          </p:cNvPr>
          <p:cNvSpPr txBox="1"/>
          <p:nvPr/>
        </p:nvSpPr>
        <p:spPr>
          <a:xfrm>
            <a:off x="3703899" y="0"/>
            <a:ext cx="5310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Пример выполнения работы: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098C14-9C9E-4862-BF32-3D8C9E7291E9}"/>
              </a:ext>
            </a:extLst>
          </p:cNvPr>
          <p:cNvSpPr txBox="1"/>
          <p:nvPr/>
        </p:nvSpPr>
        <p:spPr>
          <a:xfrm>
            <a:off x="5139367" y="467303"/>
            <a:ext cx="1919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Станция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AB64B8-D1AA-49BD-B294-4E57641E5E44}"/>
              </a:ext>
            </a:extLst>
          </p:cNvPr>
          <p:cNvSpPr txBox="1"/>
          <p:nvPr/>
        </p:nvSpPr>
        <p:spPr>
          <a:xfrm>
            <a:off x="61731" y="1076993"/>
            <a:ext cx="12130269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Задание: рассмотри образец записи письменного умножения. Выбери примеры, которые подходят к теме урока: «Умножение на трехзначное число с нулем в середине»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B881FED9-AB6C-43FE-8C8A-5B151A0CD78C}"/>
              </a:ext>
            </a:extLst>
          </p:cNvPr>
          <p:cNvGrpSpPr/>
          <p:nvPr/>
        </p:nvGrpSpPr>
        <p:grpSpPr>
          <a:xfrm>
            <a:off x="328586" y="1959543"/>
            <a:ext cx="2107768" cy="1754326"/>
            <a:chOff x="223723" y="2785316"/>
            <a:chExt cx="2107768" cy="175432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BC522DA-3B44-4364-BC8B-515A53D52A15}"/>
                </a:ext>
              </a:extLst>
            </p:cNvPr>
            <p:cNvSpPr txBox="1"/>
            <p:nvPr/>
          </p:nvSpPr>
          <p:spPr>
            <a:xfrm>
              <a:off x="223723" y="2785316"/>
              <a:ext cx="2107768" cy="175432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/>
                <a:t>Образец:</a:t>
              </a:r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endParaRPr lang="ru-RU" dirty="0"/>
            </a:p>
            <a:p>
              <a:r>
                <a:rPr lang="ru-RU" dirty="0"/>
                <a:t> </a:t>
              </a:r>
            </a:p>
          </p:txBody>
        </p:sp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8D1597F3-888B-4565-AFC6-8CE099F0C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54" y="3113421"/>
              <a:ext cx="1760037" cy="1323439"/>
            </a:xfrm>
            <a:prstGeom prst="rect">
              <a:avLst/>
            </a:prstGeom>
          </p:spPr>
        </p:pic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73DA1C0-C94B-4DAA-AED3-1499D1B37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999" y="4310363"/>
            <a:ext cx="1864699" cy="14121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CEC40E9-958D-4C8E-B5F5-C68601AAA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715" y="4377397"/>
            <a:ext cx="1959655" cy="14036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B195FAD-75FC-4D8A-83C9-7F9839E13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7584" y="4310363"/>
            <a:ext cx="1888961" cy="1470644"/>
          </a:xfrm>
          <a:prstGeom prst="rect">
            <a:avLst/>
          </a:prstGeom>
        </p:spPr>
      </p:pic>
      <p:sp>
        <p:nvSpPr>
          <p:cNvPr id="11" name="Овал 10">
            <a:extLst>
              <a:ext uri="{FF2B5EF4-FFF2-40B4-BE49-F238E27FC236}">
                <a16:creationId xmlns:a16="http://schemas.microsoft.com/office/drawing/2014/main" id="{E21BE81B-770B-499E-9E76-AB8E45AB9063}"/>
              </a:ext>
            </a:extLst>
          </p:cNvPr>
          <p:cNvSpPr/>
          <p:nvPr/>
        </p:nvSpPr>
        <p:spPr>
          <a:xfrm>
            <a:off x="4213185" y="3854303"/>
            <a:ext cx="3090440" cy="2662178"/>
          </a:xfrm>
          <a:prstGeom prst="ellipse">
            <a:avLst/>
          </a:prstGeom>
          <a:noFill/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55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724</Words>
  <Application>Microsoft Office PowerPoint</Application>
  <PresentationFormat>Широкоэкранный</PresentationFormat>
  <Paragraphs>192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Уровневые учебные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Уровневые учебные задания</dc:title>
  <dc:creator>Татьяна Тарантина</dc:creator>
  <cp:lastModifiedBy>Татьяна Тарантина</cp:lastModifiedBy>
  <cp:revision>11</cp:revision>
  <dcterms:created xsi:type="dcterms:W3CDTF">2020-07-31T18:59:21Z</dcterms:created>
  <dcterms:modified xsi:type="dcterms:W3CDTF">2020-08-01T08:35:49Z</dcterms:modified>
</cp:coreProperties>
</file>