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8" r:id="rId10"/>
    <p:sldId id="269" r:id="rId11"/>
    <p:sldId id="270" r:id="rId12"/>
    <p:sldId id="271" r:id="rId13"/>
    <p:sldId id="275" r:id="rId14"/>
    <p:sldId id="276" r:id="rId15"/>
    <p:sldId id="258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42918"/>
            <a:ext cx="7854696" cy="4338218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Семинар - практикум для родителей будущих первоклассников</a:t>
            </a:r>
          </a:p>
          <a:p>
            <a:pPr algn="ctr"/>
            <a:r>
              <a:rPr lang="ru-RU" sz="3600" dirty="0" smtClean="0"/>
              <a:t>«Семья на пороге школьной жизни»</a:t>
            </a:r>
            <a:endParaRPr lang="ru-RU" sz="3600" dirty="0"/>
          </a:p>
        </p:txBody>
      </p:sp>
      <p:pic>
        <p:nvPicPr>
          <p:cNvPr id="4" name="Picture 2" descr="C:\Users\валера\Desktop\25232105_normal-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143248"/>
            <a:ext cx="350046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312"/>
            <a:ext cx="4071966" cy="635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290"/>
            <a:ext cx="3810000" cy="620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Игра «Готовим сок»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     Учимся словообразованию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Образуем слово: «Из яблок получается сок … (яблочный) из груш, из слив, из моркови, из капусты и т.д. »</a:t>
            </a:r>
          </a:p>
          <a:p>
            <a:pPr>
              <a:buNone/>
            </a:pPr>
            <a:r>
              <a:rPr lang="ru-RU" sz="2000" dirty="0" smtClean="0"/>
              <a:t>    Справились, а теперь в обратном порядке: «Морковный сок  из …, яблочный из … и т. д.»</a:t>
            </a:r>
          </a:p>
          <a:p>
            <a:pPr>
              <a:buNone/>
            </a:pPr>
            <a:r>
              <a:rPr lang="ru-RU" sz="2000" b="1" dirty="0" smtClean="0"/>
              <a:t> </a:t>
            </a:r>
            <a:endParaRPr lang="ru-RU" sz="2000" dirty="0" smtClean="0"/>
          </a:p>
          <a:p>
            <a:r>
              <a:rPr lang="ru-RU" sz="2000" b="1" dirty="0" smtClean="0"/>
              <a:t>«Охота на слова»</a:t>
            </a:r>
            <a:endParaRPr lang="ru-RU" sz="2000" dirty="0" smtClean="0"/>
          </a:p>
          <a:p>
            <a:pPr>
              <a:buNone/>
            </a:pPr>
            <a:r>
              <a:rPr lang="ru-RU" sz="2000" i="1" dirty="0" smtClean="0"/>
              <a:t>    Учимся обобщать, ориентироваться в названиях </a:t>
            </a:r>
          </a:p>
          <a:p>
            <a:pPr>
              <a:buNone/>
            </a:pPr>
            <a:r>
              <a:rPr lang="ru-RU" sz="2000" i="1" dirty="0" smtClean="0"/>
              <a:t>     продуктов и предметов</a:t>
            </a:r>
          </a:p>
          <a:p>
            <a:pPr>
              <a:buNone/>
            </a:pPr>
            <a:r>
              <a:rPr lang="ru-RU" sz="2000" i="1" dirty="0" smtClean="0"/>
              <a:t>     </a:t>
            </a:r>
            <a:r>
              <a:rPr lang="ru-RU" sz="2000" dirty="0" smtClean="0"/>
              <a:t>Из чего мы варим борщ (картошка, морковка,</a:t>
            </a:r>
          </a:p>
          <a:p>
            <a:pPr>
              <a:buNone/>
            </a:pPr>
            <a:r>
              <a:rPr lang="ru-RU" sz="2000" dirty="0" smtClean="0"/>
              <a:t>     капуста, лук и т.д.)</a:t>
            </a:r>
          </a:p>
          <a:p>
            <a:pPr>
              <a:buNone/>
            </a:pPr>
            <a:r>
              <a:rPr lang="ru-RU" sz="2000" dirty="0" smtClean="0"/>
              <a:t> 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Picture 2" descr="C:\Users\валера\Desktop\родители\82529345_Deti_za_parto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34" y="3357562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42918"/>
            <a:ext cx="8229600" cy="61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984807"/>
                </a:solidFill>
                <a:latin typeface="Bookman Old Style" pitchFamily="18" charset="0"/>
              </a:rPr>
              <a:t>В1 классе ребёнок должен знать:</a:t>
            </a:r>
            <a:br>
              <a:rPr lang="ru-RU" sz="3600" b="1" dirty="0" smtClean="0">
                <a:solidFill>
                  <a:srgbClr val="984807"/>
                </a:solidFill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Знать свое имя и фамилию, адрес, имена членов семьи.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Знать времена года, названия месяцев, дней недели, уметь различать цвета.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пересчитывать группы предметов в пределах 10.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увеличивать или уменьшать группу предметов на заданное количество (решение задач с группами предметов),уравнивать множество предметов.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сравнивать группы предметов -   больше, меньше или равно.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объединять предметы в группы: мебель, транспорт, одежда, обувь, растения, животные и т. д.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D60093"/>
                </a:solidFill>
              </a:rPr>
              <a:t> </a:t>
            </a:r>
            <a:r>
              <a:rPr lang="ru-RU" sz="3600" b="1" dirty="0" smtClean="0">
                <a:solidFill>
                  <a:srgbClr val="984807"/>
                </a:solidFill>
                <a:latin typeface="Bookman Old Style" pitchFamily="18" charset="0"/>
              </a:rPr>
              <a:t>В1 классе ребёнок должен знать:</a:t>
            </a:r>
            <a:br>
              <a:rPr lang="ru-RU" sz="3600" b="1" dirty="0" smtClean="0">
                <a:solidFill>
                  <a:srgbClr val="984807"/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rgbClr val="984807"/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rgbClr val="984807"/>
                </a:solidFill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находить в группе предметов лишний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(из группы «Одежда» убрать цветок).</a:t>
            </a:r>
            <a:r>
              <a:rPr lang="ru-RU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br>
              <a:rPr lang="ru-RU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высказывать свое мнение, построив законченное предложение. </a:t>
            </a: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Иметь элементарные представления об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окружающем мире: о профессиях, о предметах живой и неживой природы, о правилах поведения в общественных местах.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Иметь пространственные представления: право-лево,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вверх-вниз, под, над, из-за, из-под чего-либо. 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Уметь культурно общаться с другими детьми.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00063" y="-285750"/>
            <a:ext cx="8229600" cy="1500188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            Школьные страхи и неврозы</a:t>
            </a:r>
            <a:r>
              <a:rPr lang="ru-RU" sz="2400" dirty="0" smtClean="0"/>
              <a:t> 		       							</a:t>
            </a:r>
            <a:r>
              <a:rPr lang="ru-RU" sz="1800" dirty="0" smtClean="0">
                <a:solidFill>
                  <a:srgbClr val="000000"/>
                </a:solidFill>
              </a:rPr>
              <a:t/>
            </a:r>
            <a:br>
              <a:rPr lang="ru-RU" sz="1800" dirty="0" smtClean="0">
                <a:solidFill>
                  <a:srgbClr val="000000"/>
                </a:solidFill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50" y="785813"/>
          <a:ext cx="8229600" cy="5858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586"/>
                <a:gridCol w="3100438"/>
                <a:gridCol w="4800576"/>
              </a:tblGrid>
              <a:tr h="55858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стереотипы родительского поведения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чувства и переживания ребёнка </a:t>
                      </a:r>
                      <a:endParaRPr lang="ru-RU" dirty="0"/>
                    </a:p>
                  </a:txBody>
                  <a:tcPr/>
                </a:tc>
              </a:tr>
              <a:tr h="7937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«Вот пойдёшь в школу, там тебе…», «Ты, наверное, будешь двоечником?..»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Могут вызвать чувство тревоги, неверия в свои силы, утрату желания идти в школу</a:t>
                      </a:r>
                      <a:endParaRPr lang="ru-RU" sz="1600" dirty="0"/>
                    </a:p>
                  </a:txBody>
                  <a:tcPr/>
                </a:tc>
              </a:tr>
              <a:tr h="102897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«Знаешь, как мы будем тебя любить, если ты станешь отличником!..»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Крах родительских надежд может стать источником детских страданий, потери уверенности в родительской любви, а значит уверенности в себе.</a:t>
                      </a:r>
                      <a:endParaRPr lang="ru-RU" sz="1600" dirty="0"/>
                    </a:p>
                  </a:txBody>
                  <a:tcPr/>
                </a:tc>
              </a:tr>
              <a:tr h="102897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«Учись так, чтобы мне за тебя краснеть не приходилось!» 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Родителям кажется, что их собственное самоуважение зависит от оценок ребёнка. Часто такой непосильный психологический груз приводит ребёнка к неврозу.</a:t>
                      </a:r>
                      <a:endParaRPr lang="ru-RU" sz="1600" dirty="0"/>
                    </a:p>
                  </a:txBody>
                  <a:tcPr/>
                </a:tc>
              </a:tr>
              <a:tr h="7937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«Ты обещаешь мне не бегать в школе, а вести себя тихо и спокойно?»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ставьте перед ребёнком невыполнимые цели, не толкайте его на путь заведомого обмана</a:t>
                      </a:r>
                      <a:endParaRPr lang="ru-RU" sz="1600" dirty="0"/>
                    </a:p>
                  </a:txBody>
                  <a:tcPr/>
                </a:tc>
              </a:tr>
              <a:tr h="149936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«Попробуй мне только ещё сделать ошибки в диктанте!»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ребёнка под постоянной тяжестью угрозы наказания могут возникать враждебные чувства к родителям, развиваться комплекс неполноценности </a:t>
                      </a:r>
                      <a:r>
                        <a:rPr kumimoji="0" lang="ru-RU" sz="16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др.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 anchor="ctr">
            <a:normAutofit/>
          </a:bodyPr>
          <a:lstStyle/>
          <a:p>
            <a:r>
              <a:rPr lang="ru-RU" sz="2400" dirty="0" smtClean="0"/>
              <a:t>- Больше всего мне понравилось… </a:t>
            </a:r>
          </a:p>
          <a:p>
            <a:r>
              <a:rPr lang="ru-RU" sz="2400" dirty="0" smtClean="0"/>
              <a:t>- В дальнейшем я буду использовать… </a:t>
            </a:r>
          </a:p>
          <a:p>
            <a:r>
              <a:rPr lang="ru-RU" sz="2400" dirty="0" smtClean="0"/>
              <a:t>- Здесь я сегодня узнал (а) нового… </a:t>
            </a:r>
          </a:p>
          <a:p>
            <a:r>
              <a:rPr lang="ru-RU" sz="2400" dirty="0" smtClean="0"/>
              <a:t>- Я и раньше знала то, что сегодня услышала о … </a:t>
            </a:r>
          </a:p>
          <a:p>
            <a:r>
              <a:rPr lang="ru-RU" sz="2400" dirty="0" smtClean="0"/>
              <a:t>- Неожиданным для меня сегодня было… 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071942"/>
            <a:ext cx="56848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Помните – все чему вы научите ребенка, а главное, все чему он научится сам, поможет ему быть успешным в школе.</a:t>
            </a:r>
          </a:p>
          <a:p>
            <a:endParaRPr lang="ru-RU" b="1" dirty="0"/>
          </a:p>
        </p:txBody>
      </p:sp>
      <p:pic>
        <p:nvPicPr>
          <p:cNvPr id="4098" name="Picture 2" descr="C:\Users\валера\Desktop\родители\исис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285992"/>
            <a:ext cx="4071966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3000" dirty="0" smtClean="0"/>
              <a:t>Слыхали радостную весть? </a:t>
            </a:r>
          </a:p>
          <a:p>
            <a:pPr algn="r">
              <a:buNone/>
            </a:pPr>
            <a:r>
              <a:rPr lang="ru-RU" sz="3000" dirty="0" smtClean="0"/>
              <a:t> Мне скоро будет ровно шесть! </a:t>
            </a:r>
          </a:p>
          <a:p>
            <a:pPr algn="r">
              <a:buNone/>
            </a:pPr>
            <a:r>
              <a:rPr lang="ru-RU" sz="3000" dirty="0" smtClean="0"/>
              <a:t> А если человеку шесть, </a:t>
            </a:r>
          </a:p>
          <a:p>
            <a:pPr algn="r">
              <a:buNone/>
            </a:pPr>
            <a:r>
              <a:rPr lang="ru-RU" sz="3000" dirty="0" smtClean="0"/>
              <a:t> И у него тетрадки есть, </a:t>
            </a:r>
          </a:p>
          <a:p>
            <a:pPr algn="r">
              <a:buNone/>
            </a:pPr>
            <a:r>
              <a:rPr lang="ru-RU" sz="3000" dirty="0" smtClean="0"/>
              <a:t> И ранец есть, и форма есть, </a:t>
            </a:r>
          </a:p>
          <a:p>
            <a:pPr algn="r">
              <a:buNone/>
            </a:pPr>
            <a:r>
              <a:rPr lang="ru-RU" sz="3000" dirty="0" smtClean="0"/>
              <a:t> И счетных палочек не счесть, </a:t>
            </a:r>
          </a:p>
          <a:p>
            <a:pPr algn="r">
              <a:buNone/>
            </a:pPr>
            <a:r>
              <a:rPr lang="ru-RU" sz="3000" dirty="0" smtClean="0"/>
              <a:t> И он читать старается, </a:t>
            </a:r>
          </a:p>
          <a:p>
            <a:pPr algn="r">
              <a:buNone/>
            </a:pPr>
            <a:r>
              <a:rPr lang="ru-RU" sz="3000" dirty="0" smtClean="0"/>
              <a:t> То значит он (вернее, я), </a:t>
            </a:r>
          </a:p>
          <a:p>
            <a:pPr algn="r">
              <a:buNone/>
            </a:pPr>
            <a:r>
              <a:rPr lang="ru-RU" sz="3000" dirty="0" smtClean="0"/>
              <a:t> То значит он (вернее, я), </a:t>
            </a:r>
          </a:p>
          <a:p>
            <a:pPr algn="r">
              <a:buNone/>
            </a:pPr>
            <a:r>
              <a:rPr lang="ru-RU" sz="3000" dirty="0" smtClean="0"/>
              <a:t> Он в школу собирается!</a:t>
            </a:r>
          </a:p>
          <a:p>
            <a:pPr algn="r">
              <a:buNone/>
            </a:pPr>
            <a:r>
              <a:rPr lang="ru-RU" sz="3000" dirty="0" smtClean="0"/>
              <a:t>(И.Токмакова)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2199ac3ab2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286256"/>
            <a:ext cx="20716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800" b="1" u="sng" dirty="0" smtClean="0">
              <a:solidFill>
                <a:schemeClr val="accent5"/>
              </a:solidFill>
            </a:endParaRPr>
          </a:p>
          <a:p>
            <a:pPr>
              <a:buNone/>
            </a:pPr>
            <a:endParaRPr lang="ru-RU" sz="2800" b="1" u="sng" dirty="0" smtClean="0">
              <a:solidFill>
                <a:schemeClr val="accent5"/>
              </a:solidFill>
            </a:endParaRPr>
          </a:p>
          <a:p>
            <a:pPr>
              <a:buNone/>
            </a:pPr>
            <a:endParaRPr lang="ru-RU" sz="2800" b="1" u="sng" dirty="0" smtClean="0">
              <a:solidFill>
                <a:schemeClr val="accent5"/>
              </a:solidFill>
            </a:endParaRPr>
          </a:p>
          <a:p>
            <a:r>
              <a:rPr lang="ru-RU" sz="2800" b="1" u="sng" dirty="0" smtClean="0">
                <a:solidFill>
                  <a:schemeClr val="accent5"/>
                </a:solidFill>
              </a:rPr>
              <a:t>Зеленый цвет</a:t>
            </a:r>
            <a:r>
              <a:rPr lang="ru-RU" sz="2800" u="sng" dirty="0" smtClean="0">
                <a:solidFill>
                  <a:schemeClr val="accent5"/>
                </a:solidFill>
              </a:rPr>
              <a:t> </a:t>
            </a:r>
            <a:r>
              <a:rPr lang="ru-RU" sz="2800" dirty="0" smtClean="0"/>
              <a:t>означает: "Владею достаточной информацией по вопросу готовности ребенка к школе";</a:t>
            </a:r>
          </a:p>
          <a:p>
            <a:r>
              <a:rPr lang="ru-RU" sz="2800" b="1" u="sng" dirty="0" smtClean="0">
                <a:solidFill>
                  <a:srgbClr val="FFFF00"/>
                </a:solidFill>
              </a:rPr>
              <a:t>Желтый цвет</a:t>
            </a:r>
            <a:r>
              <a:rPr lang="ru-RU" sz="2800" dirty="0" smtClean="0"/>
              <a:t>: "Владею недостаточным объемом информации по вопросу готовности ребенка к школе";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Красный цвет</a:t>
            </a:r>
            <a:r>
              <a:rPr lang="ru-RU" sz="2800" dirty="0" smtClean="0"/>
              <a:t>: "Не владею информацией по вопросу готовности ребенка к школе".</a:t>
            </a:r>
          </a:p>
          <a:p>
            <a:pPr>
              <a:buNone/>
            </a:pPr>
            <a:r>
              <a:rPr lang="ru-RU" sz="2800" dirty="0" smtClean="0"/>
              <a:t>    </a:t>
            </a:r>
            <a:endParaRPr lang="ru-RU" sz="2800" dirty="0"/>
          </a:p>
        </p:txBody>
      </p:sp>
      <p:pic>
        <p:nvPicPr>
          <p:cNvPr id="5" name="Picture 4" descr="MCj041363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642918"/>
            <a:ext cx="15811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sz="3600" dirty="0" smtClean="0"/>
              <a:t>   Каждый из нас индивидуален. Также и наши дети: все они разные, различны их способности, возможности и личностные качества. Но каждый из них уникален по-своему. Один из них уже вполне самостоятелен. Другому – достаточно напомнить и он сам все выполнит. Третьему ребенку следует показать, и он будет действовать, подражая взрослому. А вот с четвертым может быть намного сложнее: взрослому придется вместе с ним выполнять действия, чтобы он понял.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 anchor="b">
            <a:normAutofit fontScale="92500" lnSpcReduction="10000"/>
          </a:bodyPr>
          <a:lstStyle/>
          <a:p>
            <a:pPr algn="just"/>
            <a:r>
              <a:rPr lang="ru-RU" dirty="0" smtClean="0"/>
              <a:t>Психологи в этом вопросе единодушны: готовить к школе нужно в игре.  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Игра</a:t>
            </a:r>
            <a:r>
              <a:rPr lang="ru-RU" dirty="0" smtClean="0"/>
              <a:t> – что может быть интереснее и значимее для ребенка? Это и радость, и познание, и творчество. Это то, ради чего ребенок идет в детский сад. 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Игра</a:t>
            </a:r>
            <a:r>
              <a:rPr lang="ru-RU" dirty="0" smtClean="0"/>
              <a:t> – это ведущий вид деятельности для ребенка дошкольного возраста. Игра – это не только удовольствие и радость, это жизнь ребенка, его существование, это мир, в котором он живет, через который постигает жизнь, учится строить взаимоотношения с другими людьми. Недооценивать значение игры в развитии дошкольника нельзя. Ведь учебная деятельность формируется только с семи лет. А значит, для того чтобы научить ребенка чему-то новому, надо учить его в игре.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/>
              <a:t>С помощью игры можно развивать </a:t>
            </a:r>
            <a:r>
              <a:rPr lang="ru-RU" sz="2800" b="1" i="1" dirty="0" smtClean="0"/>
              <a:t>память, внимание, мышление, воображение</a:t>
            </a:r>
            <a:r>
              <a:rPr lang="ru-RU" sz="2800" b="1" dirty="0" smtClean="0"/>
              <a:t> </a:t>
            </a:r>
            <a:r>
              <a:rPr lang="ru-RU" sz="2800" dirty="0" smtClean="0"/>
              <a:t>- психические функции, необходимые для успешного обучения в школе, благополучной адаптации в новом детском коллективе. Многие учителя начальных классов указывают, что отставание в учебе нередко связано с низким уровнем развития памяти, неумением поддерживать внимание, осуществлять самоконтроль. Поэтому необходимо научить ребенка играм, вырабатывающим у него способность следовать правилу, управлять своим вниманием, памятью, мышлением.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Игры на кухне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286280"/>
          </a:xfrm>
        </p:spPr>
        <p:txBody>
          <a:bodyPr>
            <a:normAutofit fontScale="92500" lnSpcReduction="10000"/>
          </a:bodyPr>
          <a:lstStyle/>
          <a:p>
            <a:pPr eaLnBrk="0" hangingPunct="0">
              <a:buFontTx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«Помогаю маме».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Большую часть времени Вы проводите на кухне. Вы заняты приготовлением ужина. Ребенок крутится возле Вас. Предложите ему перебрать горох, рис, гречку или пшено. Тем самым он окажет Вам посильную помощь и потренирует свои пальчики.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«Волшебные палочки».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Дайте ребенку счётные палочки или спички (с отрезанными головками). Пусть он выкладывает простейшие геометрические фигуры, предметы и узоры. А вырезанные из бумаги круги, овалы, трапеции дополнят изображения.</a:t>
            </a:r>
          </a:p>
          <a:p>
            <a:pPr eaLnBrk="0" hangingPunct="0">
              <a:buFontTx/>
              <a:buChar char="•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PPLGP1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500702"/>
            <a:ext cx="432117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Изображения из счётных палочек или спичек</a:t>
            </a:r>
            <a:endParaRPr lang="ru-RU" sz="3600" dirty="0"/>
          </a:p>
        </p:txBody>
      </p:sp>
      <p:pic>
        <p:nvPicPr>
          <p:cNvPr id="4" name="Picture 2" descr="C:\Documents and Settings\222\Мои документы\Мои рисунки\2008-04 (апр)\сканирование007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86808" cy="5286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Кинезиологические упражнения</a:t>
            </a:r>
            <a:br>
              <a:rPr lang="ru-RU" dirty="0" smtClean="0"/>
            </a:br>
            <a:r>
              <a:rPr lang="ru-RU" dirty="0" smtClean="0"/>
              <a:t>(гимнастика мозга)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736"/>
            <a:ext cx="4643470" cy="500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</TotalTime>
  <Words>744</Words>
  <PresentationFormat>On-screen Show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Поток</vt:lpstr>
      <vt:lpstr>  </vt:lpstr>
      <vt:lpstr>Slide 2</vt:lpstr>
      <vt:lpstr>Slide 3</vt:lpstr>
      <vt:lpstr>Slide 4</vt:lpstr>
      <vt:lpstr>Slide 5</vt:lpstr>
      <vt:lpstr>Slide 6</vt:lpstr>
      <vt:lpstr>Игры на кухне</vt:lpstr>
      <vt:lpstr>Изображения из счётных палочек или спичек</vt:lpstr>
      <vt:lpstr>Кинезиологические упражнения (гимнастика мозга)</vt:lpstr>
      <vt:lpstr>Slide 10</vt:lpstr>
      <vt:lpstr>Slide 11</vt:lpstr>
      <vt:lpstr>Slide 12</vt:lpstr>
      <vt:lpstr>Slide 13</vt:lpstr>
      <vt:lpstr>Slide 14</vt:lpstr>
      <vt:lpstr>             Школьные страхи и неврозы                  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1</dc:creator>
  <cp:lastModifiedBy>Windows User</cp:lastModifiedBy>
  <cp:revision>24</cp:revision>
  <dcterms:created xsi:type="dcterms:W3CDTF">2012-11-11T17:44:49Z</dcterms:created>
  <dcterms:modified xsi:type="dcterms:W3CDTF">2017-06-11T18:25:46Z</dcterms:modified>
</cp:coreProperties>
</file>