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68" r:id="rId6"/>
    <p:sldId id="266" r:id="rId7"/>
    <p:sldId id="273" r:id="rId8"/>
    <p:sldId id="257" r:id="rId9"/>
    <p:sldId id="271" r:id="rId10"/>
    <p:sldId id="269" r:id="rId11"/>
    <p:sldId id="276" r:id="rId12"/>
    <p:sldId id="279" r:id="rId13"/>
    <p:sldId id="272" r:id="rId14"/>
    <p:sldId id="263" r:id="rId15"/>
    <p:sldId id="270" r:id="rId16"/>
    <p:sldId id="274" r:id="rId17"/>
    <p:sldId id="275" r:id="rId18"/>
    <p:sldId id="265" r:id="rId19"/>
    <p:sldId id="278" r:id="rId20"/>
    <p:sldId id="277" r:id="rId21"/>
    <p:sldId id="280" r:id="rId2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701" autoAdjust="0"/>
  </p:normalViewPr>
  <p:slideViewPr>
    <p:cSldViewPr snapToGrid="0" showGuides="1">
      <p:cViewPr varScale="1">
        <p:scale>
          <a:sx n="89" d="100"/>
          <a:sy n="89" d="100"/>
        </p:scale>
        <p:origin x="7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13.05.2022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/>
              <a:t>09.10.2016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5" rtl="0"/>
            <a:r>
              <a:rPr lang="ru-RU" dirty="0"/>
              <a:t>Шестой уровень</a:t>
            </a:r>
          </a:p>
          <a:p>
            <a:pPr lvl="6" rtl="0"/>
            <a:r>
              <a:rPr lang="ru-RU" dirty="0"/>
              <a:t>Седьмой уровень</a:t>
            </a:r>
          </a:p>
          <a:p>
            <a:pPr lvl="7" rtl="0"/>
            <a:r>
              <a:rPr lang="ru-RU" dirty="0"/>
              <a:t>Восьмой уровень</a:t>
            </a:r>
          </a:p>
          <a:p>
            <a:pPr lvl="8" rtl="0"/>
            <a:r>
              <a:rPr lang="ru-RU" dirty="0"/>
              <a:t>Девятый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13.05.2022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427705" cy="2219691"/>
          </a:xfrm>
        </p:spPr>
        <p:txBody>
          <a:bodyPr rtlCol="0" anchor="ctr">
            <a:normAutofit fontScale="90000"/>
          </a:bodyPr>
          <a:lstStyle/>
          <a:p>
            <a:pPr rtl="0"/>
            <a:r>
              <a:rPr lang="ru-RU" dirty="0"/>
              <a:t>ЭТИКЕТ</a:t>
            </a:r>
            <a:br>
              <a:rPr lang="ru-RU" dirty="0"/>
            </a:br>
            <a:r>
              <a:rPr lang="ru-RU" dirty="0"/>
              <a:t>на Дистанционном Обучении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dirty="0" smtClean="0"/>
              <a:t>Джура Е.Н., учитель математики</a:t>
            </a:r>
            <a:endParaRPr lang="ru-RU" dirty="0"/>
          </a:p>
          <a:p>
            <a:pPr rtl="0"/>
            <a:endParaRPr lang="ru-RU" dirty="0"/>
          </a:p>
        </p:txBody>
      </p:sp>
      <p:pic>
        <p:nvPicPr>
          <p:cNvPr id="4" name="Рисунок 3" descr="Открытая книга на столе, размытые полки с книгами на заднем плане" title="Образец рисунка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/>
              <a:t>После конференции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/>
              <a:t>Что сделать после урока</a:t>
            </a:r>
          </a:p>
        </p:txBody>
      </p:sp>
    </p:spTree>
    <p:extLst>
      <p:ext uri="{BB962C8B-B14F-4D97-AF65-F5344CB8AC3E}">
        <p14:creationId xmlns:p14="http://schemas.microsoft.com/office/powerpoint/2010/main" val="52892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3200" dirty="0"/>
              <a:t>Контролируйте сроки выполнения заданий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61" y="1530619"/>
            <a:ext cx="531038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Контролируйте сроки выполнения заданий.</a:t>
            </a:r>
            <a:endParaRPr lang="ru-RU" sz="2400" dirty="0"/>
          </a:p>
          <a:p>
            <a:r>
              <a:rPr lang="ru-RU" sz="2400" b="1" dirty="0">
                <a:solidFill>
                  <a:srgbClr val="C00000"/>
                </a:solidFill>
              </a:rPr>
              <a:t>Запишите в дневник: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/>
              <a:t>сроки и темы выполнения работ по разным предметам.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/>
              <a:t>логины и пароли к разным сервисам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/>
              <a:t>Отмечайте выполненные и отправленные работы.</a:t>
            </a:r>
          </a:p>
          <a:p>
            <a:r>
              <a:rPr lang="ru-RU" sz="2200" b="1" dirty="0">
                <a:solidFill>
                  <a:srgbClr val="C00000"/>
                </a:solidFill>
              </a:rPr>
              <a:t>В облаке в технологической карте указаны сроки выполнения каждого задания</a:t>
            </a:r>
            <a:r>
              <a:rPr lang="ru-RU" sz="2200" dirty="0">
                <a:solidFill>
                  <a:srgbClr val="C00000"/>
                </a:solidFill>
              </a:rPr>
              <a:t>. </a:t>
            </a:r>
          </a:p>
        </p:txBody>
      </p:sp>
      <p:pic>
        <p:nvPicPr>
          <p:cNvPr id="4104" name="Picture 8" descr="https://i.pinimg.com/736x/d9/df/0a/d9df0a812e8b6648b699f8541c7beb9c--planner-ideas-bullet-jour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763" y="2256037"/>
            <a:ext cx="4364910" cy="346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62C145C-F20B-4059-9B49-11F56AD0294C}"/>
              </a:ext>
            </a:extLst>
          </p:cNvPr>
          <p:cNvSpPr/>
          <p:nvPr/>
        </p:nvSpPr>
        <p:spPr>
          <a:xfrm>
            <a:off x="8857858" y="5821943"/>
            <a:ext cx="24889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 с сайта: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Zen.yandex.com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3200" dirty="0"/>
              <a:t>Контролируйте сроки выполнения заданий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61" y="1530619"/>
            <a:ext cx="53103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Не срывайте </a:t>
            </a:r>
            <a:r>
              <a:rPr lang="ru-RU" sz="2200" b="1" dirty="0" err="1">
                <a:solidFill>
                  <a:srgbClr val="C00000"/>
                </a:solidFill>
              </a:rPr>
              <a:t>дедлайны</a:t>
            </a:r>
            <a:r>
              <a:rPr lang="ru-RU" sz="2200" dirty="0"/>
              <a:t>. Ваша отметка будет снижена, или работа не проверена совсем.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/>
              <a:t>Если по какой-то причине вы остались в должниках, то стоит так же уважительно </a:t>
            </a:r>
            <a:r>
              <a:rPr lang="ru-RU" sz="2200" b="1" dirty="0">
                <a:solidFill>
                  <a:srgbClr val="C00000"/>
                </a:solidFill>
              </a:rPr>
              <a:t>объяснить</a:t>
            </a:r>
            <a:r>
              <a:rPr lang="ru-RU" sz="2200" dirty="0"/>
              <a:t> её, договориться о поздней сдаче.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/>
              <a:t>Намного хуже высылать свои долги через несколько дней без объяснения причины — так вы покажете своё пренебрежение к учебной деятельности.</a:t>
            </a:r>
          </a:p>
        </p:txBody>
      </p:sp>
      <p:pic>
        <p:nvPicPr>
          <p:cNvPr id="4102" name="Picture 6" descr="https://cdn.idntimes.com/content-images/post/20160718/5-deadline-93ebb22c7dcae1ef290f502aa50cdc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771" y="2060179"/>
            <a:ext cx="4863811" cy="309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3F7FAC1-FD1B-4CDA-BB4F-5E13FAFDCF6E}"/>
              </a:ext>
            </a:extLst>
          </p:cNvPr>
          <p:cNvSpPr/>
          <p:nvPr/>
        </p:nvSpPr>
        <p:spPr>
          <a:xfrm>
            <a:off x="9189453" y="5279332"/>
            <a:ext cx="24889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 с сайта: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Zen.yandex.com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97855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3200" dirty="0"/>
              <a:t>Контролируйте сроки выполнения заданий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4853" y="2038450"/>
            <a:ext cx="53103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Уважайте</a:t>
            </a:r>
            <a:r>
              <a:rPr lang="ru-RU" sz="2200" dirty="0"/>
              <a:t> труд педагога и свой.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/>
              <a:t>Старайтесь всё делать максимально </a:t>
            </a:r>
            <a:r>
              <a:rPr lang="ru-RU" sz="2200" b="1" dirty="0">
                <a:solidFill>
                  <a:srgbClr val="C00000"/>
                </a:solidFill>
              </a:rPr>
              <a:t>самостоятельно</a:t>
            </a:r>
            <a:r>
              <a:rPr lang="ru-RU" sz="2200" dirty="0"/>
              <a:t>, не допускайте выполнения работ родителями, помните, что учитесь вы, а не они.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Контролируйте</a:t>
            </a:r>
            <a:r>
              <a:rPr lang="ru-RU" sz="2200" dirty="0"/>
              <a:t> себя, учитесь самоорганизации и тогда необычная форма обучения останется такой же эффективной.</a:t>
            </a:r>
          </a:p>
        </p:txBody>
      </p:sp>
      <p:pic>
        <p:nvPicPr>
          <p:cNvPr id="5" name="Picture 6" descr="https://cdn.idntimes.com/content-images/post/20160718/5-deadline-93ebb22c7dcae1ef290f502aa50cdc37.jpg">
            <a:extLst>
              <a:ext uri="{FF2B5EF4-FFF2-40B4-BE49-F238E27FC236}">
                <a16:creationId xmlns:a16="http://schemas.microsoft.com/office/drawing/2014/main" id="{33898032-89B3-46BA-9A77-AAE77461E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771" y="2060179"/>
            <a:ext cx="4863811" cy="309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FC9F9BC-0BA2-447A-8056-B9015DDD817C}"/>
              </a:ext>
            </a:extLst>
          </p:cNvPr>
          <p:cNvSpPr/>
          <p:nvPr/>
        </p:nvSpPr>
        <p:spPr>
          <a:xfrm>
            <a:off x="9189453" y="5279332"/>
            <a:ext cx="24889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 с сайта: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Zen.yandex.com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98251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b="1" dirty="0"/>
              <a:t>НЕтикет переписки по электронной почте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25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Электронные письма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789591" y="1450526"/>
            <a:ext cx="5876790" cy="4572000"/>
          </a:xfrm>
        </p:spPr>
        <p:txBody>
          <a:bodyPr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Создайте</a:t>
            </a:r>
            <a:r>
              <a:rPr lang="ru-RU" sz="2200" dirty="0"/>
              <a:t> электронную почту для дистанционного обучения.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Настройте</a:t>
            </a:r>
            <a:r>
              <a:rPr lang="ru-RU" sz="2200" dirty="0"/>
              <a:t> электронную подпись, в которой укажите свои ФИО, класс.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В теме письма </a:t>
            </a:r>
            <a:r>
              <a:rPr lang="ru-RU" sz="2200" dirty="0"/>
              <a:t>указывайте ФИО, класс, название работы.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В письме </a:t>
            </a:r>
            <a:r>
              <a:rPr lang="ru-RU" sz="2200" dirty="0"/>
              <a:t>укажите дату, когда была задана работа и её название.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При прикреплении файлов </a:t>
            </a:r>
            <a:r>
              <a:rPr lang="ru-RU" sz="2200" dirty="0"/>
              <a:t>к письму обязательно называйте каждый своей фамилией, указывайте класс, желательно указать дату. Например: «ИвановН._7а_23.09».</a:t>
            </a:r>
          </a:p>
        </p:txBody>
      </p:sp>
      <p:pic>
        <p:nvPicPr>
          <p:cNvPr id="8196" name="Picture 4" descr="https://e-poselok.ru/img/art/a_1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381" y="1771799"/>
            <a:ext cx="4419201" cy="33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98B3068-967B-4DA7-A07B-A7C0458FB081}"/>
              </a:ext>
            </a:extLst>
          </p:cNvPr>
          <p:cNvSpPr/>
          <p:nvPr/>
        </p:nvSpPr>
        <p:spPr>
          <a:xfrm>
            <a:off x="9591262" y="5374929"/>
            <a:ext cx="14943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с сайта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Kwork.ru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Электронные письма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636271" y="1493520"/>
            <a:ext cx="5900401" cy="4267200"/>
          </a:xfrm>
        </p:spPr>
        <p:txBody>
          <a:bodyPr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dirty="0"/>
              <a:t>Обязательно </a:t>
            </a:r>
            <a:r>
              <a:rPr lang="ru-RU" sz="2200" b="1" dirty="0">
                <a:solidFill>
                  <a:srgbClr val="C00000"/>
                </a:solidFill>
              </a:rPr>
              <a:t>здоровайтесь в начале письма</a:t>
            </a:r>
            <a:r>
              <a:rPr lang="ru-RU" sz="2200" dirty="0"/>
              <a:t>. Пишите только по мере необходимости - отправить выполненную работу или что-то уточнить (но это в крайнем случае).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dirty="0"/>
              <a:t>Не забывайте указывать в письме, к кому </a:t>
            </a:r>
            <a:r>
              <a:rPr lang="ru-RU" sz="2200" b="1" dirty="0">
                <a:solidFill>
                  <a:srgbClr val="C00000"/>
                </a:solidFill>
              </a:rPr>
              <a:t>вы обращаетесь</a:t>
            </a:r>
            <a:r>
              <a:rPr lang="ru-RU" sz="2200" dirty="0"/>
              <a:t>: имя и отчество педагога.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dirty="0"/>
              <a:t>Не употребляйте смайлики.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200" dirty="0"/>
              <a:t>Отправляйте письма с выполненным заданиями с 8-00 до 18-00, в крайнем случае до 21-00. Никому не нравится получать письма ночью.</a:t>
            </a:r>
          </a:p>
        </p:txBody>
      </p:sp>
      <p:pic>
        <p:nvPicPr>
          <p:cNvPr id="5" name="Picture 4" descr="https://e-poselok.ru/img/art/a_122.jpg">
            <a:extLst>
              <a:ext uri="{FF2B5EF4-FFF2-40B4-BE49-F238E27FC236}">
                <a16:creationId xmlns:a16="http://schemas.microsoft.com/office/drawing/2014/main" id="{568C35B1-B81A-4D2B-8668-661EA2346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381" y="1771799"/>
            <a:ext cx="4419201" cy="33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1292304-6A4B-45E8-9DE7-8F1D60633750}"/>
              </a:ext>
            </a:extLst>
          </p:cNvPr>
          <p:cNvSpPr/>
          <p:nvPr/>
        </p:nvSpPr>
        <p:spPr>
          <a:xfrm>
            <a:off x="9591262" y="5374929"/>
            <a:ext cx="14943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с сайта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Kwork.ru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89005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Электронные письма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546092" y="1502750"/>
            <a:ext cx="6022348" cy="4572000"/>
          </a:xfrm>
        </p:spPr>
        <p:txBody>
          <a:bodyPr rtlCol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/>
              <a:t>Не требуйте мгновенной проверки своей работы, ведь у учителя тоже есть свободное время и семья.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Не стоит забывать о грамотности</a:t>
            </a:r>
            <a:r>
              <a:rPr lang="ru-RU" sz="2200" dirty="0"/>
              <a:t>: перед отправлением лишний раз проверьте орфографию и пунктуацию.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Проверьте качество прикрепляемых фотографий</a:t>
            </a:r>
            <a:r>
              <a:rPr lang="ru-RU" sz="2200" dirty="0"/>
              <a:t>: чтобы они не были перевернутые, размытые и расположены в нужном порядке их проверки.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rgbClr val="C00000"/>
                </a:solidFill>
              </a:rPr>
              <a:t>Сохраняйте все полученные и отправленные письма</a:t>
            </a:r>
            <a:r>
              <a:rPr lang="ru-RU" sz="2200" dirty="0"/>
              <a:t> до завершения периода дистанционного обучения.</a:t>
            </a:r>
          </a:p>
          <a:p>
            <a:pPr rtl="0"/>
            <a:endParaRPr lang="ru-RU" sz="2200" dirty="0"/>
          </a:p>
        </p:txBody>
      </p:sp>
      <p:pic>
        <p:nvPicPr>
          <p:cNvPr id="11266" name="Picture 2" descr="https://www.arsvest.ru/photo/img/2015/image/09122016zaofue5k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354" y="1922012"/>
            <a:ext cx="4681228" cy="343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BF33181-779A-4221-9A27-A9848F3BD344}"/>
              </a:ext>
            </a:extLst>
          </p:cNvPr>
          <p:cNvSpPr/>
          <p:nvPr/>
        </p:nvSpPr>
        <p:spPr>
          <a:xfrm>
            <a:off x="9528746" y="5562643"/>
            <a:ext cx="1556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 с сайта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Pinall.org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93853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УСПЕХОВ в УЧЕБЕ </a:t>
            </a:r>
          </a:p>
        </p:txBody>
      </p:sp>
      <p:pic>
        <p:nvPicPr>
          <p:cNvPr id="1026" name="Picture 2" descr="http://ll25.ru/wp-content/uploads/2013/02/Books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3" b="961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85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/>
              <a:t>До конференции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/>
              <a:t>Что необходимо подготовить</a:t>
            </a:r>
          </a:p>
        </p:txBody>
      </p:sp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Подготовка к видео-звонку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37474" y="1700010"/>
            <a:ext cx="4175701" cy="4072944"/>
          </a:xfrm>
        </p:spPr>
        <p:txBody>
          <a:bodyPr rtlCol="0">
            <a:normAutofit lnSpcReduction="10000"/>
          </a:bodyPr>
          <a:lstStyle/>
          <a:p>
            <a:r>
              <a:rPr lang="ru-RU" sz="2000" dirty="0"/>
              <a:t>Если ваш преподаватель устраивает видеоконференцию, то нужно заранее настроить всю технику, чтобы не произошло сбоев с вашей стороны.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Не стоит сидеть в развалку и в пижаме  уважайте других.</a:t>
            </a:r>
          </a:p>
          <a:p>
            <a:r>
              <a:rPr lang="ru-RU" sz="2000" dirty="0"/>
              <a:t>Заранее предупредите родственников, чтобы те не шумели и не отвлекали вас во время урока. Все это поможет избежать неловких ситуаций.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Приведите в порядок задний фон и свой внешний вид.</a:t>
            </a:r>
          </a:p>
          <a:p>
            <a:pPr rtl="0"/>
            <a:endParaRPr lang="ru-RU" sz="2000" dirty="0"/>
          </a:p>
        </p:txBody>
      </p:sp>
      <p:pic>
        <p:nvPicPr>
          <p:cNvPr id="1028" name="Picture 4" descr="https://breaking911.com/wp-content/uploads/2020/04/zoombombing-nathoo-0304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9" r="10439"/>
          <a:stretch>
            <a:fillRect/>
          </a:stretch>
        </p:blipFill>
        <p:spPr bwMode="auto">
          <a:xfrm>
            <a:off x="5808371" y="1860589"/>
            <a:ext cx="5277211" cy="375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84AE4FE-F7FD-4A93-BC72-4E57262E0AB6}"/>
              </a:ext>
            </a:extLst>
          </p:cNvPr>
          <p:cNvSpPr/>
          <p:nvPr/>
        </p:nvSpPr>
        <p:spPr>
          <a:xfrm>
            <a:off x="9557600" y="5772955"/>
            <a:ext cx="15279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/>
              <a:t>Фото с сайта: fib.name</a:t>
            </a:r>
          </a:p>
        </p:txBody>
      </p:sp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Подготовка к видео-звонку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970384" y="1513983"/>
            <a:ext cx="4777272" cy="3882265"/>
          </a:xfrm>
        </p:spPr>
        <p:txBody>
          <a:bodyPr rtlCol="0"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Запишите в дневник: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расписание онлайн уроков,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время и предмет;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/>
              <a:t>идентификаторы к ним и пароли. </a:t>
            </a:r>
          </a:p>
          <a:p>
            <a:r>
              <a:rPr lang="ru-RU" sz="2000" dirty="0"/>
              <a:t>Если у вас низкая скорость интернета, настройте свой профиль в системе видеоконференций: напишите свои фамилию и имя, поставьте </a:t>
            </a:r>
            <a:r>
              <a:rPr lang="ru-RU" sz="2000" b="1" dirty="0"/>
              <a:t>реальную</a:t>
            </a:r>
            <a:r>
              <a:rPr lang="ru-RU" sz="2000" dirty="0"/>
              <a:t> </a:t>
            </a:r>
            <a:r>
              <a:rPr lang="ru-RU" sz="2000" b="1" dirty="0"/>
              <a:t>фотографию</a:t>
            </a:r>
            <a:r>
              <a:rPr lang="ru-RU" sz="2000" dirty="0"/>
              <a:t> (не обезьянку, не слоника, не глупую рожицу)</a:t>
            </a:r>
          </a:p>
          <a:p>
            <a:r>
              <a:rPr lang="ru-RU" sz="2000" dirty="0"/>
              <a:t>Подготовьте тетрадь, учебник и письменные принадлежности.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Подготовьте вопросы учителю.</a:t>
            </a:r>
          </a:p>
        </p:txBody>
      </p:sp>
      <p:pic>
        <p:nvPicPr>
          <p:cNvPr id="6150" name="Picture 6" descr="https://i.pinimg.com/736x/d9/df/0a/d9df0a812e8b6648b699f8541c7beb9c--planner-ideas-bullet-journa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3" b="14453"/>
          <a:stretch>
            <a:fillRect/>
          </a:stretch>
        </p:blipFill>
        <p:spPr bwMode="auto">
          <a:xfrm>
            <a:off x="6095241" y="1845078"/>
            <a:ext cx="4995066" cy="386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A955B9E-230A-4CDA-BB92-BBB62C40968E}"/>
              </a:ext>
            </a:extLst>
          </p:cNvPr>
          <p:cNvSpPr/>
          <p:nvPr/>
        </p:nvSpPr>
        <p:spPr>
          <a:xfrm>
            <a:off x="8857858" y="5821943"/>
            <a:ext cx="24889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 с сайта: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Zen.yandex.com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40721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При подключении в дистанционному уроку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771070" y="1484086"/>
            <a:ext cx="6002954" cy="4572000"/>
          </a:xfrm>
        </p:spPr>
        <p:txBody>
          <a:bodyPr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/>
              <a:t>Заходите заранее в виртуальную комнату ожидания.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/>
              <a:t>При входе на дистанционный урок вы обязательно должны указать </a:t>
            </a:r>
            <a:r>
              <a:rPr lang="ru-RU" b="1" dirty="0">
                <a:solidFill>
                  <a:srgbClr val="C00000"/>
                </a:solidFill>
              </a:rPr>
              <a:t>свою фамилию и имя. </a:t>
            </a:r>
            <a:r>
              <a:rPr lang="ru-RU" dirty="0"/>
              <a:t>НИКНЕЙМЫ - запрещены! </a:t>
            </a:r>
            <a:endParaRPr lang="ru-RU" b="1" dirty="0">
              <a:solidFill>
                <a:srgbClr val="C00000"/>
              </a:solidFill>
            </a:endParaRPr>
          </a:p>
          <a:p>
            <a:pPr rtl="0">
              <a:lnSpc>
                <a:spcPct val="110000"/>
              </a:lnSpc>
              <a:spcBef>
                <a:spcPts val="0"/>
              </a:spcBef>
            </a:pPr>
            <a:r>
              <a:rPr lang="ru-RU" b="1" dirty="0">
                <a:solidFill>
                  <a:srgbClr val="C00000"/>
                </a:solidFill>
              </a:rPr>
              <a:t>Учащиеся не указавшие свое ФИО на урок не допускаются. </a:t>
            </a:r>
          </a:p>
          <a:p>
            <a:pPr rtl="0">
              <a:lnSpc>
                <a:spcPct val="110000"/>
              </a:lnSpc>
              <a:spcBef>
                <a:spcPts val="0"/>
              </a:spcBef>
            </a:pPr>
            <a:r>
              <a:rPr lang="ru-RU" dirty="0"/>
              <a:t>Проверьте микрофон, наушники, видеокамеру.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dirty="0">
                <a:solidFill>
                  <a:srgbClr val="C00000"/>
                </a:solidFill>
              </a:rPr>
              <a:t>Помогайте другим </a:t>
            </a:r>
            <a:r>
              <a:rPr lang="ru-RU" dirty="0"/>
              <a:t>в том, что вы освоили - зарегистрироваться, открыть, войти, найти.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/>
              <a:t>Отсутствие учащегося на дистанционном отмечается в журнале.</a:t>
            </a:r>
          </a:p>
        </p:txBody>
      </p:sp>
      <p:pic>
        <p:nvPicPr>
          <p:cNvPr id="2050" name="Picture 2" descr="https://ae01.alicdn.com/kf/HTB1p_K6c56guuRjy1Xdq6yAwpXar/Computer-Notebook-Desktop-Microphone-Wire-Karaoke-Handheld-Microphone-3-5mm-Mic-With-Base-For-Singing-Record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604" y="1636405"/>
            <a:ext cx="3905978" cy="390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1C01693-3A0D-4F42-BCCF-4C81B417BF5F}"/>
              </a:ext>
            </a:extLst>
          </p:cNvPr>
          <p:cNvSpPr/>
          <p:nvPr/>
        </p:nvSpPr>
        <p:spPr>
          <a:xfrm>
            <a:off x="9232190" y="5759405"/>
            <a:ext cx="18533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 с сайта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Chinacheap.ru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/>
              <a:t>Во время конференции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/>
              <a:t>Поведение на уроке</a:t>
            </a:r>
          </a:p>
        </p:txBody>
      </p:sp>
    </p:spTree>
    <p:extLst>
      <p:ext uri="{BB962C8B-B14F-4D97-AF65-F5344CB8AC3E}">
        <p14:creationId xmlns:p14="http://schemas.microsoft.com/office/powerpoint/2010/main" val="242154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На дистанционном видео-уроке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950354" y="1607600"/>
            <a:ext cx="5347415" cy="4572000"/>
          </a:xfrm>
        </p:spPr>
        <p:txBody>
          <a:bodyPr rtlCol="0">
            <a:normAutofit fontScale="92500"/>
          </a:bodyPr>
          <a:lstStyle/>
          <a:p>
            <a:pPr rtl="0"/>
            <a:r>
              <a:rPr lang="ru-RU" sz="2400" dirty="0"/>
              <a:t>Должен быть включен микрофон</a:t>
            </a:r>
          </a:p>
          <a:p>
            <a:pPr rtl="0"/>
            <a:r>
              <a:rPr lang="ru-RU" sz="2400" dirty="0"/>
              <a:t>Должна быть включена видеокамера</a:t>
            </a:r>
          </a:p>
          <a:p>
            <a:pPr rtl="0"/>
            <a:r>
              <a:rPr lang="ru-RU" sz="2400" dirty="0"/>
              <a:t>Учащиеся не идентифицировавшие себя </a:t>
            </a:r>
            <a:r>
              <a:rPr lang="ru-RU" sz="2400" b="1" dirty="0">
                <a:solidFill>
                  <a:srgbClr val="FF0000"/>
                </a:solidFill>
              </a:rPr>
              <a:t>удаляются с урока</a:t>
            </a:r>
            <a:r>
              <a:rPr lang="ru-RU" sz="2400" dirty="0"/>
              <a:t>. </a:t>
            </a:r>
          </a:p>
          <a:p>
            <a:pPr rtl="0"/>
            <a:r>
              <a:rPr lang="ru-RU" sz="2400" dirty="0"/>
              <a:t>На уроке быть готовыми работать с учителем, отвечать на  вопросы, выполнять задания учителя. </a:t>
            </a:r>
          </a:p>
          <a:p>
            <a:pPr rtl="0"/>
            <a:r>
              <a:rPr lang="ru-RU" sz="2400" dirty="0"/>
              <a:t>При подключении не забываем поздороваться с педагогом.</a:t>
            </a:r>
          </a:p>
          <a:p>
            <a:pPr rtl="0"/>
            <a:r>
              <a:rPr lang="ru-RU" sz="2400" dirty="0"/>
              <a:t>При отключении поблагодарите педагога за занятие.</a:t>
            </a:r>
          </a:p>
        </p:txBody>
      </p:sp>
      <p:pic>
        <p:nvPicPr>
          <p:cNvPr id="3074" name="Picture 2" descr="http://cro.karelia.ru/images/news/dress-waist-up-shutterstock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47"/>
          <a:stretch/>
        </p:blipFill>
        <p:spPr bwMode="auto">
          <a:xfrm>
            <a:off x="6524012" y="2004587"/>
            <a:ext cx="4423031" cy="377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3C5FE57-290A-4D87-8F88-C6DCA9944B8C}"/>
              </a:ext>
            </a:extLst>
          </p:cNvPr>
          <p:cNvSpPr/>
          <p:nvPr/>
        </p:nvSpPr>
        <p:spPr>
          <a:xfrm>
            <a:off x="8742593" y="5933379"/>
            <a:ext cx="22044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 с сайта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News.myseldon.com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81691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На дистанционном видео-уроке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950354" y="1607600"/>
            <a:ext cx="5347415" cy="4572000"/>
          </a:xfrm>
        </p:spPr>
        <p:txBody>
          <a:bodyPr rtlCol="0"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/>
              <a:t>Во время дистанционного занятия категорически запрещается играть в телефоне и на ПК, кушать, делать то, что отвлекает других.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/>
              <a:t>Слушайте указания учителя, когда будет нужно включить микрофон. 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b="1" dirty="0">
                <a:solidFill>
                  <a:srgbClr val="C00000"/>
                </a:solidFill>
              </a:rPr>
              <a:t>Не пишите в чат то, что не предназначено для всех,</a:t>
            </a:r>
            <a:r>
              <a:rPr lang="ru-RU" sz="2400" dirty="0"/>
              <a:t> не отвлекайте учителя и своих одноклассников разговорами на посторонние темы.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/>
              <a:t>Не пишите ЗАГЛАВНЫМИ БУКВАМИ (так как это эквивалентно крику или разговору «на повышенных тонах»).</a:t>
            </a:r>
          </a:p>
        </p:txBody>
      </p:sp>
      <p:pic>
        <p:nvPicPr>
          <p:cNvPr id="3074" name="Picture 2" descr="http://cro.karelia.ru/images/news/dress-waist-up-shutterstock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47"/>
          <a:stretch/>
        </p:blipFill>
        <p:spPr bwMode="auto">
          <a:xfrm>
            <a:off x="6524012" y="2004587"/>
            <a:ext cx="4423031" cy="377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00A9529-5BE8-4C7E-B919-293C7BA99F79}"/>
              </a:ext>
            </a:extLst>
          </p:cNvPr>
          <p:cNvSpPr/>
          <p:nvPr/>
        </p:nvSpPr>
        <p:spPr>
          <a:xfrm>
            <a:off x="8742593" y="5933379"/>
            <a:ext cx="22044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 с сайта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News.myseldon.com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59196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На дистанционном видео-уроке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631040" y="1607600"/>
            <a:ext cx="5347415" cy="4572000"/>
          </a:xfrm>
        </p:spPr>
        <p:txBody>
          <a:bodyPr rtlCol="0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solidFill>
                  <a:srgbClr val="C00000"/>
                </a:solidFill>
              </a:rPr>
              <a:t>Запрещены</a:t>
            </a:r>
            <a:r>
              <a:rPr lang="ru-RU" sz="2400" dirty="0"/>
              <a:t> нецензурные выражения, брань и оскорбления участников.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/>
              <a:t>Не рисуйте на слайдах учителя, если педагог вас об этом не попросил.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/>
              <a:t>Задавайте общие вопросы и не стесняйтесь задавать уточняющие вопросы, если вы чего-то не поняли.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dirty="0"/>
              <a:t>Пишите в чат только ответы на вопросы учителя, если он это скажет.</a:t>
            </a:r>
          </a:p>
        </p:txBody>
      </p:sp>
      <p:pic>
        <p:nvPicPr>
          <p:cNvPr id="3074" name="Picture 2" descr="http://cro.karelia.ru/images/news/dress-waist-up-shutterstock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47"/>
          <a:stretch/>
        </p:blipFill>
        <p:spPr bwMode="auto">
          <a:xfrm>
            <a:off x="6524012" y="2004587"/>
            <a:ext cx="4423031" cy="377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15A37EB-6699-4D3E-8C15-A39B44AE4270}"/>
              </a:ext>
            </a:extLst>
          </p:cNvPr>
          <p:cNvSpPr/>
          <p:nvPr/>
        </p:nvSpPr>
        <p:spPr>
          <a:xfrm>
            <a:off x="8742593" y="5933379"/>
            <a:ext cx="22044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006000"/>
                </a:solidFill>
                <a:latin typeface="Helvetica" panose="020B0604020202020204" pitchFamily="34" charset="0"/>
              </a:rPr>
              <a:t>Фото  с сайта </a:t>
            </a:r>
            <a:r>
              <a:rPr lang="en-US" sz="1000" dirty="0">
                <a:solidFill>
                  <a:srgbClr val="006000"/>
                </a:solidFill>
                <a:latin typeface="Helvetica" panose="020B0604020202020204" pitchFamily="34" charset="0"/>
              </a:rPr>
              <a:t>News.myseldon.com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5379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9411662_TF03431380" id="{C5372053-071F-4A30-B713-CAC0FBBF8602}" vid="{47BF81C2-3D26-44B6-92D3-BB3940A76306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4873beb7-5857-4685-be1f-d57550cc96cc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0</TotalTime>
  <Words>714</Words>
  <Application>Microsoft Office PowerPoint</Application>
  <PresentationFormat>Широкоэкранный</PresentationFormat>
  <Paragraphs>90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Euphemia</vt:lpstr>
      <vt:lpstr>Helvetica</vt:lpstr>
      <vt:lpstr>Plantagenet Cherokee</vt:lpstr>
      <vt:lpstr>Wingdings</vt:lpstr>
      <vt:lpstr>Научная литература 16 х 9</vt:lpstr>
      <vt:lpstr>ЭТИКЕТ на Дистанционном Обучении</vt:lpstr>
      <vt:lpstr>До конференции</vt:lpstr>
      <vt:lpstr>Подготовка к видео-звонку</vt:lpstr>
      <vt:lpstr>Подготовка к видео-звонку</vt:lpstr>
      <vt:lpstr>При подключении в дистанционному уроку</vt:lpstr>
      <vt:lpstr>Во время конференции</vt:lpstr>
      <vt:lpstr>На дистанционном видео-уроке</vt:lpstr>
      <vt:lpstr>На дистанционном видео-уроке</vt:lpstr>
      <vt:lpstr>На дистанционном видео-уроке</vt:lpstr>
      <vt:lpstr>После конференции</vt:lpstr>
      <vt:lpstr>Контролируйте сроки выполнения заданий</vt:lpstr>
      <vt:lpstr>Контролируйте сроки выполнения заданий</vt:lpstr>
      <vt:lpstr>Контролируйте сроки выполнения заданий</vt:lpstr>
      <vt:lpstr>НЕтикет переписки по электронной почте</vt:lpstr>
      <vt:lpstr>Электронные письма</vt:lpstr>
      <vt:lpstr>Электронные письма</vt:lpstr>
      <vt:lpstr>Электронные письма</vt:lpstr>
      <vt:lpstr>УСПЕХОВ в УЧЕБЕ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2020-12-01T04:34:20Z</dcterms:created>
  <dcterms:modified xsi:type="dcterms:W3CDTF">2022-05-13T05:27:44Z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