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5" r:id="rId3"/>
    <p:sldId id="266" r:id="rId4"/>
    <p:sldId id="267" r:id="rId5"/>
    <p:sldId id="268" r:id="rId6"/>
    <p:sldId id="279" r:id="rId7"/>
    <p:sldId id="260" r:id="rId8"/>
    <p:sldId id="280" r:id="rId9"/>
    <p:sldId id="269" r:id="rId10"/>
    <p:sldId id="270" r:id="rId11"/>
    <p:sldId id="271" r:id="rId12"/>
    <p:sldId id="272" r:id="rId13"/>
    <p:sldId id="276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1AAA"/>
    <a:srgbClr val="00CC00"/>
    <a:srgbClr val="CC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4" autoAdjust="0"/>
    <p:restoredTop sz="94624" autoAdjust="0"/>
  </p:normalViewPr>
  <p:slideViewPr>
    <p:cSldViewPr>
      <p:cViewPr varScale="1">
        <p:scale>
          <a:sx n="105" d="100"/>
          <a:sy n="105" d="100"/>
        </p:scale>
        <p:origin x="174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Много ли вы знаете о ВОВ?</a:t>
            </a:r>
          </a:p>
        </c:rich>
      </c:tx>
      <c:layout>
        <c:manualLayout>
          <c:xMode val="edge"/>
          <c:yMode val="edge"/>
          <c:x val="0.32320781684467653"/>
          <c:y val="7.32600732600732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FC42-4116-BF48-B8A11B8577D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FC42-4116-BF48-B8A11B8577D9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Знают основные события ВОВ</c:v>
                </c:pt>
                <c:pt idx="1">
                  <c:v>Знают очень мало о ВОВ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C42-4116-BF48-B8A11B8577D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13.05.2022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5" Type="http://schemas.openxmlformats.org/officeDocument/2006/relationships/image" Target="../media/image3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kubnews.ru/upload/iblock/726/72648c3a8e81b8dfbbdda6fe14994ccd.jpg" TargetMode="External"/><Relationship Id="rId7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7761" y="1692098"/>
            <a:ext cx="8948735" cy="1812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solidFill>
                  <a:srgbClr val="161AAA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Исследовательский проект.</a:t>
            </a:r>
            <a:endParaRPr lang="ru-RU" sz="1800" dirty="0">
              <a:solidFill>
                <a:srgbClr val="161AAA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161AAA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"Великая Отечественная Война в истории моей малой Родины"</a:t>
            </a:r>
            <a:endParaRPr lang="ru-RU" sz="2400" dirty="0">
              <a:solidFill>
                <a:srgbClr val="161AAA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161AAA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160551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средняя общеобразовательная школа №7 им. И.П. Шевчука  поселка Первомайского </a:t>
            </a: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Ленинградский район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860032" y="4221088"/>
            <a:ext cx="3960440" cy="144016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Шарыпин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Илья,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Краснодарский край, Ленинградский район, 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СОШ № 7,  9 класс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Канакова Оксана Михайловна,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педагог-психолог МБОУ СОШ №7</a:t>
            </a: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123728" y="188640"/>
            <a:ext cx="6793487" cy="884676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indent="450215" algn="ctr"/>
            <a:r>
              <a:rPr lang="ru-RU" sz="2800" b="1" dirty="0">
                <a:solidFill>
                  <a:srgbClr val="FF000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Великая Отечественная Война в истории моей малой Родины</a:t>
            </a:r>
            <a:endParaRPr lang="ru-RU" sz="2800" dirty="0">
              <a:solidFill>
                <a:srgbClr val="FF000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EFE11FD-C481-4516-9B6E-2300755CA4D2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2078" y="2861108"/>
            <a:ext cx="3028950" cy="1703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1A56818-8E95-428C-8D4F-E9AB7413CB9E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74146">
            <a:off x="1646139" y="2940879"/>
            <a:ext cx="1077300" cy="1635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639EB07-E894-4015-8B02-74BEBDC49995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6630">
            <a:off x="6268476" y="2871621"/>
            <a:ext cx="1149111" cy="17037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522DA87-0BEC-467E-BE7B-8EA3DFB8B05D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4312" flipH="1">
            <a:off x="7710079" y="2913282"/>
            <a:ext cx="1133475" cy="17702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2198E90-386A-434C-BAAD-CFBF86D3E9AF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366446" y="4809043"/>
            <a:ext cx="1250315" cy="1837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4A1978A-19FC-464C-8E3B-B9559405A04D}"/>
              </a:ext>
            </a:extLst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880590" y="1171106"/>
            <a:ext cx="1092535" cy="15538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725D1097-8687-4742-A436-261694866678}"/>
              </a:ext>
            </a:extLst>
          </p:cNvPr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5248" y="4797757"/>
            <a:ext cx="1314450" cy="1843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66065BD2-613A-43CD-888A-A3DC5DD9BF30}"/>
              </a:ext>
            </a:extLst>
          </p:cNvPr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764303" y="4677998"/>
            <a:ext cx="1377315" cy="19519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93E7EDB4-E607-489F-AA5D-ABD97188ADAF}"/>
              </a:ext>
            </a:extLst>
          </p:cNvPr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4537" y="4700510"/>
            <a:ext cx="1379855" cy="19519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19147FD3-055D-4EA6-BBAC-35EF33FFAF13}"/>
              </a:ext>
            </a:extLst>
          </p:cNvPr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929" y="4723281"/>
            <a:ext cx="1371600" cy="1927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0AE222FF-125F-4A83-A455-A60E3AD33692}"/>
              </a:ext>
            </a:extLst>
          </p:cNvPr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65859">
            <a:off x="303984" y="3169665"/>
            <a:ext cx="1174728" cy="1574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2CD76383-7A9A-4B40-9D7D-C51D32AB7C78}"/>
              </a:ext>
            </a:extLst>
          </p:cNvPr>
          <p:cNvPicPr/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5061" y="1171106"/>
            <a:ext cx="1028065" cy="15538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44960E80-3871-4E7B-9F02-2A9292E21A36}"/>
              </a:ext>
            </a:extLst>
          </p:cNvPr>
          <p:cNvPicPr/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33754">
            <a:off x="1819964" y="1213289"/>
            <a:ext cx="1151890" cy="1586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648685DD-AD3C-4128-93FD-74FAA8961462}"/>
              </a:ext>
            </a:extLst>
          </p:cNvPr>
          <p:cNvPicPr/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289">
            <a:off x="6352640" y="1219401"/>
            <a:ext cx="2324100" cy="1562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blind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E5A38009-C0A2-473E-8929-5B4AC8DA5135}"/>
              </a:ext>
            </a:extLst>
          </p:cNvPr>
          <p:cNvSpPr txBox="1"/>
          <p:nvPr/>
        </p:nvSpPr>
        <p:spPr>
          <a:xfrm>
            <a:off x="2123728" y="-73729"/>
            <a:ext cx="6264696" cy="583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FF000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Памятные места нашего поселка</a:t>
            </a:r>
            <a:endParaRPr lang="ru-RU" sz="2400" dirty="0">
              <a:solidFill>
                <a:srgbClr val="FF000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5C1274E5-3A1B-4F2D-A3D7-96769977D43F}"/>
              </a:ext>
            </a:extLst>
          </p:cNvPr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52252" y="839633"/>
            <a:ext cx="2590800" cy="13417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8A23896C-FDEA-49CF-8D26-48476475119B}"/>
              </a:ext>
            </a:extLst>
          </p:cNvPr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6892" y="5385337"/>
            <a:ext cx="2412268" cy="1304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94A51AA5-CD86-41E7-9A23-605E2FB15A6C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811" y="4152490"/>
            <a:ext cx="2412268" cy="1362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6FC3FD0E-01F7-4112-952D-2C7B188B6A30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6094" y="2645171"/>
            <a:ext cx="2213917" cy="1304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7013C72D-5659-4357-8912-6362F44C39ED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8695" y="2668983"/>
            <a:ext cx="1913890" cy="1257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BFB3B05A-935C-48C2-A03D-92C75F2EB997}"/>
              </a:ext>
            </a:extLst>
          </p:cNvPr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18332" y="2645171"/>
            <a:ext cx="1804670" cy="1304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010BD7BF-16AD-4150-A0B6-97CB52C37FBC}"/>
              </a:ext>
            </a:extLst>
          </p:cNvPr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6453" y="5236245"/>
            <a:ext cx="2579036" cy="14540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CDBD721B-0FF2-4504-9A48-9BEB591988D6}"/>
              </a:ext>
            </a:extLst>
          </p:cNvPr>
          <p:cNvPicPr/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40731" y="870068"/>
            <a:ext cx="2576561" cy="13312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863A1E94-766D-434F-A2A1-6C43BC3A87EB}"/>
              </a:ext>
            </a:extLst>
          </p:cNvPr>
          <p:cNvSpPr txBox="1"/>
          <p:nvPr/>
        </p:nvSpPr>
        <p:spPr>
          <a:xfrm>
            <a:off x="3063971" y="343395"/>
            <a:ext cx="4572000" cy="460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Историко-краеведческий музе</a:t>
            </a:r>
            <a:endParaRPr lang="ru-RU" sz="1800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5156285-C953-4687-8519-C3AAB45A80F8}"/>
              </a:ext>
            </a:extLst>
          </p:cNvPr>
          <p:cNvSpPr txBox="1"/>
          <p:nvPr/>
        </p:nvSpPr>
        <p:spPr>
          <a:xfrm>
            <a:off x="2771800" y="2160342"/>
            <a:ext cx="457200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Сквер Тридцатилетия Победы </a:t>
            </a:r>
            <a:endParaRPr lang="ru-RU" sz="1600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95E1604-4359-4053-9BC8-373DDEC21ABD}"/>
              </a:ext>
            </a:extLst>
          </p:cNvPr>
          <p:cNvSpPr txBox="1"/>
          <p:nvPr/>
        </p:nvSpPr>
        <p:spPr>
          <a:xfrm>
            <a:off x="2093599" y="4224327"/>
            <a:ext cx="30080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С</a:t>
            </a: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квер в честь семидесятилетия </a:t>
            </a:r>
          </a:p>
          <a:p>
            <a:pPr algn="ctr"/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Победы в Великой Отечественной войне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E319C46C-5757-4967-A303-35C3790ADADA}"/>
              </a:ext>
            </a:extLst>
          </p:cNvPr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8870" y="4235916"/>
            <a:ext cx="2009775" cy="1290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01731AFB-4FEB-499E-B217-E2C7123702C6}"/>
              </a:ext>
            </a:extLst>
          </p:cNvPr>
          <p:cNvSpPr txBox="1"/>
          <p:nvPr/>
        </p:nvSpPr>
        <p:spPr>
          <a:xfrm>
            <a:off x="6030342" y="4287035"/>
            <a:ext cx="30080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П</a:t>
            </a: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амятник </a:t>
            </a:r>
          </a:p>
          <a:p>
            <a:pPr algn="ctr"/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Воинам-землякам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 spd="slow"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 rot="21209283">
            <a:off x="5476137" y="5824085"/>
            <a:ext cx="3419872" cy="6480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Практическая часть проекта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2AB51BA-BB6F-410E-B6BD-A249387FB5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680" y="2045568"/>
            <a:ext cx="3086100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9399A667-354B-4417-955F-1C4AAE01DA6F}"/>
              </a:ext>
            </a:extLst>
          </p:cNvPr>
          <p:cNvSpPr txBox="1">
            <a:spLocks/>
          </p:cNvSpPr>
          <p:nvPr/>
        </p:nvSpPr>
        <p:spPr>
          <a:xfrm>
            <a:off x="2195736" y="194009"/>
            <a:ext cx="6516216" cy="73356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Создание видеоролика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FF0000"/>
                </a:solidFill>
                <a:latin typeface="Bookman Old Style" pitchFamily="18" charset="0"/>
              </a:rPr>
              <a:t>«Памятные места поселка Первомайского»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8A39C69-BDAE-46BC-9A3B-943DAE14661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271567"/>
            <a:ext cx="3419870" cy="19236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9150174-4328-40CF-A622-41A85AF1508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481202"/>
            <a:ext cx="3419872" cy="1923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555776" y="114366"/>
            <a:ext cx="5616624" cy="6480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ЗАКЛЮЧЕНИЕ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9D5FFA-CF81-4C35-B525-8663A599BE78}"/>
              </a:ext>
            </a:extLst>
          </p:cNvPr>
          <p:cNvSpPr txBox="1"/>
          <p:nvPr/>
        </p:nvSpPr>
        <p:spPr>
          <a:xfrm>
            <a:off x="1763688" y="908720"/>
            <a:ext cx="7200800" cy="5537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7675" algn="just"/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В заключении хочу сказать, что проведенное исследование – это дань памяти и глубокого уважения к нашим предкам, участникам Великой Отечественной войны.</a:t>
            </a:r>
          </a:p>
          <a:p>
            <a:pPr indent="447675" algn="just">
              <a:tabLst>
                <a:tab pos="540385" algn="l"/>
              </a:tabLst>
            </a:pP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Считаю, что выдвинутая мной гипотеза нашла свое подтверждение: большинство современных школьников не имеют четких знаний о событиях Великой Отечественной войны, равнодушно относится к празднованию Победы и мероприятиям, посвященным этой дате. Воспитание школьников на примерах истории малой родины, приобщение к опыту предшествующих поколений, является основным условием формирования истинного гражданина – патриота своего Отечества.</a:t>
            </a:r>
          </a:p>
          <a:p>
            <a:pPr indent="447675" algn="just">
              <a:lnSpc>
                <a:spcPct val="115000"/>
              </a:lnSpc>
              <a:spcAft>
                <a:spcPts val="1000"/>
              </a:spcAft>
              <a:tabLst>
                <a:tab pos="540385" algn="l"/>
              </a:tabLst>
            </a:pP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должны помнить подвиг наших предков в этой войне, ценить их героическую волю и стремление к свободе, чтить память тех, кто подарил свободу своим потомкам, благодаря кому мы сейчас живем, дышим, и над нашей головой мирное небо.</a:t>
            </a:r>
            <a:endParaRPr lang="ru-RU" sz="1600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386211"/>
      </p:ext>
    </p:extLst>
  </p:cSld>
  <p:clrMapOvr>
    <a:masterClrMapping/>
  </p:clrMapOvr>
  <p:transition spd="slow"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9FE2DF8-2BB8-46C8-B7C1-F9BC301EFBED}"/>
              </a:ext>
            </a:extLst>
          </p:cNvPr>
          <p:cNvSpPr/>
          <p:nvPr/>
        </p:nvSpPr>
        <p:spPr>
          <a:xfrm>
            <a:off x="539552" y="1844824"/>
            <a:ext cx="8222059" cy="25498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/>
            </a:prstTxWarp>
            <a:spAutoFit/>
          </a:bodyPr>
          <a:lstStyle/>
          <a:p>
            <a:pPr algn="ctr"/>
            <a:r>
              <a:rPr lang="ru-RU" sz="5400" b="1" cap="none" spc="0" dirty="0">
                <a:ln w="6600">
                  <a:solidFill>
                    <a:srgbClr val="161AAA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908720"/>
            <a:ext cx="816223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215" algn="ctr">
              <a:lnSpc>
                <a:spcPct val="150000"/>
              </a:lnSpc>
              <a:tabLst>
                <a:tab pos="540385" algn="l"/>
              </a:tabLst>
            </a:pPr>
            <a:r>
              <a:rPr lang="ru-RU" sz="24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Поклонимся великим тем годам,</a:t>
            </a:r>
            <a:endParaRPr lang="ru-RU" sz="2400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  <a:p>
            <a:pPr indent="450215" algn="ctr">
              <a:lnSpc>
                <a:spcPct val="150000"/>
              </a:lnSpc>
              <a:tabLst>
                <a:tab pos="540385" algn="l"/>
              </a:tabLst>
            </a:pPr>
            <a:r>
              <a:rPr lang="ru-RU" sz="24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Тем славным командирам и бойцам,</a:t>
            </a:r>
            <a:endParaRPr lang="ru-RU" sz="2400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  <a:p>
            <a:pPr indent="450215" algn="ctr">
              <a:lnSpc>
                <a:spcPct val="150000"/>
              </a:lnSpc>
              <a:tabLst>
                <a:tab pos="540385" algn="l"/>
              </a:tabLst>
            </a:pPr>
            <a:r>
              <a:rPr lang="ru-RU" sz="24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И маршалам страны, и рядовым,</a:t>
            </a:r>
            <a:endParaRPr lang="ru-RU" sz="2400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  <a:p>
            <a:pPr indent="450215" algn="ctr">
              <a:lnSpc>
                <a:spcPct val="150000"/>
              </a:lnSpc>
              <a:tabLst>
                <a:tab pos="540385" algn="l"/>
              </a:tabLst>
            </a:pPr>
            <a:r>
              <a:rPr lang="ru-RU" sz="24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Поклонимся и мертвым, и живым,</a:t>
            </a:r>
            <a:endParaRPr lang="ru-RU" sz="2400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  <a:p>
            <a:pPr indent="450215" algn="ctr">
              <a:lnSpc>
                <a:spcPct val="150000"/>
              </a:lnSpc>
              <a:tabLst>
                <a:tab pos="540385" algn="l"/>
              </a:tabLst>
            </a:pPr>
            <a:r>
              <a:rPr lang="ru-RU" sz="24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Всем тем, которых забывать нельзя,</a:t>
            </a:r>
            <a:endParaRPr lang="ru-RU" sz="2400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  <a:p>
            <a:pPr indent="450215" algn="ctr">
              <a:lnSpc>
                <a:spcPct val="150000"/>
              </a:lnSpc>
              <a:tabLst>
                <a:tab pos="540385" algn="l"/>
              </a:tabLst>
            </a:pPr>
            <a:r>
              <a:rPr lang="ru-RU" sz="24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Поклонимся, поклонимся друзья!</a:t>
            </a:r>
            <a:endParaRPr lang="ru-RU" sz="2400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  <a:p>
            <a:pPr indent="450215" algn="ctr">
              <a:lnSpc>
                <a:spcPct val="150000"/>
              </a:lnSpc>
              <a:tabLst>
                <a:tab pos="540385" algn="l"/>
              </a:tabLst>
            </a:pPr>
            <a:r>
              <a:rPr lang="ru-RU" sz="24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Всем миром, всем народом, всей Землей</a:t>
            </a:r>
            <a:endParaRPr lang="ru-RU" sz="2400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  <a:p>
            <a:pPr indent="450215" algn="ctr">
              <a:lnSpc>
                <a:spcPct val="150000"/>
              </a:lnSpc>
              <a:tabLst>
                <a:tab pos="540385" algn="l"/>
              </a:tabLst>
            </a:pPr>
            <a:r>
              <a:rPr lang="ru-RU" sz="24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Поклонимся за тот великий бой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!..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                                           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907704" y="-21867"/>
            <a:ext cx="7006521" cy="1600438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  <a:alpha val="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just" fontAlgn="base">
              <a:spcBef>
                <a:spcPct val="0"/>
              </a:spcBef>
              <a:spcAft>
                <a:spcPct val="0"/>
              </a:spcAft>
              <a:tabLst>
                <a:tab pos="114300" algn="l"/>
                <a:tab pos="22860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Цель проекта: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увековечить памяти героев-земляков, воевавших с фашистскими захватчиками; привлечь внимание молодого поколения к изучению истории своей малой Родины. 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  <a:tabLst>
                <a:tab pos="114300" algn="l"/>
                <a:tab pos="228600" algn="l"/>
              </a:tabLst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Bookman Old Style" panose="02050604050505020204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700808"/>
            <a:ext cx="7438569" cy="5029710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" algn="l"/>
                <a:tab pos="228600" algn="l"/>
              </a:tabLst>
            </a:pPr>
            <a:r>
              <a:rPr lang="ru-RU" sz="1700" b="1" dirty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lang="ru-RU" sz="1700" b="1" dirty="0">
              <a:solidFill>
                <a:srgbClr val="FF0000"/>
              </a:solidFill>
              <a:latin typeface="Bookman Old Style" pitchFamily="18" charset="0"/>
              <a:cs typeface="Arial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"/>
              <a:tabLst>
                <a:tab pos="114300" algn="l"/>
                <a:tab pos="228600" algn="l"/>
                <a:tab pos="540385" algn="l"/>
              </a:tabLst>
            </a:pPr>
            <a:r>
              <a:rPr lang="ru-RU" sz="14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изучить литературу о событиях Великой отечественной войны на Кубани;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"/>
              <a:tabLst>
                <a:tab pos="540385" algn="l"/>
              </a:tabLst>
            </a:pPr>
            <a:r>
              <a:rPr lang="ru-RU" sz="14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Разработать и провести анкетирование, позволяющее выявить уровень знаний о ВОВ и отношение обучающихся к ней.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"/>
              <a:tabLst>
                <a:tab pos="540385" algn="l"/>
              </a:tabLst>
            </a:pPr>
            <a:r>
              <a:rPr lang="ru-RU" sz="14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изучить информацию о земляках, принимавших участие в Великой Отечественной войне. 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"/>
              <a:tabLst>
                <a:tab pos="540385" algn="l"/>
              </a:tabLst>
            </a:pPr>
            <a:r>
              <a:rPr lang="ru-RU" sz="14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собранный материал   предоставить    в школьный музей для пополнения экспозиции, посвященных ВОВ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"/>
              <a:tabLst>
                <a:tab pos="540385" algn="l"/>
              </a:tabLst>
            </a:pPr>
            <a:r>
              <a:rPr lang="ru-RU" sz="14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Привлечь внимание сверстников к подвигу советских людей в годы Великой Отечественной войны и сохранению памяти нашего народа.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"/>
              <a:tabLst>
                <a:tab pos="114300" algn="l"/>
                <a:tab pos="228600" algn="l"/>
                <a:tab pos="540385" algn="l"/>
              </a:tabLst>
            </a:pPr>
            <a:r>
              <a:rPr lang="ru-RU" sz="14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создать видеоролик, свидетельствующий о том, что наше поколение помнит и гордится нашими земляками, участниками Великой Отечественной войны.</a:t>
            </a:r>
          </a:p>
        </p:txBody>
      </p:sp>
    </p:spTree>
  </p:cSld>
  <p:clrMapOvr>
    <a:masterClrMapping/>
  </p:clrMapOvr>
  <p:transition spd="slow"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051720" y="120695"/>
            <a:ext cx="6984776" cy="1477328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2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itchFamily="18" charset="0"/>
              </a:rPr>
              <a:t>а</a:t>
            </a: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рхивные материалы о нашем поселке и жителях, принимавших участие в Великой Отечественной войне, их боевые и трудовые подвиги, совершённые во имя Великой Победы.</a:t>
            </a:r>
            <a:endParaRPr lang="ru-RU" sz="1800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547664" y="2441440"/>
            <a:ext cx="7488832" cy="2646878"/>
          </a:xfrm>
          <a:prstGeom prst="rect">
            <a:avLst/>
          </a:prstGeom>
          <a:ln>
            <a:headEnd/>
            <a:tailEnd/>
          </a:ln>
          <a:effectLst>
            <a:glow rad="127000">
              <a:schemeClr val="accent1">
                <a:alpha val="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114300" algn="l"/>
                <a:tab pos="228600" algn="l"/>
              </a:tabLs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Гипотеза: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большинство современных школьников не имеют четких знаний о событиях Великой Отечественной войны, равнодушно относится к празднованию Победы и мероприятиям, посвященным этой дате. Воспитание школьников на примерах истории малой родины, приобщение к опыту предшествующих поколений, является основным условием формирования истинного гражданина – патриота своего Отечества.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114300" algn="l"/>
                <a:tab pos="228600" algn="l"/>
              </a:tabLst>
            </a:pP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Bookman Old Style" panose="02050604050505020204" pitchFamily="18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547664" y="5229200"/>
            <a:ext cx="7488832" cy="1508105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Продукт деятельности: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видеоролик «Памятные места нашего поселка», посвященный памяти воинов-земляков, воевавших за нашу свободу и независимость в страшные годы Великой Отечественной войны, описывающий памятные места нашего поселка.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60BD8C87-3B9B-474F-9F6D-3AD966EA92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709514"/>
            <a:ext cx="6984776" cy="646331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Предмет исследования: </a:t>
            </a: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памятные места нашего поселка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Bookman Old Style" panose="02050604050505020204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1BA8BAD-7EBE-4A1F-9798-7D0614952A8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1680">
            <a:off x="2376148" y="3739225"/>
            <a:ext cx="2771799" cy="1808219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973131" y="622145"/>
            <a:ext cx="7034286" cy="3005951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  <a:ln>
            <a:solidFill>
              <a:schemeClr val="accent6">
                <a:shade val="95000"/>
                <a:satMod val="105000"/>
                <a:alpha val="3000"/>
              </a:schemeClr>
            </a:solidFill>
            <a:headEnd/>
            <a:tailEnd/>
          </a:ln>
          <a:effectLst>
            <a:glow rad="127000">
              <a:schemeClr val="accent6">
                <a:lumMod val="40000"/>
                <a:lumOff val="60000"/>
                <a:alpha val="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457200" algn="l"/>
                <a:tab pos="630555" algn="l"/>
              </a:tabLst>
            </a:pP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Изучение архивных материалов.</a:t>
            </a:r>
            <a:endParaRPr lang="ru-RU" sz="1800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457200" algn="l"/>
                <a:tab pos="630555" algn="l"/>
              </a:tabLst>
            </a:pP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Опрос, беседы.</a:t>
            </a:r>
            <a:endParaRPr lang="ru-RU" sz="1800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457200" algn="l"/>
                <a:tab pos="630555" algn="l"/>
              </a:tabLst>
            </a:pP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Анализ собранной информации.</a:t>
            </a:r>
            <a:endParaRPr lang="ru-RU" sz="1800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457200" algn="l"/>
                <a:tab pos="630555" algn="l"/>
              </a:tabLst>
            </a:pP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</a:rPr>
              <a:t>Практическая работа по созданию видеоролика.</a:t>
            </a:r>
            <a:endParaRPr lang="ru-RU" sz="1800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717550" algn="l"/>
                <a:tab pos="890588" algn="l"/>
              </a:tabLst>
            </a:pPr>
            <a:endParaRPr lang="ru-RU" sz="2400" b="1" dirty="0">
              <a:latin typeface="Bookman Old Style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17550" algn="l"/>
                <a:tab pos="890588" algn="l"/>
              </a:tabLst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cademy" pitchFamily="2" charset="0"/>
              <a:cs typeface="Arial" pitchFamily="34" charset="0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216AE565-6E0B-49B1-81AE-4FC186154E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1555" y="96661"/>
            <a:ext cx="4896544" cy="461665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2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Методы исследования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27B77E3-2A9B-4382-A85B-164148C84A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99346">
            <a:off x="5976314" y="4123584"/>
            <a:ext cx="2987824" cy="202685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D6C7F33-1B39-42D4-AE13-0BF2D059EB1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187052">
            <a:off x="4375480" y="3970930"/>
            <a:ext cx="2559009" cy="182184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514194D-2AA8-4416-9FDA-E57AF8C9498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63890">
            <a:off x="679414" y="4148585"/>
            <a:ext cx="2587434" cy="1705162"/>
          </a:xfrm>
          <a:prstGeom prst="rect">
            <a:avLst/>
          </a:prstGeom>
        </p:spPr>
      </p:pic>
    </p:spTree>
  </p:cSld>
  <p:clrMapOvr>
    <a:masterClrMapping/>
  </p:clrMapOvr>
  <p:transition spd="slow">
    <p:strips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2E8DFD3-DA0D-40E1-8FA3-7898523D0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760" y="116632"/>
            <a:ext cx="5742893" cy="461665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2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Актуальность исследования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AE08C1-88BD-498F-A66C-8E3D34405CDB}"/>
              </a:ext>
            </a:extLst>
          </p:cNvPr>
          <p:cNvSpPr txBox="1"/>
          <p:nvPr/>
        </p:nvSpPr>
        <p:spPr>
          <a:xfrm>
            <a:off x="2123727" y="836712"/>
            <a:ext cx="6723747" cy="56130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  <a:tabLst>
                <a:tab pos="540385" algn="l"/>
              </a:tabLst>
            </a:pP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нашей жизни есть события, значение которых не тускнеет от времени. Именно к таким событиям относится победа советского народа в Великой Отечественной войне, 76-летие которой в этом году отмечает все человечество. Память об этих событиях неподвластна времени - бережно хранимая и передаваемая из поколения в поколение, она переживет века. </a:t>
            </a:r>
            <a:endParaRPr lang="ru-RU" sz="1600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  <a:tabLst>
                <a:tab pos="540385" algn="l"/>
              </a:tabLst>
            </a:pP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Меня очень заинтересовал вопрос о том, какие боевые и трудовые подвиги совершили наши земляки.  Изучив имеющуюся в нашем местном музее информацию, я выяснил, что наши жители нашего поселка внесли огромный вклад в Великую Победу. Я задумался, что же знают школьники о том, как жили и трудились во время войны наши земляки. Мне захотелось пробудить в них чувство патриотизма и гордости за наших предков.</a:t>
            </a:r>
            <a:endParaRPr lang="ru-RU" sz="1600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381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4427984" y="98148"/>
            <a:ext cx="4421761" cy="10801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Bookman Old Style" pitchFamily="18" charset="0"/>
              </a:rPr>
              <a:t>Актуальность исследования через </a:t>
            </a:r>
            <a:r>
              <a:rPr lang="ru-RU" sz="2000" b="1" dirty="0">
                <a:solidFill>
                  <a:srgbClr val="7030A0"/>
                </a:solidFill>
                <a:latin typeface="Bookman Old Style" pitchFamily="18" charset="0"/>
              </a:rPr>
              <a:t>результаты и анализ анкетирования учащихся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Bookman Old Style" pitchFamily="18" charset="0"/>
              </a:rPr>
              <a:t>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81758" y="3861048"/>
            <a:ext cx="7725895" cy="132096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Разработанная и проведенная мною анкета позволила выявить знания школьников об истории нашего поселка в годы Великой Отечественной войны, отношение учащихся к истории малой Родины 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 rot="21399428">
            <a:off x="2007856" y="157372"/>
            <a:ext cx="2061218" cy="10254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Первый этап работы над проектом.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6667B4F-0BD8-43AA-91C0-0BB533CB6DE8}"/>
              </a:ext>
            </a:extLst>
          </p:cNvPr>
          <p:cNvSpPr txBox="1">
            <a:spLocks/>
          </p:cNvSpPr>
          <p:nvPr/>
        </p:nvSpPr>
        <p:spPr>
          <a:xfrm>
            <a:off x="1281758" y="5350432"/>
            <a:ext cx="7725895" cy="132096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161AAA"/>
                </a:solidFill>
                <a:latin typeface="Bookman Old Style" panose="02050604050505020204" pitchFamily="18" charset="0"/>
              </a:rPr>
              <a:t>Проанализировав результаты опроса, можно утверждать, что многие учащиеся очень мало знают о событиях Великой Отечественной войны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. </a:t>
            </a: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Результаты анкетирования и определили тему моего исследования.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161AAA"/>
              </a:solidFill>
              <a:effectLst/>
              <a:uLnTx/>
              <a:uFillTx/>
              <a:latin typeface="Bookman Old Style" panose="02050604050505020204" pitchFamily="18" charset="0"/>
            </a:endParaRPr>
          </a:p>
        </p:txBody>
      </p:sp>
      <p:graphicFrame>
        <p:nvGraphicFramePr>
          <p:cNvPr id="14" name="Диаграмма 13">
            <a:extLst>
              <a:ext uri="{FF2B5EF4-FFF2-40B4-BE49-F238E27FC236}">
                <a16:creationId xmlns:a16="http://schemas.microsoft.com/office/drawing/2014/main" id="{4E572DA8-43A0-40BF-B381-5061A8A45F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7381271"/>
              </p:ext>
            </p:extLst>
          </p:nvPr>
        </p:nvGraphicFramePr>
        <p:xfrm>
          <a:off x="2123728" y="1482477"/>
          <a:ext cx="5836518" cy="1946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strip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B9E754C-A324-494B-A15C-BC8D4DEC1F88}"/>
              </a:ext>
            </a:extLst>
          </p:cNvPr>
          <p:cNvSpPr txBox="1"/>
          <p:nvPr/>
        </p:nvSpPr>
        <p:spPr>
          <a:xfrm>
            <a:off x="1809962" y="74836"/>
            <a:ext cx="6683028" cy="910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Краснодарский край в период Великой Отечественной войны</a:t>
            </a:r>
            <a:endParaRPr lang="ru-RU" sz="2400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85C7249-E57C-4354-84B4-BE75248E7647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979225"/>
            <a:ext cx="2820035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B404CD-2132-4DBF-9491-48EFF8200903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4408" y="4924906"/>
            <a:ext cx="2600325" cy="1748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094D301-99BE-4C48-9BF4-AA634331C0BC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4802" y="2983833"/>
            <a:ext cx="2219960" cy="1664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C415DC8-26DD-40E0-BB03-08C6451C4820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1471" y="4199399"/>
            <a:ext cx="2913735" cy="1801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C4D9C7E-8B4D-4D27-A645-57FCEF297681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1093" y="3044792"/>
            <a:ext cx="2397125" cy="1647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756073D-D5AB-443D-88F4-8A25859F5192}"/>
              </a:ext>
            </a:extLst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1093" y="1124744"/>
            <a:ext cx="2515235" cy="1672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BEBF837-2095-43F5-B570-F88305CFDD07}"/>
              </a:ext>
            </a:extLst>
          </p:cNvPr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6251" y="2083086"/>
            <a:ext cx="2699385" cy="1801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8BE2BC8-4AEE-41E7-8AEB-BE07126715CB}"/>
              </a:ext>
            </a:extLst>
          </p:cNvPr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2708" y="4970573"/>
            <a:ext cx="2512060" cy="167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7594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5520E6FA-D95F-4856-B7CC-46D3E4F0E19E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47973">
            <a:off x="2480766" y="3499183"/>
            <a:ext cx="2743200" cy="1543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" name="Рисунок 45" descr="Как освобождали Кубань: фотолетопись Ленинградского района">
            <a:hlinkClick r:id="rId3"/>
            <a:extLst>
              <a:ext uri="{FF2B5EF4-FFF2-40B4-BE49-F238E27FC236}">
                <a16:creationId xmlns:a16="http://schemas.microsoft.com/office/drawing/2014/main" id="{629EC52E-7C6F-4C75-BBAC-2E6C73FEDE6E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3859">
            <a:off x="5385274" y="3488167"/>
            <a:ext cx="2367854" cy="1562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919188" y="290177"/>
            <a:ext cx="7203480" cy="690551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2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1800" b="1" dirty="0">
                <a:solidFill>
                  <a:srgbClr val="FF000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Ленинградский район в годы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1800" b="1" dirty="0">
                <a:solidFill>
                  <a:srgbClr val="FF0000"/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</a:rPr>
              <a:t>Великой Отечественной войны</a:t>
            </a:r>
            <a:endParaRPr lang="ru-RU" sz="32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971B83FB-8EED-41BC-ADCA-7C64EC27C19E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7966">
            <a:off x="6264018" y="4799413"/>
            <a:ext cx="2603500" cy="1733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30405F09-D56D-4A62-A5A1-F8FF4608E24B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7855" y="4928929"/>
            <a:ext cx="2743199" cy="1812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CD182886-C22A-4F3D-8333-B9F598CB421D}"/>
              </a:ext>
            </a:extLst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17752">
            <a:off x="1222274" y="4871153"/>
            <a:ext cx="2332624" cy="1733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C157874C-6EF2-4BBF-82B8-728C2FBE9376}"/>
              </a:ext>
            </a:extLst>
          </p:cNvPr>
          <p:cNvSpPr txBox="1"/>
          <p:nvPr/>
        </p:nvSpPr>
        <p:spPr>
          <a:xfrm>
            <a:off x="1440940" y="1542683"/>
            <a:ext cx="7703060" cy="14696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Ленинградским районом связана судьба многих воинских подразделений и частей Красной Армии.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Летом 1942 года в станице формировалась знаменитая 302-я горнострелковая дивизия.</a:t>
            </a:r>
            <a:endParaRPr lang="ru-RU" sz="1600" b="1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zoom dir="in"/>
  </p:transition>
</p:sld>
</file>

<file path=ppt/theme/theme1.xml><?xml version="1.0" encoding="utf-8"?>
<a:theme xmlns:a="http://schemas.openxmlformats.org/drawingml/2006/main" name="1_Тема Office">
  <a:themeElements>
    <a:clrScheme name="Другая 5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F497A"/>
      </a:hlink>
      <a:folHlink>
        <a:srgbClr val="5F497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1686</TotalTime>
  <Words>791</Words>
  <Application>Microsoft Office PowerPoint</Application>
  <PresentationFormat>Экран (4:3)</PresentationFormat>
  <Paragraphs>66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Academy</vt:lpstr>
      <vt:lpstr>Arial</vt:lpstr>
      <vt:lpstr>Bookman Old Style</vt:lpstr>
      <vt:lpstr>Calibri</vt:lpstr>
      <vt:lpstr>Times New Roman</vt:lpstr>
      <vt:lpstr>Wingdings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Универсальные</dc:title>
  <dc:creator>Фокина Лидия Петровна</dc:creator>
  <cp:keywords>Шаблон презентации</cp:keywords>
  <cp:lastModifiedBy>Оксана Канакова</cp:lastModifiedBy>
  <cp:revision>130</cp:revision>
  <dcterms:created xsi:type="dcterms:W3CDTF">2014-07-06T18:18:01Z</dcterms:created>
  <dcterms:modified xsi:type="dcterms:W3CDTF">2022-05-12T21:05:06Z</dcterms:modified>
</cp:coreProperties>
</file>