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3026FAE-DAD3-4EBD-B5DA-242A8E170AE7}" type="datetimeFigureOut">
              <a:rPr lang="ru-RU" smtClean="0"/>
              <a:t>05.02.2020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4559BD-C669-4536-820A-BA45EEF99046}"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3026FAE-DAD3-4EBD-B5DA-242A8E170AE7}" type="datetimeFigureOut">
              <a:rPr lang="ru-RU" smtClean="0"/>
              <a:t>05.02.2020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3026FAE-DAD3-4EBD-B5DA-242A8E170AE7}" type="datetimeFigureOut">
              <a:rPr lang="ru-RU" smtClean="0"/>
              <a:t>05.02.2020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3026FAE-DAD3-4EBD-B5DA-242A8E170AE7}" type="datetimeFigureOut">
              <a:rPr lang="ru-RU" smtClean="0"/>
              <a:t>05.02.2020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4559BD-C669-4536-820A-BA45EEF9904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3026FAE-DAD3-4EBD-B5DA-242A8E170AE7}" type="datetimeFigureOut">
              <a:rPr lang="ru-RU" smtClean="0"/>
              <a:t>05.02.2020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3026FAE-DAD3-4EBD-B5DA-242A8E170AE7}" type="datetimeFigureOut">
              <a:rPr lang="ru-RU" smtClean="0"/>
              <a:t>05.02.2020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4559BD-C669-4536-820A-BA45EEF99046}"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3026FAE-DAD3-4EBD-B5DA-242A8E170AE7}" type="datetimeFigureOut">
              <a:rPr lang="ru-RU" smtClean="0"/>
              <a:t>05.02.2020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34559BD-C669-4536-820A-BA45EEF99046}"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3026FAE-DAD3-4EBD-B5DA-242A8E170AE7}" type="datetimeFigureOut">
              <a:rPr lang="ru-RU" smtClean="0"/>
              <a:t>05.02.2020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026FAE-DAD3-4EBD-B5DA-242A8E170AE7}" type="datetimeFigureOut">
              <a:rPr lang="ru-RU" smtClean="0"/>
              <a:t>05.02.2020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026FAE-DAD3-4EBD-B5DA-242A8E170AE7}" type="datetimeFigureOut">
              <a:rPr lang="ru-RU" smtClean="0"/>
              <a:t>05.02.2020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4559BD-C669-4536-820A-BA45EEF99046}"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026FAE-DAD3-4EBD-B5DA-242A8E170AE7}" type="datetimeFigureOut">
              <a:rPr lang="ru-RU" smtClean="0"/>
              <a:t>05.02.2020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4559BD-C669-4536-820A-BA45EEF99046}"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3026FAE-DAD3-4EBD-B5DA-242A8E170AE7}" type="datetimeFigureOut">
              <a:rPr lang="ru-RU" smtClean="0"/>
              <a:t>05.02.2020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34559BD-C669-4536-820A-BA45EEF9904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64118" y="5157192"/>
            <a:ext cx="5637010" cy="882119"/>
          </a:xfrm>
        </p:spPr>
        <p:txBody>
          <a:bodyPr>
            <a:normAutofit/>
          </a:bodyPr>
          <a:lstStyle/>
          <a:p>
            <a:pPr algn="ctr"/>
            <a:r>
              <a:rPr lang="ru-RU" sz="2800" i="1" dirty="0" smtClean="0">
                <a:latin typeface="Times New Roman" panose="02020603050405020304" pitchFamily="18" charset="0"/>
                <a:cs typeface="Times New Roman" panose="02020603050405020304" pitchFamily="18" charset="0"/>
              </a:rPr>
              <a:t>Рекомендации для родителей</a:t>
            </a:r>
            <a:endParaRPr lang="ru-RU" sz="2800" i="1"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ctrTitle"/>
          </p:nvPr>
        </p:nvSpPr>
        <p:spPr>
          <a:xfrm>
            <a:off x="1259632" y="4180745"/>
            <a:ext cx="7175351" cy="800766"/>
          </a:xfrm>
        </p:spPr>
        <p:txBody>
          <a:bodyPr/>
          <a:lstStyle/>
          <a:p>
            <a:r>
              <a:rPr lang="ru-RU" sz="3600" b="0" i="1" dirty="0" smtClean="0">
                <a:latin typeface="Times New Roman" panose="02020603050405020304" pitchFamily="18" charset="0"/>
                <a:cs typeface="Times New Roman" panose="02020603050405020304" pitchFamily="18" charset="0"/>
              </a:rPr>
              <a:t>Трудовое воспитание в семье.</a:t>
            </a:r>
            <a:endParaRPr lang="ru-RU" sz="3600" b="0" i="1"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853" y="329425"/>
            <a:ext cx="5917540" cy="3603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797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1)">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спасибо за внимание&quot;&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7672834"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786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970504"/>
            <a:ext cx="6336704" cy="3474720"/>
          </a:xfrm>
        </p:spPr>
        <p:txBody>
          <a:bodyPr>
            <a:normAutofit lnSpcReduction="10000"/>
          </a:bodyPr>
          <a:lstStyle/>
          <a:p>
            <a:pPr marL="45720" indent="0">
              <a:buNone/>
            </a:pPr>
            <a:r>
              <a:rPr lang="ru-RU" sz="3600" i="1" dirty="0">
                <a:latin typeface="Times New Roman" panose="02020603050405020304" pitchFamily="18" charset="0"/>
                <a:cs typeface="Times New Roman" panose="02020603050405020304" pitchFamily="18" charset="0"/>
              </a:rPr>
              <a:t>В</a:t>
            </a:r>
            <a:r>
              <a:rPr lang="ru-RU" sz="3600" i="1" dirty="0" smtClean="0">
                <a:latin typeface="Times New Roman" panose="02020603050405020304" pitchFamily="18" charset="0"/>
                <a:cs typeface="Times New Roman" panose="02020603050405020304" pitchFamily="18" charset="0"/>
              </a:rPr>
              <a:t>озможность </a:t>
            </a:r>
            <a:r>
              <a:rPr lang="ru-RU" sz="3600" i="1" dirty="0">
                <a:latin typeface="Times New Roman" panose="02020603050405020304" pitchFamily="18" charset="0"/>
                <a:cs typeface="Times New Roman" panose="02020603050405020304" pitchFamily="18" charset="0"/>
              </a:rPr>
              <a:t>труда и любовь к нему - лучшее наследство, которое может оставить своим детям и бедный и </a:t>
            </a:r>
            <a:r>
              <a:rPr lang="ru-RU" sz="3600" i="1" dirty="0" smtClean="0">
                <a:latin typeface="Times New Roman" panose="02020603050405020304" pitchFamily="18" charset="0"/>
                <a:cs typeface="Times New Roman" panose="02020603050405020304" pitchFamily="18" charset="0"/>
              </a:rPr>
              <a:t>богач.</a:t>
            </a:r>
          </a:p>
          <a:p>
            <a:pPr marL="45720" indent="0">
              <a:buNone/>
            </a:pPr>
            <a:endParaRPr lang="ru-RU" sz="3600" i="1" dirty="0">
              <a:latin typeface="Times New Roman" panose="02020603050405020304" pitchFamily="18" charset="0"/>
              <a:cs typeface="Times New Roman" panose="02020603050405020304" pitchFamily="18" charset="0"/>
            </a:endParaRPr>
          </a:p>
          <a:p>
            <a:pPr marL="45720" indent="0" algn="r">
              <a:buNone/>
            </a:pPr>
            <a:r>
              <a:rPr lang="ru-RU" sz="3600" i="1" dirty="0" smtClean="0">
                <a:latin typeface="Times New Roman" panose="02020603050405020304" pitchFamily="18" charset="0"/>
                <a:cs typeface="Times New Roman" panose="02020603050405020304" pitchFamily="18" charset="0"/>
              </a:rPr>
              <a:t>К. Д. Ушинский</a:t>
            </a:r>
            <a:endParaRPr lang="ru-RU" sz="3600" i="1" dirty="0">
              <a:latin typeface="Times New Roman" panose="02020603050405020304" pitchFamily="18" charset="0"/>
              <a:cs typeface="Times New Roman" panose="02020603050405020304" pitchFamily="18" charset="0"/>
            </a:endParaRPr>
          </a:p>
        </p:txBody>
      </p:sp>
      <p:pic>
        <p:nvPicPr>
          <p:cNvPr id="1026" name="Picture 2" descr="Картинки по запрос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260649"/>
            <a:ext cx="2356967"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43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Картинки по запросу труд детей анимац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4005064"/>
            <a:ext cx="2823037" cy="2484276"/>
          </a:xfrm>
          <a:prstGeom prst="rect">
            <a:avLst/>
          </a:prstGeom>
          <a:noFill/>
          <a:ln>
            <a:noFill/>
          </a:ln>
          <a:effectLst>
            <a:softEdge rad="127000"/>
          </a:effectLst>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sz="quarter" idx="13"/>
          </p:nvPr>
        </p:nvSpPr>
        <p:spPr>
          <a:xfrm>
            <a:off x="259904" y="332656"/>
            <a:ext cx="4600128" cy="3600400"/>
          </a:xfrm>
        </p:spPr>
        <p:txBody>
          <a:bodyPr>
            <a:noAutofit/>
          </a:bodyPr>
          <a:lstStyle/>
          <a:p>
            <a:pPr marL="45720" indent="457200" algn="just">
              <a:buNone/>
            </a:pPr>
            <a:r>
              <a:rPr lang="ru-RU" sz="1800" i="1" dirty="0">
                <a:latin typeface="Times New Roman" panose="02020603050405020304" pitchFamily="18" charset="0"/>
                <a:cs typeface="Times New Roman" panose="02020603050405020304" pitchFamily="18" charset="0"/>
              </a:rPr>
              <a:t>Трудовое воспитание – важное средство всестороннего развития личности ребенка. Трудолюбие не дается от природы, а должно воспитывается с самого раннего детства. Главная цель труда – в его влиянии на личность </a:t>
            </a:r>
            <a:r>
              <a:rPr lang="ru-RU" sz="1800" i="1" dirty="0" smtClean="0">
                <a:latin typeface="Times New Roman" panose="02020603050405020304" pitchFamily="18" charset="0"/>
                <a:cs typeface="Times New Roman" panose="02020603050405020304" pitchFamily="18" charset="0"/>
              </a:rPr>
              <a:t>ребенка. Именно </a:t>
            </a:r>
            <a:r>
              <a:rPr lang="ru-RU" sz="1800" i="1" dirty="0">
                <a:latin typeface="Times New Roman" panose="02020603050405020304" pitchFamily="18" charset="0"/>
                <a:cs typeface="Times New Roman" panose="02020603050405020304" pitchFamily="18" charset="0"/>
              </a:rPr>
              <a:t>в детстве складывается отношение к трудовой деятельности, восприятие себя в труде и основные трудовые навыки, которыми независимо от желания или нежелания ребенка он должен овладеть. </a:t>
            </a:r>
          </a:p>
        </p:txBody>
      </p:sp>
      <p:pic>
        <p:nvPicPr>
          <p:cNvPr id="3076" name="Picture 4" descr="http://ped-kopilka.ru/upload/blogs/19852_601da413e497c68a398cfed7935654c9.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987" y="392374"/>
            <a:ext cx="4698013" cy="2934383"/>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419872" y="3627018"/>
            <a:ext cx="5292080" cy="2862322"/>
          </a:xfrm>
          <a:prstGeom prst="rect">
            <a:avLst/>
          </a:prstGeom>
        </p:spPr>
        <p:txBody>
          <a:bodyPr wrap="square">
            <a:spAutoFit/>
          </a:bodyPr>
          <a:lstStyle/>
          <a:p>
            <a:pPr marL="45720" indent="457200" algn="just">
              <a:buNone/>
            </a:pPr>
            <a:r>
              <a:rPr lang="ru-RU" i="1" dirty="0">
                <a:latin typeface="Times New Roman" panose="02020603050405020304" pitchFamily="18" charset="0"/>
                <a:cs typeface="Times New Roman" panose="02020603050405020304" pitchFamily="18" charset="0"/>
              </a:rPr>
              <a:t>Ведь в процессе труда формируются жизненно необходимые качества личности, такие как выносливость, терпение, способность доводить начатое до конца, преодолевать трудности и добиваться успеха. И дело не только в труде как таковом. Если научить ребенка не механически воспроизводить какие-то действия, а работать сознательно, труд побуждает его проявить инициативу, смекалку, изобретательность.</a:t>
            </a:r>
          </a:p>
        </p:txBody>
      </p:sp>
    </p:spTree>
    <p:extLst>
      <p:ext uri="{BB962C8B-B14F-4D97-AF65-F5344CB8AC3E}">
        <p14:creationId xmlns:p14="http://schemas.microsoft.com/office/powerpoint/2010/main" val="22584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wipe(down)">
                                      <p:cBhvr>
                                        <p:cTn id="7" dur="580">
                                          <p:stCondLst>
                                            <p:cond delay="0"/>
                                          </p:stCondLst>
                                        </p:cTn>
                                        <p:tgtEl>
                                          <p:spTgt spid="3076"/>
                                        </p:tgtEl>
                                      </p:cBhvr>
                                    </p:animEffect>
                                    <p:anim calcmode="lin" valueType="num">
                                      <p:cBhvr>
                                        <p:cTn id="8" dur="1822" tmFilter="0,0; 0.14,0.36; 0.43,0.73; 0.71,0.91; 1.0,1.0">
                                          <p:stCondLst>
                                            <p:cond delay="0"/>
                                          </p:stCondLst>
                                        </p:cTn>
                                        <p:tgtEl>
                                          <p:spTgt spid="307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6"/>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6"/>
                                        </p:tgtEl>
                                      </p:cBhvr>
                                      <p:to x="100000" y="60000"/>
                                    </p:animScale>
                                    <p:animScale>
                                      <p:cBhvr>
                                        <p:cTn id="14" dur="166" decel="50000">
                                          <p:stCondLst>
                                            <p:cond delay="676"/>
                                          </p:stCondLst>
                                        </p:cTn>
                                        <p:tgtEl>
                                          <p:spTgt spid="3076"/>
                                        </p:tgtEl>
                                      </p:cBhvr>
                                      <p:to x="100000" y="100000"/>
                                    </p:animScale>
                                    <p:animScale>
                                      <p:cBhvr>
                                        <p:cTn id="15" dur="26">
                                          <p:stCondLst>
                                            <p:cond delay="1312"/>
                                          </p:stCondLst>
                                        </p:cTn>
                                        <p:tgtEl>
                                          <p:spTgt spid="3076"/>
                                        </p:tgtEl>
                                      </p:cBhvr>
                                      <p:to x="100000" y="80000"/>
                                    </p:animScale>
                                    <p:animScale>
                                      <p:cBhvr>
                                        <p:cTn id="16" dur="166" decel="50000">
                                          <p:stCondLst>
                                            <p:cond delay="1338"/>
                                          </p:stCondLst>
                                        </p:cTn>
                                        <p:tgtEl>
                                          <p:spTgt spid="3076"/>
                                        </p:tgtEl>
                                      </p:cBhvr>
                                      <p:to x="100000" y="100000"/>
                                    </p:animScale>
                                    <p:animScale>
                                      <p:cBhvr>
                                        <p:cTn id="17" dur="26">
                                          <p:stCondLst>
                                            <p:cond delay="1642"/>
                                          </p:stCondLst>
                                        </p:cTn>
                                        <p:tgtEl>
                                          <p:spTgt spid="3076"/>
                                        </p:tgtEl>
                                      </p:cBhvr>
                                      <p:to x="100000" y="90000"/>
                                    </p:animScale>
                                    <p:animScale>
                                      <p:cBhvr>
                                        <p:cTn id="18" dur="166" decel="50000">
                                          <p:stCondLst>
                                            <p:cond delay="1668"/>
                                          </p:stCondLst>
                                        </p:cTn>
                                        <p:tgtEl>
                                          <p:spTgt spid="3076"/>
                                        </p:tgtEl>
                                      </p:cBhvr>
                                      <p:to x="100000" y="100000"/>
                                    </p:animScale>
                                    <p:animScale>
                                      <p:cBhvr>
                                        <p:cTn id="19" dur="26">
                                          <p:stCondLst>
                                            <p:cond delay="1808"/>
                                          </p:stCondLst>
                                        </p:cTn>
                                        <p:tgtEl>
                                          <p:spTgt spid="3076"/>
                                        </p:tgtEl>
                                      </p:cBhvr>
                                      <p:to x="100000" y="95000"/>
                                    </p:animScale>
                                    <p:animScale>
                                      <p:cBhvr>
                                        <p:cTn id="20" dur="166" decel="50000">
                                          <p:stCondLst>
                                            <p:cond delay="1834"/>
                                          </p:stCondLst>
                                        </p:cTn>
                                        <p:tgtEl>
                                          <p:spTgt spid="307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1000"/>
                                        <p:tgtEl>
                                          <p:spTgt spid="3074"/>
                                        </p:tgtEl>
                                      </p:cBhvr>
                                    </p:animEffect>
                                    <p:anim calcmode="lin" valueType="num">
                                      <p:cBhvr>
                                        <p:cTn id="26" dur="1000" fill="hold"/>
                                        <p:tgtEl>
                                          <p:spTgt spid="3074"/>
                                        </p:tgtEl>
                                        <p:attrNameLst>
                                          <p:attrName>ppt_x</p:attrName>
                                        </p:attrNameLst>
                                      </p:cBhvr>
                                      <p:tavLst>
                                        <p:tav tm="0">
                                          <p:val>
                                            <p:strVal val="#ppt_x"/>
                                          </p:val>
                                        </p:tav>
                                        <p:tav tm="100000">
                                          <p:val>
                                            <p:strVal val="#ppt_x"/>
                                          </p:val>
                                        </p:tav>
                                      </p:tavLst>
                                    </p:anim>
                                    <p:anim calcmode="lin" valueType="num">
                                      <p:cBhvr>
                                        <p:cTn id="27"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3054" y="116632"/>
            <a:ext cx="7411354" cy="1143000"/>
          </a:xfrm>
        </p:spPr>
        <p:txBody>
          <a:bodyPr/>
          <a:lstStyle/>
          <a:p>
            <a:pPr marL="0" indent="0" algn="ctr">
              <a:buNone/>
            </a:pPr>
            <a:r>
              <a:rPr lang="ru-RU" sz="3200" dirty="0" smtClean="0">
                <a:latin typeface="Times New Roman" panose="02020603050405020304" pitchFamily="18" charset="0"/>
                <a:cs typeface="Times New Roman" panose="02020603050405020304" pitchFamily="18" charset="0"/>
              </a:rPr>
              <a:t>Рекомендации </a:t>
            </a:r>
            <a:r>
              <a:rPr lang="ru-RU" sz="3200" dirty="0">
                <a:latin typeface="Times New Roman" panose="02020603050405020304" pitchFamily="18" charset="0"/>
                <a:cs typeface="Times New Roman" panose="02020603050405020304" pitchFamily="18" charset="0"/>
              </a:rPr>
              <a:t>по трудовому воспитанию в семье.</a:t>
            </a:r>
          </a:p>
        </p:txBody>
      </p:sp>
      <p:pic>
        <p:nvPicPr>
          <p:cNvPr id="4098" name="Picture 2" descr="Картинки по запросу труд детей анимация"/>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2040" y="3795239"/>
            <a:ext cx="2575744" cy="2972013"/>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sz="quarter" idx="13"/>
          </p:nvPr>
        </p:nvSpPr>
        <p:spPr>
          <a:xfrm>
            <a:off x="179512" y="1728039"/>
            <a:ext cx="4276015" cy="2339279"/>
          </a:xfrm>
        </p:spPr>
        <p:txBody>
          <a:bodyPr>
            <a:normAutofit lnSpcReduction="10000"/>
          </a:bodyPr>
          <a:lstStyle/>
          <a:p>
            <a:pPr marL="45720" indent="457200" algn="just">
              <a:buNone/>
            </a:pPr>
            <a:r>
              <a:rPr lang="ru-RU" dirty="0" smtClean="0">
                <a:latin typeface="Times New Roman" panose="02020603050405020304" pitchFamily="18" charset="0"/>
                <a:cs typeface="Times New Roman" panose="02020603050405020304" pitchFamily="18" charset="0"/>
              </a:rPr>
              <a:t>1. Труд </a:t>
            </a:r>
            <a:r>
              <a:rPr lang="ru-RU" dirty="0">
                <a:latin typeface="Times New Roman" panose="02020603050405020304" pitchFamily="18" charset="0"/>
                <a:cs typeface="Times New Roman" panose="02020603050405020304" pitchFamily="18" charset="0"/>
              </a:rPr>
              <a:t>детей в семье для должен быть посильным. Вовсе не обязательно возлагать на плечи малыша уборку всей квартиры, но попросить его обтереть пыль с подоконника вполне можно. </a:t>
            </a:r>
          </a:p>
        </p:txBody>
      </p:sp>
      <p:pic>
        <p:nvPicPr>
          <p:cNvPr id="4102" name="Picture 6" descr="Картинки по запросу пылесос анимация"/>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645770" y="1646278"/>
            <a:ext cx="4246710" cy="307886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699792" y="4934778"/>
            <a:ext cx="6048672" cy="1446550"/>
          </a:xfrm>
          <a:prstGeom prst="rect">
            <a:avLst/>
          </a:prstGeom>
        </p:spPr>
        <p:txBody>
          <a:bodyPr wrap="square">
            <a:spAutoFit/>
          </a:bodyPr>
          <a:lstStyle/>
          <a:p>
            <a:pPr marL="45720" lvl="0" indent="457200" algn="just">
              <a:spcBef>
                <a:spcPct val="20000"/>
              </a:spcBef>
              <a:spcAft>
                <a:spcPts val="300"/>
              </a:spcAft>
              <a:buClr>
                <a:srgbClr val="F14124">
                  <a:lumMod val="75000"/>
                </a:srgbClr>
              </a:buClr>
              <a:buSzPct val="130000"/>
            </a:pPr>
            <a:r>
              <a:rPr lang="ru-RU" sz="2200" dirty="0">
                <a:solidFill>
                  <a:prstClr val="black">
                    <a:lumMod val="75000"/>
                    <a:lumOff val="25000"/>
                  </a:prstClr>
                </a:solidFill>
                <a:latin typeface="Times New Roman" panose="02020603050405020304" pitchFamily="18" charset="0"/>
                <a:cs typeface="Times New Roman" panose="02020603050405020304" pitchFamily="18" charset="0"/>
              </a:rPr>
              <a:t>Используйте удобный момент – интерес. Любому ребенку интересно поработать пылесосом. Много он, конечно, не наработает, а вот кое–какие навыки получит.</a:t>
            </a:r>
          </a:p>
        </p:txBody>
      </p:sp>
    </p:spTree>
    <p:extLst>
      <p:ext uri="{BB962C8B-B14F-4D97-AF65-F5344CB8AC3E}">
        <p14:creationId xmlns:p14="http://schemas.microsoft.com/office/powerpoint/2010/main" val="2693373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Effect transition="in" filter="fade">
                                      <p:cBhvr>
                                        <p:cTn id="7" dur="1000"/>
                                        <p:tgtEl>
                                          <p:spTgt spid="4102"/>
                                        </p:tgtEl>
                                      </p:cBhvr>
                                    </p:animEffect>
                                    <p:anim calcmode="lin" valueType="num">
                                      <p:cBhvr>
                                        <p:cTn id="8" dur="1000" fill="hold"/>
                                        <p:tgtEl>
                                          <p:spTgt spid="4102"/>
                                        </p:tgtEl>
                                        <p:attrNameLst>
                                          <p:attrName>ppt_x</p:attrName>
                                        </p:attrNameLst>
                                      </p:cBhvr>
                                      <p:tavLst>
                                        <p:tav tm="0">
                                          <p:val>
                                            <p:strVal val="#ppt_x"/>
                                          </p:val>
                                        </p:tav>
                                        <p:tav tm="100000">
                                          <p:val>
                                            <p:strVal val="#ppt_x"/>
                                          </p:val>
                                        </p:tav>
                                      </p:tavLst>
                                    </p:anim>
                                    <p:anim calcmode="lin" valueType="num">
                                      <p:cBhvr>
                                        <p:cTn id="9"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wipe(down)">
                                      <p:cBhvr>
                                        <p:cTn id="14"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059832" y="349166"/>
            <a:ext cx="5904656" cy="2935818"/>
          </a:xfrm>
        </p:spPr>
        <p:txBody>
          <a:bodyPr>
            <a:noAutofit/>
          </a:bodyPr>
          <a:lstStyle/>
          <a:p>
            <a:pPr marL="45720" indent="457200" algn="just">
              <a:buNone/>
            </a:pPr>
            <a:r>
              <a:rPr lang="ru-RU" dirty="0" smtClean="0">
                <a:latin typeface="Times New Roman" panose="02020603050405020304" pitchFamily="18" charset="0"/>
                <a:cs typeface="Times New Roman" panose="02020603050405020304" pitchFamily="18" charset="0"/>
              </a:rPr>
              <a:t>2. На </a:t>
            </a:r>
            <a:r>
              <a:rPr lang="ru-RU" dirty="0">
                <a:latin typeface="Times New Roman" panose="02020603050405020304" pitchFamily="18" charset="0"/>
                <a:cs typeface="Times New Roman" panose="02020603050405020304" pitchFamily="18" charset="0"/>
              </a:rPr>
              <a:t>первых ступенях трудовая деятельность мало устойчива, она тесно связана с играми детей. Связь между трудом и игрой важна в дошкольном возрасте – игровые образы помогают детям выполнять работу с большим интересом. За игрой ребенка проще приучить к труду. Например, ваш дом –это космический корабль, и его нужно вычистить перед отлетом. </a:t>
            </a:r>
          </a:p>
        </p:txBody>
      </p:sp>
      <p:pic>
        <p:nvPicPr>
          <p:cNvPr id="4" name="Picture 4" descr="Картинки по запросу уборка анимация"/>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429000"/>
            <a:ext cx="3093250" cy="3295425"/>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85159" y="3845605"/>
            <a:ext cx="5200129" cy="2462213"/>
          </a:xfrm>
          <a:prstGeom prst="rect">
            <a:avLst/>
          </a:prstGeom>
        </p:spPr>
        <p:txBody>
          <a:bodyPr wrap="square">
            <a:spAutoFit/>
          </a:bodyPr>
          <a:lstStyle/>
          <a:p>
            <a:pPr indent="457200" algn="just"/>
            <a:r>
              <a:rPr lang="ru-RU" sz="2200" dirty="0">
                <a:solidFill>
                  <a:prstClr val="black">
                    <a:lumMod val="75000"/>
                    <a:lumOff val="25000"/>
                  </a:prstClr>
                </a:solidFill>
                <a:latin typeface="Times New Roman" panose="02020603050405020304" pitchFamily="18" charset="0"/>
                <a:cs typeface="Times New Roman" panose="02020603050405020304" pitchFamily="18" charset="0"/>
              </a:rPr>
              <a:t>Маленькие дети легко очеловечивают неодушевленные предметы – это качество можно эффективно использовать. Скажите ребенку от имени игрушки, что ей холодно лежать на полу, или пусть мишка попросит, чтобы его посадили на полку</a:t>
            </a:r>
            <a:r>
              <a:rPr lang="ru-RU" sz="2200" dirty="0" smtClean="0">
                <a:solidFill>
                  <a:prstClr val="black">
                    <a:lumMod val="75000"/>
                    <a:lumOff val="25000"/>
                  </a:prstClr>
                </a:solidFill>
                <a:latin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p:txBody>
      </p:sp>
      <p:pic>
        <p:nvPicPr>
          <p:cNvPr id="5122" name="Picture 2" descr="Картинки по запросу космический корабль анимаци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3652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Картинки по запросу космический корабль анимаци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58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Картинки по запросу космический корабль анимация"/>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32995"/>
            <a:ext cx="2808312" cy="2935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987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wipe(down)">
                                      <p:cBhvr>
                                        <p:cTn id="7" dur="500"/>
                                        <p:tgtEl>
                                          <p:spTgt spid="51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Картинки по запросу уборка анимация"/>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92596" y="3068960"/>
            <a:ext cx="4889686" cy="27527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sz="quarter" idx="13"/>
          </p:nvPr>
        </p:nvSpPr>
        <p:spPr>
          <a:xfrm>
            <a:off x="395536" y="476672"/>
            <a:ext cx="8424936" cy="2448272"/>
          </a:xfrm>
        </p:spPr>
        <p:txBody>
          <a:bodyPr>
            <a:normAutofit/>
          </a:bodyPr>
          <a:lstStyle/>
          <a:p>
            <a:pPr marL="45720" indent="457200" algn="just">
              <a:buNone/>
            </a:pPr>
            <a:r>
              <a:rPr lang="ru-RU" dirty="0"/>
              <a:t>Никогда не заставляйте ребенка насильно помогать вам. Принуждение отвращает. Тем более работа, сделанная по принуждению, не отличается качеством. Помощь должна отходить от чистого сердца. Понятно, что ребенок может не обратить внимания, что вам трудно и что вы были бы не против принять от него помощь. </a:t>
            </a:r>
          </a:p>
        </p:txBody>
      </p:sp>
      <p:sp>
        <p:nvSpPr>
          <p:cNvPr id="4" name="Прямоугольник 3"/>
          <p:cNvSpPr/>
          <p:nvPr/>
        </p:nvSpPr>
        <p:spPr>
          <a:xfrm>
            <a:off x="5364088" y="3088400"/>
            <a:ext cx="3600400" cy="2800767"/>
          </a:xfrm>
          <a:prstGeom prst="rect">
            <a:avLst/>
          </a:prstGeom>
        </p:spPr>
        <p:txBody>
          <a:bodyPr wrap="square">
            <a:spAutoFit/>
          </a:bodyPr>
          <a:lstStyle/>
          <a:p>
            <a:pPr marL="45720" lvl="0">
              <a:spcBef>
                <a:spcPct val="20000"/>
              </a:spcBef>
              <a:spcAft>
                <a:spcPts val="300"/>
              </a:spcAft>
              <a:buClr>
                <a:srgbClr val="F14124">
                  <a:lumMod val="75000"/>
                </a:srgbClr>
              </a:buClr>
              <a:buSzPct val="130000"/>
            </a:pPr>
            <a:r>
              <a:rPr lang="ru-RU" sz="2200" dirty="0">
                <a:solidFill>
                  <a:prstClr val="black">
                    <a:lumMod val="75000"/>
                    <a:lumOff val="25000"/>
                  </a:prstClr>
                </a:solidFill>
              </a:rPr>
              <a:t>Здесь можно немного схитрить: поохать да поахать: «Ах, как я устала», «Ох, спина болит». Редкий ребенок не сообразит, что его помощь была бы к месту.</a:t>
            </a:r>
            <a:br>
              <a:rPr lang="ru-RU" sz="2200" dirty="0">
                <a:solidFill>
                  <a:prstClr val="black">
                    <a:lumMod val="75000"/>
                    <a:lumOff val="25000"/>
                  </a:prstClr>
                </a:solidFill>
              </a:rPr>
            </a:br>
            <a:endParaRPr lang="ru-RU" sz="2200" dirty="0">
              <a:solidFill>
                <a:prstClr val="black">
                  <a:lumMod val="75000"/>
                  <a:lumOff val="25000"/>
                </a:prstClr>
              </a:solidFill>
            </a:endParaRPr>
          </a:p>
        </p:txBody>
      </p:sp>
    </p:spTree>
    <p:extLst>
      <p:ext uri="{BB962C8B-B14F-4D97-AF65-F5344CB8AC3E}">
        <p14:creationId xmlns:p14="http://schemas.microsoft.com/office/powerpoint/2010/main" val="373257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6860232" cy="2664296"/>
          </a:xfrm>
        </p:spPr>
        <p:txBody>
          <a:bodyPr>
            <a:noAutofit/>
          </a:bodyPr>
          <a:lstStyle/>
          <a:p>
            <a:pPr marL="45720" indent="457200" algn="just">
              <a:buNone/>
            </a:pPr>
            <a:r>
              <a:rPr lang="ru-RU" sz="2400" dirty="0">
                <a:latin typeface="Times New Roman" panose="02020603050405020304" pitchFamily="18" charset="0"/>
                <a:cs typeface="Times New Roman" panose="02020603050405020304" pitchFamily="18" charset="0"/>
              </a:rPr>
              <a:t>Какую же помощь по хозяйству может оказывать дети дошкольного возраста? Диапазон достаточно широк. Кроме уборки своей комнаты, малыш может помочь маме в приготовлении к ужину, например, в сервировке </a:t>
            </a:r>
            <a:r>
              <a:rPr lang="ru-RU" sz="2400" dirty="0" smtClean="0">
                <a:latin typeface="Times New Roman" panose="02020603050405020304" pitchFamily="18" charset="0"/>
                <a:cs typeface="Times New Roman" panose="02020603050405020304" pitchFamily="18" charset="0"/>
              </a:rPr>
              <a:t>стола. Ребенку </a:t>
            </a:r>
            <a:r>
              <a:rPr lang="ru-RU" sz="2400" dirty="0">
                <a:latin typeface="Times New Roman" panose="02020603050405020304" pitchFamily="18" charset="0"/>
                <a:cs typeface="Times New Roman" panose="02020603050405020304" pitchFamily="18" charset="0"/>
              </a:rPr>
              <a:t>вполне по силам полить комнатные растения, покормить домашних питомцев.</a:t>
            </a:r>
          </a:p>
          <a:p>
            <a:pPr marL="45720" indent="0">
              <a:buNone/>
            </a:pPr>
            <a:endParaRPr lang="ru-RU" sz="2400" dirty="0">
              <a:latin typeface="Times New Roman" panose="02020603050405020304" pitchFamily="18" charset="0"/>
              <a:cs typeface="Times New Roman" panose="02020603050405020304" pitchFamily="18" charset="0"/>
            </a:endParaRPr>
          </a:p>
        </p:txBody>
      </p:sp>
      <p:pic>
        <p:nvPicPr>
          <p:cNvPr id="7170" name="Picture 2" descr="Картинки по запросу собаку анимация"/>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0310" y="3429000"/>
            <a:ext cx="2933126" cy="338437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Картинки по запросу цветы растущие анимация"/>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42158" y="2780928"/>
            <a:ext cx="2555122" cy="396044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7174" name="Picture 6" descr="Картинки по запросу дети анимашки"/>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3067795"/>
            <a:ext cx="2583726" cy="3635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43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ppt_x"/>
                                          </p:val>
                                        </p:tav>
                                        <p:tav tm="100000">
                                          <p:val>
                                            <p:strVal val="#ppt_x"/>
                                          </p:val>
                                        </p:tav>
                                      </p:tavLst>
                                    </p:anim>
                                    <p:anim calcmode="lin" valueType="num">
                                      <p:cBhvr additive="base">
                                        <p:cTn id="8"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7174"/>
                                        </p:tgtEl>
                                        <p:attrNameLst>
                                          <p:attrName>style.visibility</p:attrName>
                                        </p:attrNameLst>
                                      </p:cBhvr>
                                      <p:to>
                                        <p:strVal val="visible"/>
                                      </p:to>
                                    </p:set>
                                    <p:animEffect transition="in" filter="wipe(down)">
                                      <p:cBhvr>
                                        <p:cTn id="13" dur="580">
                                          <p:stCondLst>
                                            <p:cond delay="0"/>
                                          </p:stCondLst>
                                        </p:cTn>
                                        <p:tgtEl>
                                          <p:spTgt spid="7174"/>
                                        </p:tgtEl>
                                      </p:cBhvr>
                                    </p:animEffect>
                                    <p:anim calcmode="lin" valueType="num">
                                      <p:cBhvr>
                                        <p:cTn id="14" dur="1822" tmFilter="0,0; 0.14,0.36; 0.43,0.73; 0.71,0.91; 1.0,1.0">
                                          <p:stCondLst>
                                            <p:cond delay="0"/>
                                          </p:stCondLst>
                                        </p:cTn>
                                        <p:tgtEl>
                                          <p:spTgt spid="717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17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17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17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174"/>
                                        </p:tgtEl>
                                        <p:attrNameLst>
                                          <p:attrName>ppt_y</p:attrName>
                                        </p:attrNameLst>
                                      </p:cBhvr>
                                      <p:tavLst>
                                        <p:tav tm="0" fmla="#ppt_y-sin(pi*$)/81">
                                          <p:val>
                                            <p:fltVal val="0"/>
                                          </p:val>
                                        </p:tav>
                                        <p:tav tm="100000">
                                          <p:val>
                                            <p:fltVal val="1"/>
                                          </p:val>
                                        </p:tav>
                                      </p:tavLst>
                                    </p:anim>
                                    <p:animScale>
                                      <p:cBhvr>
                                        <p:cTn id="19" dur="26">
                                          <p:stCondLst>
                                            <p:cond delay="650"/>
                                          </p:stCondLst>
                                        </p:cTn>
                                        <p:tgtEl>
                                          <p:spTgt spid="7174"/>
                                        </p:tgtEl>
                                      </p:cBhvr>
                                      <p:to x="100000" y="60000"/>
                                    </p:animScale>
                                    <p:animScale>
                                      <p:cBhvr>
                                        <p:cTn id="20" dur="166" decel="50000">
                                          <p:stCondLst>
                                            <p:cond delay="676"/>
                                          </p:stCondLst>
                                        </p:cTn>
                                        <p:tgtEl>
                                          <p:spTgt spid="7174"/>
                                        </p:tgtEl>
                                      </p:cBhvr>
                                      <p:to x="100000" y="100000"/>
                                    </p:animScale>
                                    <p:animScale>
                                      <p:cBhvr>
                                        <p:cTn id="21" dur="26">
                                          <p:stCondLst>
                                            <p:cond delay="1312"/>
                                          </p:stCondLst>
                                        </p:cTn>
                                        <p:tgtEl>
                                          <p:spTgt spid="7174"/>
                                        </p:tgtEl>
                                      </p:cBhvr>
                                      <p:to x="100000" y="80000"/>
                                    </p:animScale>
                                    <p:animScale>
                                      <p:cBhvr>
                                        <p:cTn id="22" dur="166" decel="50000">
                                          <p:stCondLst>
                                            <p:cond delay="1338"/>
                                          </p:stCondLst>
                                        </p:cTn>
                                        <p:tgtEl>
                                          <p:spTgt spid="7174"/>
                                        </p:tgtEl>
                                      </p:cBhvr>
                                      <p:to x="100000" y="100000"/>
                                    </p:animScale>
                                    <p:animScale>
                                      <p:cBhvr>
                                        <p:cTn id="23" dur="26">
                                          <p:stCondLst>
                                            <p:cond delay="1642"/>
                                          </p:stCondLst>
                                        </p:cTn>
                                        <p:tgtEl>
                                          <p:spTgt spid="7174"/>
                                        </p:tgtEl>
                                      </p:cBhvr>
                                      <p:to x="100000" y="90000"/>
                                    </p:animScale>
                                    <p:animScale>
                                      <p:cBhvr>
                                        <p:cTn id="24" dur="166" decel="50000">
                                          <p:stCondLst>
                                            <p:cond delay="1668"/>
                                          </p:stCondLst>
                                        </p:cTn>
                                        <p:tgtEl>
                                          <p:spTgt spid="7174"/>
                                        </p:tgtEl>
                                      </p:cBhvr>
                                      <p:to x="100000" y="100000"/>
                                    </p:animScale>
                                    <p:animScale>
                                      <p:cBhvr>
                                        <p:cTn id="25" dur="26">
                                          <p:stCondLst>
                                            <p:cond delay="1808"/>
                                          </p:stCondLst>
                                        </p:cTn>
                                        <p:tgtEl>
                                          <p:spTgt spid="7174"/>
                                        </p:tgtEl>
                                      </p:cBhvr>
                                      <p:to x="100000" y="95000"/>
                                    </p:animScale>
                                    <p:animScale>
                                      <p:cBhvr>
                                        <p:cTn id="26" dur="166" decel="50000">
                                          <p:stCondLst>
                                            <p:cond delay="1834"/>
                                          </p:stCondLst>
                                        </p:cTn>
                                        <p:tgtEl>
                                          <p:spTgt spid="7174"/>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7170"/>
                                        </p:tgtEl>
                                        <p:attrNameLst>
                                          <p:attrName>style.visibility</p:attrName>
                                        </p:attrNameLst>
                                      </p:cBhvr>
                                      <p:to>
                                        <p:strVal val="visible"/>
                                      </p:to>
                                    </p:set>
                                    <p:animEffect transition="in" filter="wheel(1)">
                                      <p:cBhvr>
                                        <p:cTn id="31"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5472608" cy="3384376"/>
          </a:xfrm>
        </p:spPr>
        <p:txBody>
          <a:bodyPr>
            <a:noAutofit/>
          </a:bodyPr>
          <a:lstStyle/>
          <a:p>
            <a:pPr marL="45720" indent="457200" algn="just">
              <a:buNone/>
            </a:pPr>
            <a:r>
              <a:rPr lang="ru-RU" sz="2400" dirty="0">
                <a:latin typeface="Times New Roman" panose="02020603050405020304" pitchFamily="18" charset="0"/>
                <a:cs typeface="Times New Roman" panose="02020603050405020304" pitchFamily="18" charset="0"/>
              </a:rPr>
              <a:t>Помните, давая поручения ребенку, необходимо доступно объяснить, что, за чем, и почему делается. Ребенок необходимо знать зачем ему выполнять те или иные задания и какой результат должен быть достигнут</a:t>
            </a: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45720" indent="457200" algn="just">
              <a:buNone/>
            </a:pPr>
            <a:r>
              <a:rPr lang="ru-RU" sz="2400" dirty="0" smtClean="0">
                <a:latin typeface="Times New Roman" panose="02020603050405020304" pitchFamily="18" charset="0"/>
                <a:cs typeface="Times New Roman" panose="02020603050405020304" pitchFamily="18" charset="0"/>
              </a:rPr>
              <a:t>Только </a:t>
            </a:r>
            <a:r>
              <a:rPr lang="ru-RU" sz="2400" dirty="0">
                <a:latin typeface="Times New Roman" panose="02020603050405020304" pitchFamily="18" charset="0"/>
                <a:cs typeface="Times New Roman" panose="02020603050405020304" pitchFamily="18" charset="0"/>
              </a:rPr>
              <a:t>так у дошкольников сформируется представление о необходимости этих действий.</a:t>
            </a:r>
            <a:r>
              <a:rPr lang="ru-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8194" name="Picture 2" descr="Картинки по запросу трудовое воспитание в семь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950230"/>
            <a:ext cx="3024336" cy="271913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8196" name="Picture 4" descr="Картинки по запросу мама и малыш анимация"/>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9836"/>
          <a:stretch/>
        </p:blipFill>
        <p:spPr bwMode="auto">
          <a:xfrm>
            <a:off x="5796136" y="188640"/>
            <a:ext cx="3054792" cy="4143400"/>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563888" y="4437112"/>
            <a:ext cx="5215032" cy="1938992"/>
          </a:xfrm>
          <a:prstGeom prst="rect">
            <a:avLst/>
          </a:prstGeom>
        </p:spPr>
        <p:txBody>
          <a:bodyPr wrap="square">
            <a:spAutoFit/>
          </a:bodyPr>
          <a:lstStyle/>
          <a:p>
            <a:pPr marL="45720" indent="457200" algn="just">
              <a:buNone/>
            </a:pPr>
            <a:r>
              <a:rPr lang="ru-RU" sz="2400" dirty="0" smtClean="0">
                <a:latin typeface="Times New Roman" panose="02020603050405020304" pitchFamily="18" charset="0"/>
                <a:cs typeface="Times New Roman" panose="02020603050405020304" pitchFamily="18" charset="0"/>
              </a:rPr>
              <a:t>Поэтому </a:t>
            </a:r>
            <a:r>
              <a:rPr lang="ru-RU" sz="2400" dirty="0">
                <a:latin typeface="Times New Roman" panose="02020603050405020304" pitchFamily="18" charset="0"/>
                <a:cs typeface="Times New Roman" panose="02020603050405020304" pitchFamily="18" charset="0"/>
              </a:rPr>
              <a:t>всегда нужно объяснять для чего мы трудимся. Например, если цветы не полить – они могут погибнуть; если мы не помоем посуду, то придется есть из грязной.</a:t>
            </a:r>
          </a:p>
        </p:txBody>
      </p:sp>
    </p:spTree>
    <p:extLst>
      <p:ext uri="{BB962C8B-B14F-4D97-AF65-F5344CB8AC3E}">
        <p14:creationId xmlns:p14="http://schemas.microsoft.com/office/powerpoint/2010/main" val="2807146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wheel(1)">
                                      <p:cBhvr>
                                        <p:cTn id="7" dur="2000"/>
                                        <p:tgtEl>
                                          <p:spTgt spid="819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fade">
                                      <p:cBhvr>
                                        <p:cTn id="12" dur="1000"/>
                                        <p:tgtEl>
                                          <p:spTgt spid="8194"/>
                                        </p:tgtEl>
                                      </p:cBhvr>
                                    </p:animEffect>
                                    <p:anim calcmode="lin" valueType="num">
                                      <p:cBhvr>
                                        <p:cTn id="13" dur="1000" fill="hold"/>
                                        <p:tgtEl>
                                          <p:spTgt spid="8194"/>
                                        </p:tgtEl>
                                        <p:attrNameLst>
                                          <p:attrName>ppt_x</p:attrName>
                                        </p:attrNameLst>
                                      </p:cBhvr>
                                      <p:tavLst>
                                        <p:tav tm="0">
                                          <p:val>
                                            <p:strVal val="#ppt_x"/>
                                          </p:val>
                                        </p:tav>
                                        <p:tav tm="100000">
                                          <p:val>
                                            <p:strVal val="#ppt_x"/>
                                          </p:val>
                                        </p:tav>
                                      </p:tavLst>
                                    </p:anim>
                                    <p:anim calcmode="lin" valueType="num">
                                      <p:cBhvr>
                                        <p:cTn id="14"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483768" y="3068960"/>
            <a:ext cx="6562700" cy="3672408"/>
          </a:xfrm>
        </p:spPr>
        <p:txBody>
          <a:bodyPr>
            <a:normAutofit/>
          </a:bodyPr>
          <a:lstStyle/>
          <a:p>
            <a:pPr marL="45720" indent="457200" algn="just">
              <a:buNone/>
            </a:pPr>
            <a:r>
              <a:rPr lang="ru-RU" sz="2000" dirty="0">
                <a:latin typeface="Times New Roman" panose="02020603050405020304" pitchFamily="18" charset="0"/>
                <a:cs typeface="Times New Roman" panose="02020603050405020304" pitchFamily="18" charset="0"/>
              </a:rPr>
              <a:t>Труд и его результат должны сопровождаться положительными эмоциями. Постепенно у ребёнка складывается положительное отношение не только к тем видам труда, которые связаны с игрой, но и к тем, которые не так интересны, но необходимы, то есть происходит осознание важности трудовой деятельности. Деятельность взрослых служит детям образцом для подражания. </a:t>
            </a:r>
            <a:endParaRPr lang="ru-RU" sz="2000" dirty="0" smtClean="0">
              <a:latin typeface="Times New Roman" panose="02020603050405020304" pitchFamily="18" charset="0"/>
              <a:cs typeface="Times New Roman" panose="02020603050405020304" pitchFamily="18" charset="0"/>
            </a:endParaRPr>
          </a:p>
          <a:p>
            <a:pPr marL="45720" indent="457200" algn="just">
              <a:buNone/>
            </a:pPr>
            <a:r>
              <a:rPr lang="ru-RU" sz="2000" dirty="0" smtClean="0">
                <a:latin typeface="Times New Roman" panose="02020603050405020304" pitchFamily="18" charset="0"/>
                <a:cs typeface="Times New Roman" panose="02020603050405020304" pitchFamily="18" charset="0"/>
              </a:rPr>
              <a:t>Учите </a:t>
            </a:r>
            <a:r>
              <a:rPr lang="ru-RU" sz="2000" dirty="0">
                <a:latin typeface="Times New Roman" panose="02020603050405020304" pitchFamily="18" charset="0"/>
                <a:cs typeface="Times New Roman" panose="02020603050405020304" pitchFamily="18" charset="0"/>
              </a:rPr>
              <a:t>ребенка доводить начатую им работу до конца, не торопите и не подгоняйте малыша, умейте ждать, пока он завершит работу сам.</a:t>
            </a:r>
          </a:p>
        </p:txBody>
      </p:sp>
      <p:pic>
        <p:nvPicPr>
          <p:cNvPr id="9220" name="Picture 4" descr="Картинки по запросу обнимашки анимация"/>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084057" y="476672"/>
            <a:ext cx="3962411" cy="2139703"/>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9218" name="Picture 2" descr="Картинки по запросу анимация дети и родител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740308"/>
            <a:ext cx="2751584" cy="40730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92080" y="262387"/>
            <a:ext cx="4752528" cy="2554545"/>
          </a:xfrm>
          <a:prstGeom prst="rect">
            <a:avLst/>
          </a:prstGeom>
        </p:spPr>
        <p:txBody>
          <a:bodyPr wrap="square">
            <a:spAutoFit/>
          </a:bodyPr>
          <a:lstStyle/>
          <a:p>
            <a:pPr indent="457200" algn="just"/>
            <a:r>
              <a:rPr lang="ru-RU" sz="2000" dirty="0">
                <a:latin typeface="Times New Roman" panose="02020603050405020304" pitchFamily="18" charset="0"/>
                <a:cs typeface="Times New Roman" panose="02020603050405020304" pitchFamily="18" charset="0"/>
              </a:rPr>
              <a:t>Труд ребенка не должен оставаться не замеченным со стороны взрослых. Любой труд должен быть поощрен: поблагодарите ребенка, похвалите, оцените его старания. Даже если ребенок сделал что-нибудь не так. А если он что-либо разобьет, сломает, не вздумайте ругать его, ведь ребенок хотел помочь. </a:t>
            </a:r>
          </a:p>
        </p:txBody>
      </p:sp>
    </p:spTree>
    <p:extLst>
      <p:ext uri="{BB962C8B-B14F-4D97-AF65-F5344CB8AC3E}">
        <p14:creationId xmlns:p14="http://schemas.microsoft.com/office/powerpoint/2010/main" val="1026797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ppt_w</p:attrName>
                                        </p:attrNameLst>
                                      </p:cBhvr>
                                      <p:tavLst>
                                        <p:tav tm="0">
                                          <p:val>
                                            <p:fltVal val="0"/>
                                          </p:val>
                                        </p:tav>
                                        <p:tav tm="100000">
                                          <p:val>
                                            <p:strVal val="#ppt_w"/>
                                          </p:val>
                                        </p:tav>
                                      </p:tavLst>
                                    </p:anim>
                                    <p:anim calcmode="lin" valueType="num">
                                      <p:cBhvr>
                                        <p:cTn id="8" dur="500" fill="hold"/>
                                        <p:tgtEl>
                                          <p:spTgt spid="9220"/>
                                        </p:tgtEl>
                                        <p:attrNameLst>
                                          <p:attrName>ppt_h</p:attrName>
                                        </p:attrNameLst>
                                      </p:cBhvr>
                                      <p:tavLst>
                                        <p:tav tm="0">
                                          <p:val>
                                            <p:fltVal val="0"/>
                                          </p:val>
                                        </p:tav>
                                        <p:tav tm="100000">
                                          <p:val>
                                            <p:strVal val="#ppt_h"/>
                                          </p:val>
                                        </p:tav>
                                      </p:tavLst>
                                    </p:anim>
                                    <p:animEffect transition="in" filter="fade">
                                      <p:cBhvr>
                                        <p:cTn id="9" dur="5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circle(in)">
                                      <p:cBhvr>
                                        <p:cTn id="14"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220</TotalTime>
  <Words>549</Words>
  <Application>Microsoft Office PowerPoint</Application>
  <PresentationFormat>Экран (4:3)</PresentationFormat>
  <Paragraphs>21</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Georgia</vt:lpstr>
      <vt:lpstr>Times New Roman</vt:lpstr>
      <vt:lpstr>Trebuchet MS</vt:lpstr>
      <vt:lpstr>Воздушный поток</vt:lpstr>
      <vt:lpstr>Трудовое воспитание в семье.</vt:lpstr>
      <vt:lpstr>Презентация PowerPoint</vt:lpstr>
      <vt:lpstr>Презентация PowerPoint</vt:lpstr>
      <vt:lpstr>Рекомендации по трудовому воспитанию в семье.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Трудовое воспитание в семье.</dc:title>
  <dc:creator>User</dc:creator>
  <cp:lastModifiedBy>пк</cp:lastModifiedBy>
  <cp:revision>20</cp:revision>
  <dcterms:created xsi:type="dcterms:W3CDTF">2016-09-02T18:48:14Z</dcterms:created>
  <dcterms:modified xsi:type="dcterms:W3CDTF">2020-02-05T16:02:48Z</dcterms:modified>
</cp:coreProperties>
</file>