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61" r:id="rId6"/>
    <p:sldId id="270" r:id="rId7"/>
    <p:sldId id="259" r:id="rId8"/>
    <p:sldId id="272" r:id="rId9"/>
    <p:sldId id="260" r:id="rId10"/>
    <p:sldId id="262" r:id="rId11"/>
    <p:sldId id="263" r:id="rId12"/>
    <p:sldId id="273" r:id="rId13"/>
    <p:sldId id="264" r:id="rId14"/>
    <p:sldId id="274" r:id="rId15"/>
    <p:sldId id="266" r:id="rId16"/>
    <p:sldId id="267" r:id="rId17"/>
    <p:sldId id="275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>
      <p:cViewPr varScale="1">
        <p:scale>
          <a:sx n="69" d="100"/>
          <a:sy n="69" d="100"/>
        </p:scale>
        <p:origin x="122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601E8C-566C-481C-B3EE-98E47A551F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5999920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0FC825-F13A-46BB-8B6B-87489BAAA8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9386799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36C560-FE19-4B99-9C2F-AF54C0C81A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6298663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98051A-2765-418C-8907-253CFB0978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3563111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46CA52-7044-4119-81A7-54FF9AEBB9E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9732323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AD96FC-9AE5-4F46-A829-FCF9F45662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5408236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95DE98-5DC4-4C45-BA57-5DB0B3F30C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8676197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8D30E1-8C32-47CB-8571-111CF3AB79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9182736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83324E-CFB7-43C2-BEA3-8B782B9087F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157710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F77B49-AE5F-4180-97E3-A9FD8B48C8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9983185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A5B9A2-D8A5-49A0-9224-1988FA10AD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2833809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4157C2-93BA-467D-BAD8-1E720FEFBC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0902563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E4E995-769B-4D49-AD6C-C7D89820402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dic.academic.ru/dic.nsf/ruwiki/15808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vokrugsveta.ru/encyclopedia/index.php?title=%D0%98%D0%BE%D1%84%D1%84%D0%B5%2C_%D0%90%D0%B1%D1%80%D0%B0%D0%BC_%D0%A4%D0%B5%D0%B4%D0%BE%D1%80%D0%BE%D0%B2%D0%B8%D1%87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vokrugsveta.ru/encyclopedia/index.php?title=%D0%9A%D0%B0%D0%BF%D0%B8%D1%86%D0%B0%2C_%D0%9F%D0%B5%D1%82%D1%80_%D0%9B%D0%B5%D0%BE%D0%BD%D0%B8%D0%B4%D0%BE%D0%B2%D0%B8%D1%87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krugsveta.ru/encyclopedia/index.php?title=%D0%9A%D0%B0%D0%BF%D0%B8%D1%86%D0%B0%2C_%D0%9F%D0%B5%D1%82%D1%80_%D0%9B%D0%B5%D0%BE%D0%BD%D0%B8%D0%B4%D0%BE%D0%B2%D0%B8%D1%87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ozersk.ru/pics/special_date/image/35/large/___________.jpg" TargetMode="External"/><Relationship Id="rId2" Type="http://schemas.openxmlformats.org/officeDocument/2006/relationships/hyperlink" Target="http://www.peoples.ru/science/physics/alexandrov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krugosvet.ru/enc/nauka_i_tehnika/fizika/KURCHATOV_IGOR_VASILEVICH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krugosvet.ru/enc/nauka_i_tehnika/aviaciya_i_kosmonavtika/KELDISH_MSTISLAV_VSEVOLODOVICH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1350" y="1488136"/>
            <a:ext cx="7924800" cy="1470025"/>
          </a:xfrm>
        </p:spPr>
        <p:txBody>
          <a:bodyPr/>
          <a:lstStyle/>
          <a:p>
            <a:pPr eaLnBrk="1" hangingPunct="1"/>
            <a:r>
              <a:rPr lang="ru-RU" alt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"Всё для фронта, </a:t>
            </a:r>
            <a:br>
              <a:rPr lang="ru-RU" alt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altLang="ru-RU" sz="5400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всё для победы!"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241008"/>
            <a:ext cx="6400800" cy="91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 b="1" i="1" dirty="0" smtClean="0">
                <a:solidFill>
                  <a:schemeClr val="accent2"/>
                </a:solidFill>
                <a:latin typeface="Arial Unicode MS" pitchFamily="34" charset="-128"/>
              </a:rPr>
              <a:t>Вклад отечественной </a:t>
            </a:r>
            <a:r>
              <a:rPr lang="ru-RU" altLang="ru-RU" b="1" i="1" dirty="0" smtClean="0">
                <a:solidFill>
                  <a:schemeClr val="accent2"/>
                </a:solidFill>
                <a:latin typeface="Arial Unicode MS" pitchFamily="34" charset="-128"/>
              </a:rPr>
              <a:t>физики</a:t>
            </a:r>
            <a:r>
              <a:rPr lang="ru-RU" altLang="ru-RU" sz="2800" b="1" i="1" dirty="0" smtClean="0">
                <a:solidFill>
                  <a:schemeClr val="accent2"/>
                </a:solidFill>
                <a:latin typeface="Arial Unicode MS" pitchFamily="34" charset="-128"/>
              </a:rPr>
              <a:t> в Великую Победу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838200" y="533400"/>
            <a:ext cx="5562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ru-RU" altLang="ru-RU" sz="2400" b="1" i="1">
              <a:solidFill>
                <a:schemeClr val="accent2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3898106" y="6117307"/>
            <a:ext cx="78120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b="1" dirty="0" smtClean="0">
                <a:solidFill>
                  <a:schemeClr val="accent2"/>
                </a:solidFill>
              </a:rPr>
              <a:t>2022 </a:t>
            </a:r>
            <a:r>
              <a:rPr lang="ru-RU" altLang="ru-RU" b="1" dirty="0">
                <a:solidFill>
                  <a:schemeClr val="accent2"/>
                </a:solidFill>
              </a:rPr>
              <a:t>год.</a:t>
            </a:r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589318" y="5517232"/>
            <a:ext cx="403244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b="1" dirty="0" smtClean="0">
                <a:solidFill>
                  <a:schemeClr val="accent2"/>
                </a:solidFill>
              </a:rPr>
              <a:t>Антон Васильев</a:t>
            </a:r>
            <a:endParaRPr lang="ru-RU" altLang="ru-RU" b="1" dirty="0">
              <a:solidFill>
                <a:schemeClr val="accent2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ru-RU" altLang="ru-RU" b="1" dirty="0">
                <a:solidFill>
                  <a:schemeClr val="accent2"/>
                </a:solidFill>
              </a:rPr>
              <a:t>11 </a:t>
            </a:r>
            <a:r>
              <a:rPr lang="ru-RU" altLang="ru-RU" b="1" dirty="0" smtClean="0">
                <a:solidFill>
                  <a:schemeClr val="accent2"/>
                </a:solidFill>
              </a:rPr>
              <a:t>Г</a:t>
            </a:r>
            <a:endParaRPr lang="ru-RU" altLang="ru-RU" b="1" dirty="0">
              <a:solidFill>
                <a:schemeClr val="accent2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endParaRPr lang="ru-RU" altLang="ru-RU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altLang="ru-RU" sz="4000" b="1" smtClean="0">
                <a:hlinkClick r:id="rId2"/>
              </a:rPr>
              <a:t>Семён</a:t>
            </a:r>
            <a:r>
              <a:rPr lang="ru-RU" altLang="ru-RU" sz="4000" smtClean="0">
                <a:hlinkClick r:id="rId2"/>
              </a:rPr>
              <a:t> </a:t>
            </a:r>
            <a:r>
              <a:rPr lang="ru-RU" altLang="ru-RU" sz="4000" b="1" smtClean="0">
                <a:hlinkClick r:id="rId2"/>
              </a:rPr>
              <a:t>Алексеевич</a:t>
            </a:r>
            <a:r>
              <a:rPr lang="ru-RU" altLang="ru-RU" sz="4000" smtClean="0">
                <a:hlinkClick r:id="rId2"/>
              </a:rPr>
              <a:t> </a:t>
            </a:r>
            <a:br>
              <a:rPr lang="ru-RU" altLang="ru-RU" sz="4000" smtClean="0">
                <a:hlinkClick r:id="rId2"/>
              </a:rPr>
            </a:br>
            <a:r>
              <a:rPr lang="ru-RU" altLang="ru-RU" sz="4000" b="1" smtClean="0">
                <a:hlinkClick r:id="rId2"/>
              </a:rPr>
              <a:t>Лавочкин</a:t>
            </a:r>
            <a:r>
              <a:rPr lang="ru-RU" altLang="ru-RU" sz="4000" smtClean="0">
                <a:hlinkClick r:id="rId2"/>
              </a:rPr>
              <a:t> </a:t>
            </a:r>
            <a:endParaRPr lang="ru-RU" altLang="ru-RU" sz="40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"Я не вижу моего врага - немца-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 конструктора, который сидит над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 своими чертежами... в глубоком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 убежище. Но, не видя его, я воюю с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 ним. Я знаю, что бы там ни придумал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 немец, я обязан придумать лучше. Я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 собираю всю мою волю и фантазию, ...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 все мои знания и опыт ..., чтобы в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день, когда два новых самолета - наш и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вражеский - столкнулись в военном небе,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наш оказался победителем" </a:t>
            </a:r>
          </a:p>
        </p:txBody>
      </p:sp>
      <p:pic>
        <p:nvPicPr>
          <p:cNvPr id="10245" name="Picture 5" descr="i?id=75294538&amp;tov=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198755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i?id=108888567&amp;tov=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0"/>
            <a:ext cx="196215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5181600" cy="11430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hlinkClick r:id="rId2"/>
              </a:rPr>
              <a:t>Абрам</a:t>
            </a:r>
            <a:r>
              <a:rPr lang="ru-RU" altLang="ru-RU" sz="4000" smtClean="0">
                <a:hlinkClick r:id="rId2"/>
              </a:rPr>
              <a:t> </a:t>
            </a:r>
            <a:r>
              <a:rPr lang="ru-RU" altLang="ru-RU" sz="4000" b="1" smtClean="0">
                <a:hlinkClick r:id="rId2"/>
              </a:rPr>
              <a:t>Федорович</a:t>
            </a:r>
            <a:r>
              <a:rPr lang="ru-RU" altLang="ru-RU" sz="4000" smtClean="0">
                <a:hlinkClick r:id="rId2"/>
              </a:rPr>
              <a:t> </a:t>
            </a:r>
            <a:r>
              <a:rPr lang="ru-RU" altLang="ru-RU" sz="4000" b="1" smtClean="0">
                <a:hlinkClick r:id="rId2"/>
              </a:rPr>
              <a:t>Иоффе</a:t>
            </a:r>
            <a:endParaRPr lang="ru-RU" altLang="ru-RU" sz="24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229600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</a:t>
            </a:r>
          </a:p>
          <a:p>
            <a:pPr eaLnBrk="1" hangingPunct="1">
              <a:buFontTx/>
              <a:buNone/>
            </a:pPr>
            <a: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Специально для партизанских </a:t>
            </a:r>
          </a:p>
          <a:p>
            <a:pPr eaLnBrk="1" hangingPunct="1">
              <a:buFontTx/>
              <a:buNone/>
            </a:pPr>
            <a: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отрядов им был разработан термоэлектрогенератор, служивший источником питания для радиоприемников и передатчиков. </a:t>
            </a:r>
          </a:p>
        </p:txBody>
      </p:sp>
      <p:pic>
        <p:nvPicPr>
          <p:cNvPr id="11269" name="Picture 5" descr="i?id=39211791&amp;tov=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0"/>
            <a:ext cx="15684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i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термоэлектрогенератор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состоял из нескольких термоэлементов, крепившихся к дну солдатского котелка. В котелок наливалась вода, и он ставился на костер. Вода определяла температуру одних спаев, а температуру других "задавало" пламя костра, нагревающее дно котелка. Перепада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температур в таком случае в 250-300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градусов хватало для надежного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обеспечения питания переносной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радиоаппаратуры партизан. </a:t>
            </a:r>
          </a:p>
          <a:p>
            <a:pPr eaLnBrk="1" hangingPunct="1">
              <a:lnSpc>
                <a:spcPct val="90000"/>
              </a:lnSpc>
            </a:pPr>
            <a:endParaRPr lang="ru-RU" altLang="ru-RU" sz="2400" smtClean="0"/>
          </a:p>
        </p:txBody>
      </p:sp>
      <p:pic>
        <p:nvPicPr>
          <p:cNvPr id="23556" name="Picture 4" descr="vedro1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41"/>
          <a:stretch>
            <a:fillRect/>
          </a:stretch>
        </p:blipFill>
        <p:spPr bwMode="auto">
          <a:xfrm>
            <a:off x="6875463" y="4191000"/>
            <a:ext cx="1665287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altLang="ru-RU" b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   БМ-13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828800"/>
            <a:ext cx="8229600" cy="4525963"/>
          </a:xfrm>
        </p:spPr>
        <p:txBody>
          <a:bodyPr/>
          <a:lstStyle/>
          <a:p>
            <a:pPr eaLnBrk="1" hangingPunct="1"/>
            <a: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Н.И. Тихомиров</a:t>
            </a:r>
            <a:b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</a:br>
            <a: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В.А. Артемьев </a:t>
            </a:r>
            <a:b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</a:br>
            <a: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Б.С. Петропавловский </a:t>
            </a:r>
          </a:p>
          <a:p>
            <a:pPr eaLnBrk="1" hangingPunct="1">
              <a:buFontTx/>
              <a:buNone/>
            </a:pPr>
            <a: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Г.Э. Лангемак </a:t>
            </a:r>
            <a:b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</a:br>
            <a: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И.Т. Клейменов</a:t>
            </a:r>
          </a:p>
        </p:txBody>
      </p:sp>
      <p:pic>
        <p:nvPicPr>
          <p:cNvPr id="12295" name="Picture 7" descr="i?id=160971422&amp;tov=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28600"/>
            <a:ext cx="3114675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БМ-13</a:t>
            </a:r>
          </a:p>
        </p:txBody>
      </p:sp>
      <p:pic>
        <p:nvPicPr>
          <p:cNvPr id="24580" name="Рисунок 2" descr="180px-BM_13_TBiU_7.jpg"/>
          <p:cNvPicPr>
            <a:picLocks noChangeAspect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2200" y="0"/>
            <a:ext cx="2365375" cy="3352800"/>
          </a:xfrm>
          <a:noFill/>
        </p:spPr>
      </p:pic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457200" y="1447800"/>
            <a:ext cx="5943600" cy="204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5000"/>
              </a:spcBef>
              <a:defRPr/>
            </a:pPr>
            <a:r>
              <a:rPr lang="ru-RU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Представляла собой ферму из 16 направляющих </a:t>
            </a:r>
          </a:p>
          <a:p>
            <a:pPr>
              <a:spcBef>
                <a:spcPct val="35000"/>
              </a:spcBef>
              <a:defRPr/>
            </a:pPr>
            <a:r>
              <a:rPr lang="ru-RU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(8 балок), на которой располагались 132-миллиметровые реактивные снаряды массой 42,5кг. 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2667000" y="4027488"/>
            <a:ext cx="5943600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5000"/>
              </a:spcBef>
              <a:defRPr/>
            </a:pPr>
            <a:r>
              <a:rPr lang="ru-RU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Она монтировалась на трехосном грузовом автомобиле ЗИС-6.</a:t>
            </a:r>
            <a:br>
              <a:rPr lang="ru-RU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За несколько секунд установка выпускала 16 мощных снарядов (с каждой балки по 2 снаряда: один шел сверху, другой – снизу).</a:t>
            </a:r>
          </a:p>
          <a:p>
            <a:pPr>
              <a:spcBef>
                <a:spcPct val="50000"/>
              </a:spcBef>
              <a:defRPr/>
            </a:pPr>
            <a:endParaRPr lang="ru-RU" sz="240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867400" cy="1143000"/>
          </a:xfrm>
        </p:spPr>
        <p:txBody>
          <a:bodyPr/>
          <a:lstStyle/>
          <a:p>
            <a:pPr marL="762000" indent="-762000" eaLnBrk="1" hangingPunct="1"/>
            <a:r>
              <a:rPr lang="ru-RU" altLang="ru-RU" sz="4000" b="1" smtClean="0">
                <a:hlinkClick r:id="rId2"/>
              </a:rPr>
              <a:t>Капица</a:t>
            </a:r>
            <a:r>
              <a:rPr lang="ru-RU" altLang="ru-RU" sz="4000" smtClean="0">
                <a:hlinkClick r:id="rId2"/>
              </a:rPr>
              <a:t> </a:t>
            </a:r>
            <a:r>
              <a:rPr lang="ru-RU" altLang="ru-RU" sz="4000" b="1" smtClean="0">
                <a:hlinkClick r:id="rId2"/>
              </a:rPr>
              <a:t>Петр</a:t>
            </a:r>
            <a:r>
              <a:rPr lang="ru-RU" altLang="ru-RU" sz="4000" smtClean="0">
                <a:hlinkClick r:id="rId2"/>
              </a:rPr>
              <a:t> </a:t>
            </a:r>
            <a:r>
              <a:rPr lang="ru-RU" altLang="ru-RU" sz="4000" b="1" smtClean="0">
                <a:hlinkClick r:id="rId2"/>
              </a:rPr>
              <a:t>Леонидович</a:t>
            </a:r>
            <a:r>
              <a:rPr lang="ru-RU" altLang="ru-RU" sz="4000" smtClean="0">
                <a:hlinkClick r:id="rId2"/>
              </a:rPr>
              <a:t> </a:t>
            </a:r>
            <a:endParaRPr lang="ru-RU" altLang="ru-RU" sz="40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российский физик, один из основателей физики низких температур и физики сильных магнитных полей, академик АН СССР (1939), дважды Герой Социалистического Труда                 </a:t>
            </a:r>
          </a:p>
          <a:p>
            <a:pPr eaLnBrk="1" hangingPunct="1">
              <a:buFontTx/>
              <a:buNone/>
            </a:pPr>
            <a:r>
              <a:rPr lang="ru-RU" altLang="ru-RU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                  (1945, 1974</a:t>
            </a:r>
            <a:r>
              <a:rPr lang="ru-RU" altLang="ru-RU" smtClean="0">
                <a:solidFill>
                  <a:schemeClr val="accent2"/>
                </a:solidFill>
              </a:rPr>
              <a:t>).</a:t>
            </a:r>
          </a:p>
        </p:txBody>
      </p:sp>
      <p:pic>
        <p:nvPicPr>
          <p:cNvPr id="14341" name="Picture 5" descr="i?id=75548759&amp;tov=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81000"/>
            <a:ext cx="2085975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z="2800" i="1" smtClean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eaLnBrk="1" hangingPunct="1"/>
            <a:endParaRPr lang="ru-RU" altLang="ru-RU" sz="2800" i="1" smtClean="0">
              <a:solidFill>
                <a:schemeClr val="accent2"/>
              </a:solidFill>
              <a:latin typeface="Bookman Old Style" panose="02050604050505020204" pitchFamily="18" charset="0"/>
            </a:endParaRPr>
          </a:p>
          <a:p>
            <a:pPr eaLnBrk="1" hangingPunct="1"/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советский физик, академик, член-корреспондент Академии наук СССР, трижды лауреат Государственной премии, автор более 150 научно-популярных работ</a:t>
            </a:r>
          </a:p>
        </p:txBody>
      </p:sp>
      <p:pic>
        <p:nvPicPr>
          <p:cNvPr id="15365" name="Picture 5" descr="i?id=143655829&amp;tov=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04800"/>
            <a:ext cx="20732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1066800" y="304800"/>
            <a:ext cx="51847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solidFill>
                  <a:schemeClr val="tx2"/>
                </a:solidFill>
                <a:latin typeface="Bookman Old Style" panose="02050604050505020204" pitchFamily="18" charset="0"/>
                <a:hlinkClick r:id="rId3"/>
              </a:rPr>
              <a:t>Сергей Иванович </a:t>
            </a:r>
          </a:p>
          <a:p>
            <a:pPr algn="ctr" eaLnBrk="1" hangingPunct="1"/>
            <a:r>
              <a:rPr lang="ru-RU" altLang="ru-RU" sz="4000" b="1">
                <a:solidFill>
                  <a:schemeClr val="tx2"/>
                </a:solidFill>
                <a:latin typeface="Bookman Old Style" panose="02050604050505020204" pitchFamily="18" charset="0"/>
                <a:hlinkClick r:id="rId3"/>
              </a:rPr>
              <a:t>Вавилов</a:t>
            </a:r>
            <a:endParaRPr lang="ru-RU" altLang="ru-RU" sz="4000" b="1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 algn="ctr" eaLnBrk="1" hangingPunct="1"/>
            <a:endParaRPr lang="ru-RU" altLang="ru-RU" sz="4000" b="1">
              <a:solidFill>
                <a:schemeClr val="tx2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32038"/>
            <a:ext cx="8077200" cy="4525962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i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Во время Великой </a:t>
            </a:r>
          </a:p>
          <a:p>
            <a:pPr eaLnBrk="1" hangingPunct="1">
              <a:buFontTx/>
              <a:buNone/>
              <a:defRPr/>
            </a:pPr>
            <a:r>
              <a:rPr lang="ru-RU" sz="2400" i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   Отечественной войны Физический институт Академии Наук СССР руководителем которого был Вавилов С. И.,  был эвакуирован в Казань. Ученые занимались оптическими прицелами для артиллерийской стрельбы и бомбометания, перископами и другой военной техникой</a:t>
            </a:r>
          </a:p>
          <a:p>
            <a:pPr eaLnBrk="1" hangingPunct="1">
              <a:buFontTx/>
              <a:buNone/>
              <a:defRPr/>
            </a:pPr>
            <a:r>
              <a:rPr lang="ru-RU" sz="2400" i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                       </a:t>
            </a:r>
          </a:p>
          <a:p>
            <a:pPr eaLnBrk="1" hangingPunct="1">
              <a:buFontTx/>
              <a:buNone/>
              <a:defRPr/>
            </a:pPr>
            <a:r>
              <a:rPr lang="ru-RU" sz="2400" i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               </a:t>
            </a:r>
          </a:p>
        </p:txBody>
      </p:sp>
      <p:pic>
        <p:nvPicPr>
          <p:cNvPr id="26628" name="Picture 7" descr="VAVIL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0"/>
            <a:ext cx="35052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</a:rPr>
              <a:t>С  ДНЁМ  ПОБЕДЫ !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033838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Мы не забудем всех тех, кто с оружием в руках на полях сражений и в глубоком тылу отстоял свободу и независимость нашей Родины.  Мы не забудем всех тех, кто создавал вооружение, делал открытия, выполнял исследования – это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ученые-физики,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конструкторы,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исследователи,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    инженеры, техники</a:t>
            </a:r>
          </a:p>
        </p:txBody>
      </p:sp>
      <p:pic>
        <p:nvPicPr>
          <p:cNvPr id="21508" name="Picture 4" descr="Война 1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524000"/>
            <a:ext cx="3529013" cy="4249738"/>
          </a:xfr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ve2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24000"/>
            <a:ext cx="6923088" cy="470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" y="533400"/>
            <a:ext cx="8229600" cy="1219200"/>
          </a:xfrm>
        </p:spPr>
        <p:txBody>
          <a:bodyPr/>
          <a:lstStyle/>
          <a:p>
            <a:pPr eaLnBrk="1" hangingPunct="1"/>
            <a:r>
              <a:rPr lang="en-US" altLang="ru-RU" sz="4600" b="1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“</a:t>
            </a:r>
            <a:r>
              <a:rPr lang="ru-RU" altLang="ru-RU" sz="4600" b="1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Идет война народная, священная война…</a:t>
            </a:r>
            <a:r>
              <a:rPr lang="en-US" altLang="ru-RU" sz="4600" b="1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”</a:t>
            </a:r>
            <a:r>
              <a:rPr lang="ru-RU" altLang="ru-RU" sz="4600" b="1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/>
            </a:r>
            <a:br>
              <a:rPr lang="ru-RU" altLang="ru-RU" sz="4600" b="1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</a:br>
            <a:endParaRPr lang="ru-RU" altLang="ru-RU" sz="4600" b="1" i="1" smtClean="0">
              <a:solidFill>
                <a:schemeClr val="accent2"/>
              </a:solidFill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altLang="ru-RU" sz="4800" i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"... научная громада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772400" cy="4373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от академика до лаборанта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и механика - направила без промедления все свои усилия, знания и умения на прямую или косвенную помощь фронту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  Во многих случаях физики работали непосредственно на фронте, испытывая свои предложения на деле, немало физиков пало на поле брани, защищая Родину" </a:t>
            </a:r>
          </a:p>
        </p:txBody>
      </p:sp>
      <p:pic>
        <p:nvPicPr>
          <p:cNvPr id="5125" name="Picture 5" descr="i?id=61606810&amp;tov=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1907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altLang="ru-RU" sz="4000" b="1" i="1" smtClean="0">
                <a:hlinkClick r:id="rId2"/>
              </a:rPr>
              <a:t>Анатолий</a:t>
            </a:r>
            <a:r>
              <a:rPr lang="ru-RU" altLang="ru-RU" sz="4000" i="1" smtClean="0">
                <a:hlinkClick r:id="rId2"/>
              </a:rPr>
              <a:t> </a:t>
            </a:r>
            <a:r>
              <a:rPr lang="ru-RU" altLang="ru-RU" sz="4000" b="1" i="1" smtClean="0">
                <a:hlinkClick r:id="rId2"/>
              </a:rPr>
              <a:t>Петрович</a:t>
            </a:r>
            <a:r>
              <a:rPr lang="ru-RU" altLang="ru-RU" sz="4000" i="1" smtClean="0">
                <a:hlinkClick r:id="rId2"/>
              </a:rPr>
              <a:t> </a:t>
            </a:r>
            <a:r>
              <a:rPr lang="ru-RU" altLang="ru-RU" sz="4000" b="1" i="1" smtClean="0">
                <a:hlinkClick r:id="rId2"/>
              </a:rPr>
              <a:t>Александров</a:t>
            </a:r>
            <a:r>
              <a:rPr lang="ru-RU" altLang="ru-RU" sz="4000" smtClean="0">
                <a:hlinkClick r:id="rId2"/>
              </a:rPr>
              <a:t> </a:t>
            </a:r>
            <a:endParaRPr lang="ru-RU" altLang="ru-RU" sz="40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6172200" cy="2362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27 июня 1941 г. был издан приказ об организации бригад по срочной установке </a:t>
            </a:r>
            <a:r>
              <a:rPr lang="ru-RU" altLang="ru-RU" sz="2800" i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размагничивающих устройств</a:t>
            </a: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 </a:t>
            </a:r>
            <a:r>
              <a:rPr lang="ru-RU" altLang="ru-RU" sz="2800" i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на всех кораблях флота</a:t>
            </a: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. </a:t>
            </a:r>
          </a:p>
        </p:txBody>
      </p:sp>
      <p:pic>
        <p:nvPicPr>
          <p:cNvPr id="6149" name="Picture 5" descr="Картинка 3 из 5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0"/>
            <a:ext cx="23082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1524000" y="3962400"/>
            <a:ext cx="6934200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i="1">
                <a:solidFill>
                  <a:schemeClr val="accent2"/>
                </a:solidFill>
                <a:latin typeface="Bookman Old Style" panose="02050604050505020204" pitchFamily="18" charset="0"/>
              </a:rPr>
              <a:t>  В их состав входили офицеры, учёные ленинградского Физтеха, инженеры, монтажники.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i="1">
                <a:solidFill>
                  <a:schemeClr val="accent2"/>
                </a:solidFill>
                <a:latin typeface="Bookman Old Style" panose="02050604050505020204" pitchFamily="18" charset="0"/>
              </a:rPr>
              <a:t>  Научным руководителем работ был назначен А.П. Александров.</a:t>
            </a:r>
            <a:endParaRPr lang="ru-RU" altLang="ru-RU" sz="2800"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20" name="Picture 5" descr="C:\Documents and Settings\Admin\Рабочий стол\kuznecov_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1000"/>
            <a:ext cx="2971800" cy="223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Содержимое 2"/>
          <p:cNvSpPr>
            <a:spLocks/>
          </p:cNvSpPr>
          <p:nvPr/>
        </p:nvSpPr>
        <p:spPr bwMode="auto">
          <a:xfrm>
            <a:off x="228600" y="381000"/>
            <a:ext cx="818356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47688" indent="-411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b="1" i="1">
                <a:solidFill>
                  <a:srgbClr val="FF0000"/>
                </a:solidFill>
                <a:latin typeface="Bookman Old Style" panose="02050604050505020204" pitchFamily="18" charset="0"/>
              </a:rPr>
              <a:t>"Ранним июньским утром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b="1" i="1">
                <a:solidFill>
                  <a:srgbClr val="FF0000"/>
                </a:solidFill>
                <a:latin typeface="Bookman Old Style" panose="02050604050505020204" pitchFamily="18" charset="0"/>
              </a:rPr>
              <a:t> 1941 г. из Севастополя</a:t>
            </a:r>
            <a:r>
              <a:rPr lang="ru-RU" altLang="ru-RU" sz="2800" i="1">
                <a:solidFill>
                  <a:schemeClr val="accent2"/>
                </a:solidFill>
                <a:latin typeface="Bookman Old Style" panose="02050604050505020204" pitchFamily="18" charset="0"/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i="1">
                <a:solidFill>
                  <a:schemeClr val="accent2"/>
                </a:solidFill>
                <a:latin typeface="Bookman Old Style" panose="02050604050505020204" pitchFamily="18" charset="0"/>
              </a:rPr>
              <a:t>на боевое задание вышел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i="1">
                <a:solidFill>
                  <a:schemeClr val="accent2"/>
                </a:solidFill>
                <a:latin typeface="Bookman Old Style" panose="02050604050505020204" pitchFamily="18" charset="0"/>
              </a:rPr>
              <a:t>эсминец "Быстрый".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i="1">
                <a:solidFill>
                  <a:schemeClr val="accent2"/>
                </a:solidFill>
                <a:latin typeface="Bookman Old Style" panose="02050604050505020204" pitchFamily="18" charset="0"/>
              </a:rPr>
              <a:t>Не успел он отойти от порта, как мощный взрыв потряс его …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i="1">
                <a:solidFill>
                  <a:schemeClr val="accent2"/>
                </a:solidFill>
                <a:latin typeface="Bookman Old Style" panose="02050604050505020204" pitchFamily="18" charset="0"/>
              </a:rPr>
              <a:t>Эсминец подорвался, но, как вскоре выяснилось, до него по тому же фарватеру благополучно прошли два транспорта и буксир.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i="1">
                <a:solidFill>
                  <a:schemeClr val="accent2"/>
                </a:solidFill>
                <a:latin typeface="Bookman Old Style" panose="02050604050505020204" pitchFamily="18" charset="0"/>
              </a:rPr>
              <a:t>           Это означало, что мины реагируют     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i="1">
                <a:solidFill>
                  <a:schemeClr val="accent2"/>
                </a:solidFill>
                <a:latin typeface="Bookman Old Style" panose="02050604050505020204" pitchFamily="18" charset="0"/>
              </a:rPr>
              <a:t>                               не на каждый корабль …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ru-RU" altLang="ru-RU" smtClean="0"/>
          </a:p>
        </p:txBody>
      </p:sp>
      <p:sp>
        <p:nvSpPr>
          <p:cNvPr id="7172" name="Содержимое 2"/>
          <p:cNvSpPr>
            <a:spLocks/>
          </p:cNvSpPr>
          <p:nvPr/>
        </p:nvSpPr>
        <p:spPr bwMode="auto">
          <a:xfrm>
            <a:off x="304800" y="304800"/>
            <a:ext cx="8183563" cy="573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47688" indent="-41116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altLang="ru-RU" sz="2800" b="1" i="1">
                <a:solidFill>
                  <a:srgbClr val="FF0000"/>
                </a:solidFill>
                <a:latin typeface="Bookman Old Style" panose="02050604050505020204" pitchFamily="18" charset="0"/>
              </a:rPr>
              <a:t>Вскоре нашли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800" b="1" i="1">
                <a:solidFill>
                  <a:srgbClr val="FF0000"/>
                </a:solidFill>
                <a:latin typeface="Bookman Old Style" panose="02050604050505020204" pitchFamily="18" charset="0"/>
              </a:rPr>
              <a:t>невзорвавшуюся мину</a:t>
            </a:r>
            <a:r>
              <a:rPr lang="ru-RU" altLang="ru-RU" sz="2800" i="1">
                <a:solidFill>
                  <a:schemeClr val="accent2"/>
                </a:solidFill>
                <a:latin typeface="Bookman Old Style" panose="02050604050505020204" pitchFamily="18" charset="0"/>
              </a:rPr>
              <a:t>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400" i="1">
                <a:solidFill>
                  <a:schemeClr val="accent2"/>
                </a:solidFill>
                <a:latin typeface="Bookman Old Style" panose="02050604050505020204" pitchFamily="18" charset="0"/>
              </a:rPr>
              <a:t>Были </a:t>
            </a:r>
            <a:r>
              <a:rPr lang="ru-RU" altLang="ru-RU" sz="2400" i="1">
                <a:solidFill>
                  <a:schemeClr val="accent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начаты работы,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400" i="1">
                <a:solidFill>
                  <a:schemeClr val="accent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направленные на уменьшении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400" i="1">
                <a:solidFill>
                  <a:schemeClr val="accent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возможности поражения кораблей магнитными минами.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400" i="1">
                <a:solidFill>
                  <a:schemeClr val="accent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 их ходе был создан </a:t>
            </a:r>
            <a:r>
              <a:rPr lang="ru-RU" altLang="ru-RU" sz="2400" i="1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обмоточный метод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2400" i="1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размагничивания судов.</a:t>
            </a:r>
            <a:r>
              <a:rPr lang="ru-RU" altLang="ru-RU" sz="2400" i="1">
                <a:solidFill>
                  <a:schemeClr val="accent2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</a:t>
            </a: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С помощью положенной на палубу или 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                                                         подвешенной с наружной стороны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                                                         бортов большой петли 1 из 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                                                         специального кабеля, по которой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                                                        пропускался электрический ток, вокруг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                                                        кабеля создавалось искусственное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                                                        магнитное поле 2 противоположного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                                                         направления по отношению к 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                                       собственному магнитному полю 3 корабля</a:t>
            </a:r>
            <a:r>
              <a:rPr lang="en-US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; </a:t>
            </a: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в итоге  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                                     результирующее  магнитное поле судна становилось   </a:t>
            </a:r>
          </a:p>
          <a:p>
            <a:pPr eaLnBrk="1" hangingPunct="1">
              <a:spcBef>
                <a:spcPct val="20000"/>
              </a:spcBef>
            </a:pPr>
            <a:r>
              <a:rPr lang="ru-RU" altLang="ru-RU" sz="1600" i="1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                     незначительным и не вызывало срабатывания магнитной мины</a:t>
            </a:r>
            <a:endParaRPr lang="ru-RU" altLang="ru-RU" sz="1600" i="1">
              <a:solidFill>
                <a:schemeClr val="accent2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</a:pPr>
            <a:endParaRPr lang="ru-RU" altLang="ru-RU" sz="1600" i="1">
              <a:solidFill>
                <a:schemeClr val="accent2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6" name="Picture 5" descr="C:\Documents and Settings\Admin\Рабочий стол\p-956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28600"/>
            <a:ext cx="2809875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Рисунок 5" descr="Безымянный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6" t="9863" r="3636" b="7945"/>
          <a:stretch>
            <a:fillRect/>
          </a:stretch>
        </p:blipFill>
        <p:spPr bwMode="auto">
          <a:xfrm>
            <a:off x="609600" y="3657600"/>
            <a:ext cx="388620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172200" cy="1143000"/>
          </a:xfrm>
        </p:spPr>
        <p:txBody>
          <a:bodyPr/>
          <a:lstStyle/>
          <a:p>
            <a:pPr eaLnBrk="1" hangingPunct="1"/>
            <a:r>
              <a:rPr lang="ru-RU" altLang="ru-RU" sz="4000" b="1" i="1" smtClean="0">
                <a:hlinkClick r:id="rId2"/>
              </a:rPr>
              <a:t>ИГОРЬ</a:t>
            </a:r>
            <a:r>
              <a:rPr lang="ru-RU" altLang="ru-RU" sz="4000" i="1" smtClean="0">
                <a:hlinkClick r:id="rId2"/>
              </a:rPr>
              <a:t> </a:t>
            </a:r>
            <a:r>
              <a:rPr lang="ru-RU" altLang="ru-RU" sz="4000" b="1" i="1" smtClean="0">
                <a:hlinkClick r:id="rId2"/>
              </a:rPr>
              <a:t>ВАСИЛЬЕВИЧ</a:t>
            </a:r>
            <a:r>
              <a:rPr lang="ru-RU" altLang="ru-RU" sz="4000" smtClean="0">
                <a:hlinkClick r:id="rId2"/>
              </a:rPr>
              <a:t> </a:t>
            </a:r>
            <a:r>
              <a:rPr lang="ru-RU" altLang="ru-RU" sz="4000" b="1" i="1" smtClean="0">
                <a:hlinkClick r:id="rId2"/>
              </a:rPr>
              <a:t>КУРЧАТОВ</a:t>
            </a:r>
            <a:r>
              <a:rPr lang="ru-RU" altLang="ru-RU" sz="4000" smtClean="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525963"/>
          </a:xfrm>
        </p:spPr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выдающийся советский физик, 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«отец» советской атомной бомбы. 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Академик, основатель и первый директор 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Института атомной энергии с 1943 г. </a:t>
            </a:r>
          </a:p>
          <a:p>
            <a:pPr algn="r" eaLnBrk="1" hangingPunct="1">
              <a:lnSpc>
                <a:spcPct val="130000"/>
              </a:lnSpc>
              <a:buFontTx/>
              <a:buNone/>
            </a:pPr>
            <a:r>
              <a:rPr lang="ru-RU" altLang="ru-RU" sz="28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 1960 г., главный научный руководитель атомной проблемы в СССР, один из основоположников использования ядерной энергии в мирных целях.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ru-RU" altLang="ru-RU" sz="2800" i="1" smtClean="0">
              <a:solidFill>
                <a:schemeClr val="accent2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173" name="Picture 5" descr="i?id=8322482&amp;tov=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"/>
            <a:ext cx="195103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Работа группы ученых под руководством Игоря Васильевича Курчатова в г. Севастополе была сопряжена не только с большой ответственностью, но и опасностью. Устройство мин, применявшихся фашистами, постоянно менялось, и для успешной борьбы с ними необходимо было изучить их устройство. Разборку мин неизвестной конструкции зачастую собственноручно производил сам Игорь Васильевич. Суровая действительность военного лихолетья заставляла рисковать жизнью даже крупнейшего ученого нашей страны.</a:t>
            </a:r>
          </a:p>
          <a:p>
            <a:pPr eaLnBrk="1" hangingPunct="1">
              <a:lnSpc>
                <a:spcPct val="90000"/>
              </a:lnSpc>
            </a:pPr>
            <a:endParaRPr lang="ru-RU" altLang="ru-RU" sz="240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0866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hlinkClick r:id="rId2"/>
              </a:rPr>
              <a:t>МСТИСЛАВ</a:t>
            </a:r>
            <a:r>
              <a:rPr lang="ru-RU" altLang="ru-RU" sz="3200" smtClean="0">
                <a:hlinkClick r:id="rId2"/>
              </a:rPr>
              <a:t> </a:t>
            </a:r>
            <a:r>
              <a:rPr lang="ru-RU" altLang="ru-RU" sz="3200" b="1" smtClean="0">
                <a:hlinkClick r:id="rId2"/>
              </a:rPr>
              <a:t>ВСЕВОЛОДОВИЧ</a:t>
            </a:r>
            <a:r>
              <a:rPr lang="ru-RU" altLang="ru-RU" sz="3200" smtClean="0">
                <a:hlinkClick r:id="rId2"/>
              </a:rPr>
              <a:t> </a:t>
            </a:r>
            <a:r>
              <a:rPr lang="ru-RU" altLang="ru-RU" sz="3200" b="1" smtClean="0">
                <a:hlinkClick r:id="rId2"/>
              </a:rPr>
              <a:t>КЕЛДЫШ</a:t>
            </a:r>
            <a:endParaRPr lang="ru-RU" altLang="ru-RU" sz="3200" b="1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Не менее важную задачу перед учеными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поставила военная авиация.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В ходе испытания скоростных машин летчики столкнулись с явлением флаттера - внезапного разрушения самолета из-за появления интенсивных вибраций. Группа Мстислава Всеволодовича Келдыша, изучив это явление, разработала надежные меры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 предупреждению флаттера.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В результате такой работы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наша авиация не знала потерь,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связанных с этим явлением,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400" i="1" smtClean="0">
                <a:solidFill>
                  <a:schemeClr val="accent2"/>
                </a:solidFill>
                <a:latin typeface="Bookman Old Style" panose="02050604050505020204" pitchFamily="18" charset="0"/>
              </a:rPr>
              <a:t>появилась возможность значительно увеличить скорость и маневренность самолетов.</a:t>
            </a:r>
          </a:p>
        </p:txBody>
      </p:sp>
      <p:pic>
        <p:nvPicPr>
          <p:cNvPr id="8197" name="Picture 5" descr="i?id=2569630&amp;tov=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0"/>
            <a:ext cx="164941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Рисунок 3" descr="ии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962400"/>
            <a:ext cx="3052763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клад отечественных физиков в Победу">
  <a:themeElements>
    <a:clrScheme name="Вклад отечественных физиков в Победу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Вклад отечественных физиков в Победу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клад отечественных физиков в Победу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клад отечественных физиков в Победу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Вклад отечественной физики в Победу</Template>
  <TotalTime>1</TotalTime>
  <Words>792</Words>
  <Application>Microsoft Office PowerPoint</Application>
  <PresentationFormat>Экран (4:3)</PresentationFormat>
  <Paragraphs>103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Monotype Corsiva</vt:lpstr>
      <vt:lpstr>Arial Unicode MS</vt:lpstr>
      <vt:lpstr>Bookman Old Style</vt:lpstr>
      <vt:lpstr>Times New Roman</vt:lpstr>
      <vt:lpstr>Вклад отечественных физиков в Победу</vt:lpstr>
      <vt:lpstr>"Всё для фронта,  всё для победы!" </vt:lpstr>
      <vt:lpstr>“Идет война народная, священная война…” </vt:lpstr>
      <vt:lpstr>"... научная громада</vt:lpstr>
      <vt:lpstr>Анатолий Петрович Александров </vt:lpstr>
      <vt:lpstr>Презентация PowerPoint</vt:lpstr>
      <vt:lpstr>Презентация PowerPoint</vt:lpstr>
      <vt:lpstr>ИГОРЬ ВАСИЛЬЕВИЧ КУРЧАТОВ </vt:lpstr>
      <vt:lpstr>Презентация PowerPoint</vt:lpstr>
      <vt:lpstr>МСТИСЛАВ ВСЕВОЛОДОВИЧ КЕЛДЫШ</vt:lpstr>
      <vt:lpstr>Семён Алексеевич  Лавочкин </vt:lpstr>
      <vt:lpstr>Абрам Федорович Иоффе</vt:lpstr>
      <vt:lpstr>термоэлектрогенератор</vt:lpstr>
      <vt:lpstr>   БМ-13</vt:lpstr>
      <vt:lpstr>БМ-13</vt:lpstr>
      <vt:lpstr>Капица Петр Леонидович </vt:lpstr>
      <vt:lpstr>Презентация PowerPoint</vt:lpstr>
      <vt:lpstr>Презентация PowerPoint</vt:lpstr>
      <vt:lpstr>С  ДНЁМ  ПОБЕДЫ !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"Всё для фронта,  всё для победы!" </dc:title>
  <dc:creator>Ефлова Татьяна Владимировна</dc:creator>
  <cp:lastModifiedBy>Ефлова Татьяна Владимировна</cp:lastModifiedBy>
  <cp:revision>1</cp:revision>
  <cp:lastPrinted>1601-01-01T00:00:00Z</cp:lastPrinted>
  <dcterms:created xsi:type="dcterms:W3CDTF">2022-05-13T07:13:57Z</dcterms:created>
  <dcterms:modified xsi:type="dcterms:W3CDTF">2022-05-13T07:15:33Z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