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  <p:sldMasterId id="2147483650" r:id="rId2"/>
  </p:sldMasterIdLst>
  <p:notesMasterIdLst>
    <p:notesMasterId r:id="rId11"/>
  </p:notesMasterIdLst>
  <p:sldIdLst>
    <p:sldId id="256" r:id="rId3"/>
    <p:sldId id="257" r:id="rId4"/>
    <p:sldId id="258" r:id="rId5"/>
    <p:sldId id="259" r:id="rId6"/>
    <p:sldId id="272" r:id="rId7"/>
    <p:sldId id="273" r:id="rId8"/>
    <p:sldId id="274" r:id="rId9"/>
    <p:sldId id="275" r:id="rId10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Grp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4098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2291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3315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4339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5363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6387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7411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8435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9459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89E490-071C-4D10-B1F0-02570C6227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356B6B-4ED8-4875-A9F9-1B73802455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008845-A559-42D7-BFEB-9D29472B63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35ED85-1AC6-407F-AE35-6F5BE1DD69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73D945-2C3F-4328-AB59-0652BF9BCA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67B64C-B7C0-4E74-8E1D-ECF816CB9D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58A7F0-6A8B-4AF5-B7B0-CDAFFDAA2B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2C93C4-FD7D-43D6-B408-D158BC9395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3F10FE-C964-4082-A7AB-39BEA949A7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C9DBE2-036C-4A97-97AB-D8D27B2A59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C752E-47A9-4BED-A286-ED602AE36A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1E009-A7C6-4318-917C-DF83FF41FE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5193FF-7990-415E-A5EF-07E613C5F2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79E4C5-E130-455C-80C7-48A430B82D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C124FF-BD67-4F0B-B0BA-49A5D18D50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697910-5C63-4E38-B661-222A54C52C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A8388-9916-4EF5-BD2C-784584FD2A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4739-0880-490A-A7F9-80C90610CB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3556DF-4C59-4115-AF0F-8CEB33B4D2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75A9A2-589D-4A3C-9F91-7A7D3A6E90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C5BD28-CEB9-4EED-8521-438C5AC2CE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DFE14F-187E-473F-A744-8B5D2EBE5C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  <a:tab pos="1447800" algn="l"/>
              </a:tabLst>
              <a:defRPr sz="1200" smtClean="0">
                <a:solidFill>
                  <a:srgbClr val="898989"/>
                </a:solidFill>
                <a:latin typeface="+mn-lt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</a:tabLst>
              <a:defRPr sz="1200" smtClean="0">
                <a:solidFill>
                  <a:srgbClr val="898989"/>
                </a:solidFill>
                <a:latin typeface="+mn-lt"/>
                <a:cs typeface="Arial Unicode MS" charset="0"/>
              </a:defRPr>
            </a:lvl1pPr>
          </a:lstStyle>
          <a:p>
            <a:pPr>
              <a:defRPr/>
            </a:pPr>
            <a:fld id="{BF6C4702-7097-4DC4-92BB-A2DE400492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  <a:tab pos="1447800" algn="l"/>
              </a:tabLst>
              <a:defRPr sz="1200" smtClean="0">
                <a:solidFill>
                  <a:srgbClr val="898989"/>
                </a:solidFill>
                <a:latin typeface="+mn-lt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</a:tabLst>
              <a:defRPr sz="1200" smtClean="0">
                <a:solidFill>
                  <a:srgbClr val="898989"/>
                </a:solidFill>
                <a:latin typeface="+mn-lt"/>
                <a:cs typeface="Arial Unicode MS" charset="0"/>
              </a:defRPr>
            </a:lvl1pPr>
          </a:lstStyle>
          <a:p>
            <a:pPr>
              <a:defRPr/>
            </a:pPr>
            <a:fld id="{FA4BF088-04B1-4C9E-AF1A-273BFD4C82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watch?v=phzo6zppt21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685800" y="1196975"/>
            <a:ext cx="7772400" cy="2403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400" b="1" dirty="0">
                <a:solidFill>
                  <a:srgbClr val="FF0000"/>
                </a:solidFill>
                <a:latin typeface="Calibri" pitchFamily="32" charset="0"/>
              </a:rPr>
              <a:t/>
            </a:r>
            <a:br>
              <a:rPr lang="ru-RU" sz="4400" b="1" dirty="0">
                <a:solidFill>
                  <a:srgbClr val="FF0000"/>
                </a:solidFill>
                <a:latin typeface="Calibri" pitchFamily="32" charset="0"/>
              </a:rPr>
            </a:br>
            <a:r>
              <a:rPr lang="ru-RU" sz="4400" b="1" dirty="0">
                <a:solidFill>
                  <a:srgbClr val="333333"/>
                </a:solidFill>
                <a:latin typeface="Calibri" pitchFamily="32" charset="0"/>
              </a:rPr>
              <a:t>Что делать, если мой ребенок гиперактивный?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/>
          <p:cNvSpPr txBox="1">
            <a:spLocks noChangeArrowheads="1"/>
          </p:cNvSpPr>
          <p:nvPr/>
        </p:nvSpPr>
        <p:spPr bwMode="auto">
          <a:xfrm>
            <a:off x="482600" y="936625"/>
            <a:ext cx="8229600" cy="2349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6000" b="1">
                <a:solidFill>
                  <a:srgbClr val="1C1C1C"/>
                </a:solidFill>
                <a:latin typeface="Calibri" pitchFamily="32" charset="0"/>
              </a:rPr>
              <a:t>Вопросы:</a:t>
            </a:r>
            <a:r>
              <a:rPr lang="ru-RU" sz="6000" b="1">
                <a:solidFill>
                  <a:srgbClr val="FF0000"/>
                </a:solidFill>
                <a:latin typeface="Calibri" pitchFamily="32" charset="0"/>
              </a:rPr>
              <a:t/>
            </a:r>
            <a:br>
              <a:rPr lang="ru-RU" sz="6000" b="1">
                <a:solidFill>
                  <a:srgbClr val="FF0000"/>
                </a:solidFill>
                <a:latin typeface="Calibri" pitchFamily="32" charset="0"/>
              </a:rPr>
            </a:br>
            <a:endParaRPr lang="ru-RU" sz="6000" b="1">
              <a:solidFill>
                <a:srgbClr val="FF0000"/>
              </a:solidFill>
              <a:latin typeface="Calibri" pitchFamily="32" charset="0"/>
            </a:endParaRPr>
          </a:p>
        </p:txBody>
      </p:sp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576263" y="2808288"/>
            <a:ext cx="8229600" cy="45259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41313" indent="-341313" algn="ctr">
              <a:spcBef>
                <a:spcPts val="800"/>
              </a:spcBef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sz="4000" b="1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1. Что такое </a:t>
            </a:r>
            <a:r>
              <a:rPr lang="ru-RU" sz="4000" b="1" dirty="0" err="1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гиперактивность</a:t>
            </a:r>
            <a:r>
              <a:rPr lang="ru-RU" sz="4000" b="1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?</a:t>
            </a:r>
          </a:p>
          <a:p>
            <a:pPr marL="341313" indent="-341313" algn="ctr">
              <a:spcBef>
                <a:spcPts val="800"/>
              </a:spcBef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sz="4000" b="1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2.Как выявить </a:t>
            </a:r>
            <a:r>
              <a:rPr lang="ru-RU" sz="4000" b="1" dirty="0" err="1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гиперактивность</a:t>
            </a:r>
            <a:r>
              <a:rPr lang="ru-RU" sz="4000" b="1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 у ребенка? </a:t>
            </a:r>
          </a:p>
          <a:p>
            <a:pPr marL="341313" indent="-341313" algn="ctr">
              <a:spcBef>
                <a:spcPts val="800"/>
              </a:spcBef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sz="4000" b="1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3.Как взаимодействовать с </a:t>
            </a:r>
            <a:r>
              <a:rPr lang="ru-RU" sz="4000" b="1" dirty="0" err="1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гиперактивным</a:t>
            </a:r>
            <a:r>
              <a:rPr lang="ru-RU" sz="4000" b="1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 ребенком?</a:t>
            </a:r>
            <a:r>
              <a:rPr lang="ru-RU" sz="1400" b="1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 </a:t>
            </a:r>
          </a:p>
          <a:p>
            <a:pPr marL="341313" indent="-341313">
              <a:spcBef>
                <a:spcPts val="800"/>
              </a:spcBef>
              <a:buFont typeface="Arial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endParaRPr lang="ru-RU" sz="3200" b="1" dirty="0">
              <a:solidFill>
                <a:srgbClr val="000000"/>
              </a:solidFill>
              <a:latin typeface="Calibri" pitchFamily="32" charset="0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"/>
          <p:cNvSpPr txBox="1">
            <a:spLocks noChangeArrowheads="1"/>
          </p:cNvSpPr>
          <p:nvPr/>
        </p:nvSpPr>
        <p:spPr bwMode="auto">
          <a:xfrm>
            <a:off x="0" y="1827213"/>
            <a:ext cx="9144000" cy="5661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41313" indent="-341313">
              <a:spcBef>
                <a:spcPts val="5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ru-RU" sz="2000" b="1">
              <a:solidFill>
                <a:srgbClr val="000000"/>
              </a:solidFill>
              <a:latin typeface="Calibri" pitchFamily="32" charset="0"/>
            </a:endParaRPr>
          </a:p>
          <a:p>
            <a:pPr marL="341313" indent="-341313" eaLnBrk="0" hangingPunct="0">
              <a:spcBef>
                <a:spcPts val="450"/>
              </a:spcBef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3200" b="1">
                <a:solidFill>
                  <a:srgbClr val="000000"/>
                </a:solidFill>
                <a:latin typeface="Calibri" pitchFamily="32" charset="0"/>
              </a:rPr>
              <a:t>«Активный» - от латинского «actives» - деятельный, действенный. «Гипер» - от греческого «hyper» - над, сверху – указывает на превышение нормы. «Гиперактивность у детей проявляется несвойственными для нормального, соответствующего возрасту, развития ребенка невнимательностью, отвлекаемостью, импульсивностью и гиперактивностью».</a:t>
            </a:r>
          </a:p>
          <a:p>
            <a:pPr marL="341313" indent="-341313">
              <a:spcBef>
                <a:spcPts val="45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ru-RU" b="1">
              <a:solidFill>
                <a:srgbClr val="000000"/>
              </a:solidFill>
              <a:latin typeface="Calibri" pitchFamily="32" charset="0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1"/>
          <p:cNvSpPr txBox="1">
            <a:spLocks noChangeArrowheads="1"/>
          </p:cNvSpPr>
          <p:nvPr/>
        </p:nvSpPr>
        <p:spPr bwMode="auto">
          <a:xfrm>
            <a:off x="457200" y="128588"/>
            <a:ext cx="8229600" cy="1435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41313" indent="-341313" algn="ctr">
              <a:spcBef>
                <a:spcPts val="8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ru-RU" sz="4400" b="1">
              <a:solidFill>
                <a:srgbClr val="000000"/>
              </a:solidFill>
              <a:latin typeface="Calibri" pitchFamily="32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11760" y="3789040"/>
            <a:ext cx="4572000" cy="175432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>
            <a:spAutoFit/>
          </a:bodyPr>
          <a:lstStyle/>
          <a:p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https://learningapps.org/watch?v=phzo6zppt21</a:t>
            </a:r>
            <a:endParaRPr lang="ru-RU" sz="3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685800" y="1196975"/>
            <a:ext cx="7772400" cy="2403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400" b="1" dirty="0">
                <a:solidFill>
                  <a:srgbClr val="FF0000"/>
                </a:solidFill>
                <a:latin typeface="Calibri" pitchFamily="32" charset="0"/>
              </a:rPr>
              <a:t/>
            </a:r>
            <a:br>
              <a:rPr lang="ru-RU" sz="4400" b="1" dirty="0">
                <a:solidFill>
                  <a:srgbClr val="FF0000"/>
                </a:solidFill>
                <a:latin typeface="Calibri" pitchFamily="32" charset="0"/>
              </a:rPr>
            </a:br>
            <a:r>
              <a:rPr lang="ru-RU" sz="4400" b="1" dirty="0" smtClean="0">
                <a:solidFill>
                  <a:srgbClr val="333333"/>
                </a:solidFill>
                <a:latin typeface="Calibri" pitchFamily="32" charset="0"/>
              </a:rPr>
              <a:t>Портрет </a:t>
            </a:r>
            <a:r>
              <a:rPr lang="ru-RU" sz="4400" b="1" dirty="0" err="1" smtClean="0">
                <a:solidFill>
                  <a:srgbClr val="333333"/>
                </a:solidFill>
                <a:latin typeface="Calibri" pitchFamily="32" charset="0"/>
              </a:rPr>
              <a:t>гиперактивного</a:t>
            </a:r>
            <a:r>
              <a:rPr lang="ru-RU" sz="4400" b="1" dirty="0" smtClean="0">
                <a:solidFill>
                  <a:srgbClr val="333333"/>
                </a:solidFill>
                <a:latin typeface="Calibri" pitchFamily="32" charset="0"/>
              </a:rPr>
              <a:t> ребенка </a:t>
            </a:r>
            <a:endParaRPr lang="ru-RU" sz="4400" b="1" dirty="0">
              <a:solidFill>
                <a:srgbClr val="333333"/>
              </a:solidFill>
              <a:latin typeface="Calibri" pitchFamily="32" charset="0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400" b="1">
                <a:solidFill>
                  <a:srgbClr val="FF0000"/>
                </a:solidFill>
                <a:latin typeface="Calibri" pitchFamily="32" charset="0"/>
              </a:rPr>
              <a:t>Рекомендации</a:t>
            </a:r>
          </a:p>
        </p:txBody>
      </p:sp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179388" y="1412875"/>
            <a:ext cx="8713787" cy="5256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41313" indent="-341313">
              <a:spcBef>
                <a:spcPts val="8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3200">
                <a:solidFill>
                  <a:srgbClr val="000000"/>
                </a:solidFill>
                <a:latin typeface="Calibri" pitchFamily="32" charset="0"/>
              </a:rPr>
              <a:t>1. Ужесточение дисциплины лишь усложнит положение</a:t>
            </a:r>
          </a:p>
          <a:p>
            <a:pPr marL="341313" indent="-341313">
              <a:spcBef>
                <a:spcPts val="8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3200">
                <a:solidFill>
                  <a:srgbClr val="000000"/>
                </a:solidFill>
                <a:latin typeface="Calibri" pitchFamily="32" charset="0"/>
              </a:rPr>
              <a:t>Необходимо мягкое, спокойное общение</a:t>
            </a:r>
          </a:p>
          <a:p>
            <a:pPr marL="341313" indent="-341313">
              <a:spcBef>
                <a:spcPts val="8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3200">
                <a:solidFill>
                  <a:srgbClr val="000000"/>
                </a:solidFill>
                <a:latin typeface="Calibri" pitchFamily="32" charset="0"/>
              </a:rPr>
              <a:t>В общении с ребенком не должно быть криков, приказов, но и восторженных интонаций,   эмоционально приподнятого тона. Гиперактивный ребенок очень чувствительный и быстро присоединится к такому настроению. Эмоции могут его захлестнуть;</a:t>
            </a:r>
          </a:p>
          <a:p>
            <a:pPr marL="341313" indent="-341313">
              <a:spcBef>
                <a:spcPts val="8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ru-RU" sz="3200">
              <a:solidFill>
                <a:srgbClr val="000000"/>
              </a:solidFill>
              <a:latin typeface="Calibri" pitchFamily="32" charset="0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400" b="1">
                <a:solidFill>
                  <a:srgbClr val="FF0000"/>
                </a:solidFill>
                <a:latin typeface="Calibri" pitchFamily="32" charset="0"/>
              </a:rPr>
              <a:t>РЕКОМЕНДАЦИИ</a:t>
            </a:r>
          </a:p>
        </p:txBody>
      </p:sp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179388" y="1341438"/>
            <a:ext cx="8713787" cy="5256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41313" indent="-341313">
              <a:spcBef>
                <a:spcPts val="8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3200">
                <a:solidFill>
                  <a:srgbClr val="000000"/>
                </a:solidFill>
                <a:latin typeface="Calibri" pitchFamily="32" charset="0"/>
              </a:rPr>
              <a:t>2. Увеличение учебных нагрузок зачастую ведет к переутомлению, капризам и отказу от учебы вообще.</a:t>
            </a:r>
          </a:p>
          <a:p>
            <a:pPr marL="341313" indent="-341313">
              <a:spcBef>
                <a:spcPts val="8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3200">
                <a:solidFill>
                  <a:srgbClr val="000000"/>
                </a:solidFill>
                <a:latin typeface="Calibri" pitchFamily="32" charset="0"/>
              </a:rPr>
              <a:t>3. Отказаться от тактики вседозволенности.</a:t>
            </a:r>
          </a:p>
          <a:p>
            <a:pPr marL="341313" indent="-341313">
              <a:spcBef>
                <a:spcPts val="8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3200">
                <a:solidFill>
                  <a:srgbClr val="000000"/>
                </a:solidFill>
                <a:latin typeface="Calibri" pitchFamily="32" charset="0"/>
              </a:rPr>
              <a:t>4. Почаще хвалить за успехи и достижения, даже самые незначительные.</a:t>
            </a:r>
          </a:p>
          <a:p>
            <a:pPr marL="341313" indent="-341313">
              <a:spcBef>
                <a:spcPts val="8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3200">
                <a:solidFill>
                  <a:srgbClr val="000000"/>
                </a:solidFill>
                <a:latin typeface="Calibri" pitchFamily="32" charset="0"/>
              </a:rPr>
              <a:t>5. Надо научиться давать четкие инструкции и не поручать несколько дел одновременно.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400" b="1">
                <a:solidFill>
                  <a:srgbClr val="FF0000"/>
                </a:solidFill>
                <a:latin typeface="Calibri" pitchFamily="32" charset="0"/>
              </a:rPr>
              <a:t>РЕКОМЕНДАЦИИ</a:t>
            </a:r>
          </a:p>
        </p:txBody>
      </p:sp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0" y="1341438"/>
            <a:ext cx="8964613" cy="5327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41313" indent="-341313">
              <a:spcBef>
                <a:spcPts val="8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3200">
                <a:solidFill>
                  <a:srgbClr val="000000"/>
                </a:solidFill>
                <a:latin typeface="Calibri" pitchFamily="32" charset="0"/>
              </a:rPr>
              <a:t>6. Запретов должно быть очень немного.</a:t>
            </a:r>
          </a:p>
          <a:p>
            <a:pPr marL="341313" indent="-341313">
              <a:spcBef>
                <a:spcPts val="8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3200">
                <a:solidFill>
                  <a:srgbClr val="000000"/>
                </a:solidFill>
                <a:latin typeface="Calibri" pitchFamily="32" charset="0"/>
              </a:rPr>
              <a:t>7. За несколько минут до начала новой деятельности предупредить  об этом ребенка.</a:t>
            </a:r>
          </a:p>
          <a:p>
            <a:pPr marL="341313" indent="-341313">
              <a:spcBef>
                <a:spcPts val="8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3200">
                <a:solidFill>
                  <a:srgbClr val="000000"/>
                </a:solidFill>
                <a:latin typeface="Calibri" pitchFamily="32" charset="0"/>
              </a:rPr>
              <a:t>8. Ограничить пребывание ребенка в местах скопления большого количества людей.</a:t>
            </a:r>
          </a:p>
          <a:p>
            <a:pPr marL="341313" indent="-341313">
              <a:spcBef>
                <a:spcPts val="8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3200">
                <a:solidFill>
                  <a:srgbClr val="000000"/>
                </a:solidFill>
                <a:latin typeface="Calibri" pitchFamily="32" charset="0"/>
              </a:rPr>
              <a:t>9. Четкий режим дня.</a:t>
            </a:r>
          </a:p>
          <a:p>
            <a:pPr marL="341313" indent="-341313">
              <a:spcBef>
                <a:spcPts val="8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3200">
                <a:solidFill>
                  <a:srgbClr val="000000"/>
                </a:solidFill>
                <a:latin typeface="Calibri" pitchFamily="32" charset="0"/>
              </a:rPr>
              <a:t>10.  По возможности надо оградить гиперактивного ребенка от длительных  занятий на компьютере  и от просмотра телевизионных передач.</a:t>
            </a:r>
          </a:p>
          <a:p>
            <a:pPr marL="341313" indent="-341313">
              <a:spcBef>
                <a:spcPts val="8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ru-RU" sz="3200">
              <a:solidFill>
                <a:srgbClr val="000000"/>
              </a:solidFill>
              <a:latin typeface="Calibri" pitchFamily="32" charset="0"/>
            </a:endParaRPr>
          </a:p>
          <a:p>
            <a:pPr marL="341313" indent="-341313">
              <a:spcBef>
                <a:spcPts val="8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ru-RU" sz="3200">
              <a:solidFill>
                <a:srgbClr val="000000"/>
              </a:solidFill>
              <a:latin typeface="Calibri" pitchFamily="32" charset="0"/>
            </a:endParaRPr>
          </a:p>
          <a:p>
            <a:pPr marL="341313" indent="-341313">
              <a:spcBef>
                <a:spcPts val="8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ru-RU" sz="3200">
              <a:solidFill>
                <a:srgbClr val="000000"/>
              </a:solidFill>
              <a:latin typeface="Calibri" pitchFamily="32" charset="0"/>
            </a:endParaRPr>
          </a:p>
          <a:p>
            <a:pPr marL="341313" indent="-341313">
              <a:spcBef>
                <a:spcPts val="8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ru-RU" sz="3200">
              <a:solidFill>
                <a:srgbClr val="000000"/>
              </a:solidFill>
              <a:latin typeface="Calibri" pitchFamily="32" charset="0"/>
            </a:endParaRPr>
          </a:p>
          <a:p>
            <a:pPr marL="341313" indent="-341313">
              <a:spcBef>
                <a:spcPts val="8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ru-RU" sz="3200">
              <a:solidFill>
                <a:srgbClr val="000000"/>
              </a:solidFill>
              <a:latin typeface="Calibri" pitchFamily="32" charset="0"/>
            </a:endParaRPr>
          </a:p>
          <a:p>
            <a:pPr marL="341313" indent="-341313">
              <a:spcBef>
                <a:spcPts val="8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ru-RU" sz="3200">
              <a:solidFill>
                <a:srgbClr val="000000"/>
              </a:solidFill>
              <a:latin typeface="Calibri" pitchFamily="32" charset="0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400" b="1">
                <a:solidFill>
                  <a:srgbClr val="FF0000"/>
                </a:solidFill>
                <a:latin typeface="Calibri" pitchFamily="32" charset="0"/>
              </a:rPr>
              <a:t>РЕКОМЕНДАЦИИ</a:t>
            </a:r>
          </a:p>
        </p:txBody>
      </p:sp>
      <p:sp>
        <p:nvSpPr>
          <p:cNvPr id="10243" name="Text Box 2"/>
          <p:cNvSpPr txBox="1">
            <a:spLocks noChangeArrowheads="1"/>
          </p:cNvSpPr>
          <p:nvPr/>
        </p:nvSpPr>
        <p:spPr bwMode="auto">
          <a:xfrm>
            <a:off x="0" y="1268413"/>
            <a:ext cx="9144000" cy="5400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41313" indent="-341313">
              <a:spcBef>
                <a:spcPts val="8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3200">
                <a:solidFill>
                  <a:srgbClr val="000000"/>
                </a:solidFill>
                <a:latin typeface="Calibri" pitchFamily="32" charset="0"/>
              </a:rPr>
              <a:t>11. Желательно не заниматься силовыми видами спорта.</a:t>
            </a:r>
          </a:p>
          <a:p>
            <a:pPr marL="341313" indent="-341313">
              <a:spcBef>
                <a:spcPts val="8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3200">
                <a:solidFill>
                  <a:srgbClr val="000000"/>
                </a:solidFill>
                <a:latin typeface="Calibri" pitchFamily="32" charset="0"/>
              </a:rPr>
              <a:t>12. Полезны спокойные прогулки с родителями перед сном.</a:t>
            </a:r>
          </a:p>
          <a:p>
            <a:pPr marL="341313" indent="-341313">
              <a:spcBef>
                <a:spcPts val="8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3200">
                <a:solidFill>
                  <a:srgbClr val="000000"/>
                </a:solidFill>
                <a:latin typeface="Calibri" pitchFamily="32" charset="0"/>
              </a:rPr>
              <a:t>13. Использовать пальчиковые игры.</a:t>
            </a:r>
          </a:p>
        </p:txBody>
      </p:sp>
      <p:pic>
        <p:nvPicPr>
          <p:cNvPr id="1024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25" y="3811588"/>
            <a:ext cx="2520950" cy="2786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024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650" y="4581525"/>
            <a:ext cx="1846263" cy="1770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584</TotalTime>
  <Words>265</Words>
  <Application>Microsoft Office PowerPoint</Application>
  <PresentationFormat>Экран (4:3)</PresentationFormat>
  <Paragraphs>32</Paragraphs>
  <Slides>8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Microsoft YaHei</vt:lpstr>
      <vt:lpstr>Times New Roman</vt:lpstr>
      <vt:lpstr>Calibri</vt:lpstr>
      <vt:lpstr>Arial Unicode MS</vt:lpstr>
      <vt:lpstr>Тема Office</vt:lpstr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Федотова Виктория Александровна</dc:creator>
  <cp:lastModifiedBy>User</cp:lastModifiedBy>
  <cp:revision>49</cp:revision>
  <cp:lastPrinted>1601-01-01T00:00:00Z</cp:lastPrinted>
  <dcterms:created xsi:type="dcterms:W3CDTF">2011-01-05T19:20:23Z</dcterms:created>
  <dcterms:modified xsi:type="dcterms:W3CDTF">2022-05-13T11:23:17Z</dcterms:modified>
</cp:coreProperties>
</file>