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3" r:id="rId3"/>
    <p:sldId id="260" r:id="rId4"/>
    <p:sldId id="261" r:id="rId5"/>
    <p:sldId id="264" r:id="rId6"/>
    <p:sldId id="259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E3FDE45-AF77-4B5C-9715-49D594BDF05E}" styleName="Светлый стиль 1 - акцент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4" descr="Фон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51938" cy="685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685800" y="1928802"/>
            <a:ext cx="7772400" cy="2857520"/>
          </a:xfrm>
        </p:spPr>
        <p:txBody>
          <a:bodyPr>
            <a:normAutofit/>
          </a:bodyPr>
          <a:lstStyle/>
          <a:p>
            <a:r>
              <a:rPr lang="ru-RU" b="1" smtClean="0">
                <a:solidFill>
                  <a:srgbClr val="00B050"/>
                </a:solidFill>
                <a:latin typeface="Cambria" pitchFamily="18" charset="0"/>
                <a:ea typeface="Cambria" pitchFamily="18" charset="0"/>
              </a:rPr>
              <a:t>«Роль </a:t>
            </a:r>
            <a:r>
              <a:rPr lang="ru-RU" b="1" dirty="0" smtClean="0">
                <a:solidFill>
                  <a:srgbClr val="00B050"/>
                </a:solidFill>
                <a:latin typeface="Cambria" pitchFamily="18" charset="0"/>
                <a:ea typeface="Cambria" pitchFamily="18" charset="0"/>
              </a:rPr>
              <a:t>внеурочной деятельности в формировании </a:t>
            </a:r>
            <a:r>
              <a:rPr lang="ru-RU" b="1" smtClean="0">
                <a:solidFill>
                  <a:srgbClr val="00B050"/>
                </a:solidFill>
                <a:latin typeface="Cambria" pitchFamily="18" charset="0"/>
                <a:ea typeface="Cambria" pitchFamily="18" charset="0"/>
              </a:rPr>
              <a:t>личностных </a:t>
            </a:r>
            <a:r>
              <a:rPr lang="ru-RU" b="1" smtClean="0">
                <a:solidFill>
                  <a:srgbClr val="00B050"/>
                </a:solidFill>
                <a:latin typeface="Cambria" pitchFamily="18" charset="0"/>
                <a:ea typeface="Cambria" pitchFamily="18" charset="0"/>
              </a:rPr>
              <a:t>результатов»</a:t>
            </a:r>
            <a:endParaRPr lang="ru-RU" b="1" dirty="0">
              <a:solidFill>
                <a:srgbClr val="00B050"/>
              </a:solidFill>
              <a:latin typeface="Cambria" pitchFamily="18" charset="0"/>
              <a:ea typeface="Cambria" pitchFamily="18" charset="0"/>
            </a:endParaRPr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4414" y="4643446"/>
            <a:ext cx="7343804" cy="1752600"/>
          </a:xfrm>
        </p:spPr>
        <p:txBody>
          <a:bodyPr rtlCol="0">
            <a:normAutofit fontScale="40000" lnSpcReduction="20000"/>
          </a:bodyPr>
          <a:lstStyle/>
          <a:p>
            <a:pPr algn="ctr">
              <a:lnSpc>
                <a:spcPct val="80000"/>
              </a:lnSpc>
              <a:buNone/>
            </a:pPr>
            <a:endParaRPr lang="ru-RU" sz="44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2100" b="1" dirty="0" smtClean="0">
              <a:solidFill>
                <a:srgbClr val="0070C0"/>
              </a:solidFill>
              <a:latin typeface="Cambria" pitchFamily="18" charset="0"/>
              <a:ea typeface="Cambria" pitchFamily="18" charset="0"/>
            </a:endParaRPr>
          </a:p>
          <a:p>
            <a:pPr algn="r"/>
            <a:endParaRPr lang="ru-RU" sz="2100" b="1" dirty="0" smtClean="0">
              <a:solidFill>
                <a:srgbClr val="0070C0"/>
              </a:solidFill>
              <a:latin typeface="Cambria" pitchFamily="18" charset="0"/>
              <a:ea typeface="Cambria" pitchFamily="18" charset="0"/>
            </a:endParaRPr>
          </a:p>
          <a:p>
            <a:pPr algn="r"/>
            <a:r>
              <a:rPr lang="ru-RU" sz="2900" b="1" dirty="0" err="1" smtClean="0">
                <a:solidFill>
                  <a:srgbClr val="0070C0"/>
                </a:solidFill>
                <a:latin typeface="Cambria" pitchFamily="18" charset="0"/>
                <a:ea typeface="Cambria" pitchFamily="18" charset="0"/>
              </a:rPr>
              <a:t>Дашидондокова</a:t>
            </a:r>
            <a:r>
              <a:rPr lang="ru-RU" sz="2900" b="1" dirty="0" smtClean="0">
                <a:solidFill>
                  <a:srgbClr val="0070C0"/>
                </a:solidFill>
                <a:latin typeface="Cambria" pitchFamily="18" charset="0"/>
                <a:ea typeface="Cambria" pitchFamily="18" charset="0"/>
              </a:rPr>
              <a:t> </a:t>
            </a:r>
            <a:r>
              <a:rPr lang="ru-RU" sz="2900" b="1" dirty="0" smtClean="0">
                <a:solidFill>
                  <a:srgbClr val="0070C0"/>
                </a:solidFill>
                <a:latin typeface="Cambria" pitchFamily="18" charset="0"/>
                <a:ea typeface="Cambria" pitchFamily="18" charset="0"/>
              </a:rPr>
              <a:t>Е.А.,</a:t>
            </a:r>
          </a:p>
          <a:p>
            <a:pPr algn="r"/>
            <a:r>
              <a:rPr lang="ru-RU" sz="2900" b="1" dirty="0" smtClean="0">
                <a:solidFill>
                  <a:srgbClr val="0070C0"/>
                </a:solidFill>
                <a:latin typeface="Cambria" pitchFamily="18" charset="0"/>
                <a:ea typeface="Cambria" pitchFamily="18" charset="0"/>
              </a:rPr>
              <a:t>учитель бурятского языка</a:t>
            </a:r>
          </a:p>
          <a:p>
            <a:pPr algn="r"/>
            <a:r>
              <a:rPr lang="ru-RU" sz="2900" b="1" dirty="0" smtClean="0">
                <a:solidFill>
                  <a:srgbClr val="0070C0"/>
                </a:solidFill>
                <a:latin typeface="Cambria" pitchFamily="18" charset="0"/>
                <a:ea typeface="Cambria" pitchFamily="18" charset="0"/>
              </a:rPr>
              <a:t>МАОУ СОШ №</a:t>
            </a:r>
            <a:r>
              <a:rPr lang="ru-RU" sz="2900" b="1" dirty="0" smtClean="0">
                <a:solidFill>
                  <a:srgbClr val="0070C0"/>
                </a:solidFill>
                <a:latin typeface="Cambria" pitchFamily="18" charset="0"/>
                <a:ea typeface="Cambria" pitchFamily="18" charset="0"/>
              </a:rPr>
              <a:t>49</a:t>
            </a:r>
          </a:p>
          <a:p>
            <a:pPr algn="r"/>
            <a:endParaRPr lang="ru-RU" sz="2900" b="1" dirty="0" smtClean="0">
              <a:solidFill>
                <a:srgbClr val="0070C0"/>
              </a:solidFill>
              <a:latin typeface="Cambria" pitchFamily="18" charset="0"/>
              <a:ea typeface="Cambria" pitchFamily="18" charset="0"/>
            </a:endParaRPr>
          </a:p>
          <a:p>
            <a:pPr algn="r"/>
            <a:endParaRPr lang="ru-RU" sz="2900" b="1" dirty="0" smtClean="0">
              <a:solidFill>
                <a:srgbClr val="0070C0"/>
              </a:solidFill>
              <a:latin typeface="Cambria" pitchFamily="18" charset="0"/>
              <a:ea typeface="Cambria" pitchFamily="18" charset="0"/>
            </a:endParaRPr>
          </a:p>
          <a:p>
            <a:r>
              <a:rPr lang="ru-RU" sz="2900" b="1" dirty="0" smtClean="0">
                <a:solidFill>
                  <a:srgbClr val="0070C0"/>
                </a:solidFill>
                <a:latin typeface="Cambria" pitchFamily="18" charset="0"/>
                <a:ea typeface="Cambria" pitchFamily="18" charset="0"/>
              </a:rPr>
              <a:t>21.10.21 г. </a:t>
            </a:r>
            <a:endParaRPr lang="ru-RU" sz="2900" b="1" dirty="0" smtClean="0">
              <a:solidFill>
                <a:srgbClr val="0070C0"/>
              </a:solidFill>
              <a:latin typeface="Cambria" pitchFamily="18" charset="0"/>
              <a:ea typeface="Cambria" pitchFamily="18" charset="0"/>
            </a:endParaRPr>
          </a:p>
          <a:p>
            <a:pPr algn="ctr">
              <a:lnSpc>
                <a:spcPct val="80000"/>
              </a:lnSpc>
              <a:buNone/>
            </a:pPr>
            <a:endParaRPr lang="ru-RU" sz="44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80000"/>
              </a:lnSpc>
              <a:buNone/>
            </a:pPr>
            <a:endParaRPr lang="ru-RU" sz="66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85720" y="1214422"/>
            <a:ext cx="85725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 </a:t>
            </a:r>
            <a:endParaRPr lang="ru-RU" sz="10000" b="1" dirty="0">
              <a:solidFill>
                <a:srgbClr val="0070C0"/>
              </a:solidFill>
              <a:latin typeface="Monotype Corsiva" pitchFamily="66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71472" y="500042"/>
            <a:ext cx="821537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dirty="0" smtClean="0"/>
              <a:t> </a:t>
            </a:r>
            <a:r>
              <a:rPr lang="ru-RU" b="1" dirty="0" smtClean="0">
                <a:solidFill>
                  <a:srgbClr val="0070C0"/>
                </a:solidFill>
                <a:latin typeface="Cambria Math" pitchFamily="18" charset="0"/>
                <a:ea typeface="Cambria Math" pitchFamily="18" charset="0"/>
              </a:rPr>
              <a:t>«Изучение бурятского языка в образовательных организациях г. Улан-Удэ: проблемы и перспективы</a:t>
            </a:r>
            <a:r>
              <a:rPr lang="ru-RU" b="1" dirty="0" smtClean="0">
                <a:solidFill>
                  <a:srgbClr val="0070C0"/>
                </a:solidFill>
                <a:latin typeface="Cambria Math" pitchFamily="18" charset="0"/>
                <a:ea typeface="Cambria Math" pitchFamily="18" charset="0"/>
              </a:rPr>
              <a:t>». </a:t>
            </a:r>
          </a:p>
          <a:p>
            <a:pPr algn="ctr"/>
            <a:r>
              <a:rPr lang="ru-RU" sz="1400" i="1" dirty="0" smtClean="0">
                <a:solidFill>
                  <a:srgbClr val="00B050"/>
                </a:solidFill>
                <a:latin typeface="Cambria" pitchFamily="18" charset="0"/>
                <a:ea typeface="Cambria" pitchFamily="18" charset="0"/>
              </a:rPr>
              <a:t>(открытое </a:t>
            </a:r>
            <a:r>
              <a:rPr lang="ru-RU" sz="1400" i="1" dirty="0" smtClean="0">
                <a:solidFill>
                  <a:srgbClr val="00B050"/>
                </a:solidFill>
                <a:latin typeface="Cambria" pitchFamily="18" charset="0"/>
                <a:ea typeface="Cambria" pitchFamily="18" charset="0"/>
              </a:rPr>
              <a:t>расширенное заседание муниципального предметного центра по предметам «Бурятский язык и бурятская литература» </a:t>
            </a:r>
            <a:r>
              <a:rPr lang="ru-RU" sz="1400" i="1" dirty="0" smtClean="0">
                <a:solidFill>
                  <a:srgbClr val="00B050"/>
                </a:solidFill>
                <a:latin typeface="Cambria" pitchFamily="18" charset="0"/>
                <a:ea typeface="Cambria" pitchFamily="18" charset="0"/>
              </a:rPr>
              <a:t>)</a:t>
            </a:r>
            <a:endParaRPr lang="ru-RU" sz="1400" i="1" dirty="0">
              <a:solidFill>
                <a:srgbClr val="00B050"/>
              </a:solidFill>
              <a:latin typeface="Cambria" pitchFamily="18" charset="0"/>
              <a:ea typeface="Cambria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4" descr="Фон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51938" cy="685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1000132"/>
          </a:xfrm>
        </p:spPr>
        <p:txBody>
          <a:bodyPr>
            <a:normAutofit fontScale="90000"/>
          </a:bodyPr>
          <a:lstStyle/>
          <a:p>
            <a:pPr lvl="0" fontAlgn="base">
              <a:spcAft>
                <a:spcPct val="0"/>
              </a:spcAft>
            </a:pPr>
            <a:r>
              <a:rPr lang="ru-RU" sz="2400" b="1" dirty="0" smtClean="0">
                <a:solidFill>
                  <a:srgbClr val="00B050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План мероприятий праздника «</a:t>
            </a:r>
            <a:r>
              <a:rPr lang="ru-RU" sz="2400" b="1" dirty="0" err="1" smtClean="0">
                <a:solidFill>
                  <a:srgbClr val="00B050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Амар</a:t>
            </a:r>
            <a:r>
              <a:rPr lang="ru-RU" sz="2400" b="1" dirty="0" smtClean="0">
                <a:solidFill>
                  <a:srgbClr val="00B050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rgbClr val="00B050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сайн</a:t>
            </a:r>
            <a:r>
              <a:rPr lang="ru-RU" sz="2400" b="1" dirty="0" smtClean="0">
                <a:solidFill>
                  <a:srgbClr val="00B050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lang="ru-RU" sz="2400" b="1" dirty="0" err="1" smtClean="0">
                <a:solidFill>
                  <a:srgbClr val="00B050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буряад</a:t>
            </a:r>
            <a:r>
              <a:rPr lang="ru-RU" sz="2400" b="1" dirty="0" smtClean="0">
                <a:solidFill>
                  <a:srgbClr val="00B050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rgbClr val="00B050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хэлэн</a:t>
            </a:r>
            <a:r>
              <a:rPr lang="ru-RU" sz="2400" b="1" dirty="0" smtClean="0">
                <a:solidFill>
                  <a:srgbClr val="00B050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!»,</a:t>
            </a:r>
            <a:r>
              <a:rPr lang="ru-RU" sz="2400" b="1" dirty="0" smtClean="0">
                <a:solidFill>
                  <a:srgbClr val="00B050"/>
                </a:solidFill>
                <a:latin typeface="Monotype Corsiva" pitchFamily="66" charset="0"/>
                <a:cs typeface="Arial" pitchFamily="34" charset="0"/>
              </a:rPr>
              <a:t/>
            </a:r>
            <a:br>
              <a:rPr lang="ru-RU" sz="2400" b="1" dirty="0" smtClean="0">
                <a:solidFill>
                  <a:srgbClr val="00B050"/>
                </a:solidFill>
                <a:latin typeface="Monotype Corsiva" pitchFamily="66" charset="0"/>
                <a:cs typeface="Arial" pitchFamily="34" charset="0"/>
              </a:rPr>
            </a:br>
            <a:r>
              <a:rPr lang="ru-RU" sz="2400" b="1" dirty="0" smtClean="0">
                <a:solidFill>
                  <a:srgbClr val="00B050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посвященного дням бурятского языка</a:t>
            </a:r>
            <a:r>
              <a:rPr lang="ru-RU" sz="1600" b="1" dirty="0" smtClean="0">
                <a:latin typeface="Georgia" pitchFamily="18" charset="0"/>
                <a:cs typeface="Arial" pitchFamily="34" charset="0"/>
              </a:rPr>
              <a:t/>
            </a:r>
            <a:br>
              <a:rPr lang="ru-RU" sz="1600" b="1" dirty="0" smtClean="0">
                <a:latin typeface="Georgia" pitchFamily="18" charset="0"/>
                <a:cs typeface="Arial" pitchFamily="34" charset="0"/>
              </a:rPr>
            </a:br>
            <a:endParaRPr lang="ru-RU" sz="1600" b="1" dirty="0">
              <a:latin typeface="Georgia" pitchFamily="18" charset="0"/>
            </a:endParaRPr>
          </a:p>
        </p:txBody>
      </p:sp>
      <p:sp>
        <p:nvSpPr>
          <p:cNvPr id="9" name="Подзаголовок 8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algn="ctr">
              <a:lnSpc>
                <a:spcPct val="80000"/>
              </a:lnSpc>
              <a:buNone/>
            </a:pPr>
            <a:endParaRPr lang="ru-RU" sz="44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80000"/>
              </a:lnSpc>
              <a:buNone/>
            </a:pPr>
            <a:endParaRPr lang="ru-RU" sz="44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80000"/>
              </a:lnSpc>
              <a:buNone/>
            </a:pPr>
            <a:endParaRPr lang="ru-RU" sz="66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85720" y="1214422"/>
            <a:ext cx="85725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 </a:t>
            </a:r>
            <a:endParaRPr lang="ru-RU" sz="10000" b="1" dirty="0">
              <a:solidFill>
                <a:srgbClr val="0070C0"/>
              </a:solidFill>
              <a:latin typeface="Monotype Corsiva" pitchFamily="66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42842" y="928669"/>
          <a:ext cx="8858313" cy="5612980"/>
        </p:xfrm>
        <a:graphic>
          <a:graphicData uri="http://schemas.openxmlformats.org/drawingml/2006/table">
            <a:tbl>
              <a:tblPr/>
              <a:tblGrid>
                <a:gridCol w="2769969"/>
                <a:gridCol w="1281800"/>
                <a:gridCol w="1282622"/>
                <a:gridCol w="1282622"/>
                <a:gridCol w="2241300"/>
              </a:tblGrid>
              <a:tr h="23356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70C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мероприятия</a:t>
                      </a:r>
                      <a:endParaRPr lang="ru-RU" sz="1400" b="1" dirty="0">
                        <a:solidFill>
                          <a:srgbClr val="0070C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009" marR="530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70C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дата</a:t>
                      </a:r>
                      <a:endParaRPr lang="ru-RU" sz="1400" b="1" dirty="0">
                        <a:solidFill>
                          <a:srgbClr val="0070C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009" marR="530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70C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время</a:t>
                      </a:r>
                      <a:endParaRPr lang="ru-RU" sz="1400" b="1" dirty="0">
                        <a:solidFill>
                          <a:srgbClr val="0070C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009" marR="530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70C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участники</a:t>
                      </a:r>
                      <a:endParaRPr lang="ru-RU" sz="1400" b="1">
                        <a:solidFill>
                          <a:srgbClr val="0070C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009" marR="530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0070C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ответственные</a:t>
                      </a:r>
                      <a:endParaRPr lang="ru-RU" sz="1400" b="1" dirty="0">
                        <a:solidFill>
                          <a:srgbClr val="0070C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009" marR="530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713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 smtClean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Флеш</a:t>
                      </a:r>
                      <a:r>
                        <a:rPr lang="ru-RU" sz="1400" dirty="0" smtClean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–</a:t>
                      </a:r>
                      <a:r>
                        <a:rPr lang="ru-RU" sz="1400" dirty="0" err="1" smtClean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моб</a:t>
                      </a:r>
                      <a:endParaRPr lang="ru-RU" sz="1400" dirty="0" smtClean="0">
                        <a:solidFill>
                          <a:srgbClr val="00206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«</a:t>
                      </a:r>
                      <a:r>
                        <a:rPr lang="ru-RU" sz="1400" dirty="0" err="1" smtClean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Ерыт</a:t>
                      </a:r>
                      <a:r>
                        <a:rPr lang="ru-RU" sz="1400" dirty="0" smtClean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dirty="0" err="1" smtClean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наашаа</a:t>
                      </a:r>
                      <a:r>
                        <a:rPr lang="ru-RU" sz="1400" dirty="0" smtClean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dirty="0" err="1" smtClean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ёохортоо</a:t>
                      </a:r>
                      <a:r>
                        <a:rPr lang="ru-RU" sz="1400" dirty="0" smtClean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…»</a:t>
                      </a:r>
                      <a:endParaRPr lang="ru-RU" sz="1400" dirty="0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009" marR="530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01.10.19 г</a:t>
                      </a:r>
                      <a:endParaRPr lang="ru-RU" sz="1400" dirty="0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009" marR="530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15.30</a:t>
                      </a:r>
                      <a:endParaRPr lang="ru-RU" sz="1400" dirty="0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009" marR="530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6-8 классы</a:t>
                      </a:r>
                      <a:endParaRPr lang="ru-RU" sz="1400" dirty="0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009" marR="530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Дашидондокова</a:t>
                      </a:r>
                      <a:r>
                        <a:rPr lang="ru-RU" sz="1400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Е.А.</a:t>
                      </a:r>
                      <a:endParaRPr lang="ru-RU" sz="1400" dirty="0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Гармаев</a:t>
                      </a:r>
                      <a:r>
                        <a:rPr lang="ru-RU" sz="1400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Ж.З.</a:t>
                      </a:r>
                      <a:endParaRPr lang="ru-RU" sz="1400" dirty="0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009" marR="530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809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Конкурс фотографий </a:t>
                      </a:r>
                      <a:endParaRPr lang="ru-RU" sz="1400" dirty="0" smtClean="0">
                        <a:solidFill>
                          <a:srgbClr val="00206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«</a:t>
                      </a:r>
                      <a:r>
                        <a:rPr lang="ru-RU" sz="1400" dirty="0" err="1" smtClean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Минии</a:t>
                      </a:r>
                      <a:r>
                        <a:rPr lang="ru-RU" sz="1400" dirty="0" smtClean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dirty="0" err="1" smtClean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түрэл Буряад</a:t>
                      </a:r>
                      <a:r>
                        <a:rPr lang="ru-RU" sz="1400" dirty="0" smtClean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dirty="0" err="1" smtClean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орон</a:t>
                      </a:r>
                      <a:r>
                        <a:rPr lang="ru-RU" sz="1400" dirty="0" smtClean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»</a:t>
                      </a:r>
                      <a:endParaRPr lang="ru-RU" sz="1400" dirty="0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009" marR="530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03.10 – 21.10.19 г.</a:t>
                      </a:r>
                      <a:endParaRPr lang="ru-RU" sz="1400" dirty="0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009" marR="530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1400" dirty="0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009" marR="530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учащиеся </a:t>
                      </a:r>
                      <a:endParaRPr lang="ru-RU" sz="1400" dirty="0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1-11 классов</a:t>
                      </a:r>
                      <a:endParaRPr lang="ru-RU" sz="1400" dirty="0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009" marR="530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Клуб «</a:t>
                      </a:r>
                      <a:r>
                        <a:rPr lang="ru-RU" sz="1400" dirty="0" err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Мүшэхэн</a:t>
                      </a:r>
                      <a:r>
                        <a:rPr lang="ru-RU" sz="1400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»</a:t>
                      </a:r>
                      <a:endParaRPr lang="ru-RU" sz="1400" dirty="0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009" marR="530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3568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Шоу ростовых кукол «Чудеса в юрте»</a:t>
                      </a:r>
                      <a:endParaRPr lang="ru-RU" sz="1400" dirty="0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009" marR="530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09.10.19 г.</a:t>
                      </a:r>
                      <a:endParaRPr lang="ru-RU" sz="1400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009" marR="530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12.15</a:t>
                      </a:r>
                      <a:endParaRPr lang="ru-RU" sz="1400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009" marR="530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 классы</a:t>
                      </a:r>
                      <a:endParaRPr lang="ru-RU" sz="1400" dirty="0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009" marR="530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Передвижной театр кукол «</a:t>
                      </a:r>
                      <a:r>
                        <a:rPr lang="ru-RU" sz="1400" dirty="0" err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Аянша</a:t>
                      </a:r>
                      <a:r>
                        <a:rPr lang="ru-RU" sz="1400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»</a:t>
                      </a:r>
                      <a:endParaRPr lang="ru-RU" sz="1400" dirty="0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009" marR="530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356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13.10</a:t>
                      </a:r>
                      <a:endParaRPr lang="ru-RU" sz="1400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009" marR="530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 классы</a:t>
                      </a:r>
                      <a:endParaRPr lang="ru-RU" sz="1400" dirty="0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009" marR="530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6089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Участие в </a:t>
                      </a:r>
                      <a:r>
                        <a:rPr lang="en-US" sz="1400" dirty="0" smtClean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X</a:t>
                      </a:r>
                      <a:r>
                        <a:rPr lang="ru-RU" sz="1400" dirty="0" smtClean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Межрегиональном </a:t>
                      </a:r>
                      <a:r>
                        <a:rPr lang="ru-RU" sz="1400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конкурсе чтецов «Четыре неба»</a:t>
                      </a:r>
                      <a:endParaRPr lang="ru-RU" sz="1400" dirty="0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009" marR="530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10.10.19 г.</a:t>
                      </a:r>
                      <a:endParaRPr lang="ru-RU" sz="1400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009" marR="530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9.00</a:t>
                      </a:r>
                      <a:endParaRPr lang="ru-RU" sz="1400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009" marR="530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solidFill>
                          <a:srgbClr val="00206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7-8 классы</a:t>
                      </a:r>
                      <a:endParaRPr lang="ru-RU" sz="1400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009" marR="530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Дашидондокова</a:t>
                      </a:r>
                      <a:r>
                        <a:rPr lang="ru-RU" sz="1400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Е.А.</a:t>
                      </a:r>
                      <a:endParaRPr lang="ru-RU" sz="1400" dirty="0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Ли О.Н.</a:t>
                      </a:r>
                      <a:endParaRPr lang="ru-RU" sz="1400" dirty="0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009" marR="530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713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Турнир по национальной игре «Шагай </a:t>
                      </a:r>
                      <a:r>
                        <a:rPr lang="ru-RU" sz="1400" dirty="0" err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наадан</a:t>
                      </a:r>
                      <a:r>
                        <a:rPr lang="ru-RU" sz="1400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» </a:t>
                      </a:r>
                      <a:endParaRPr lang="ru-RU" sz="1400" dirty="0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009" marR="530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12.10.19 г.</a:t>
                      </a:r>
                      <a:endParaRPr lang="ru-RU" sz="1400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009" marR="530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11.00</a:t>
                      </a:r>
                      <a:endParaRPr lang="ru-RU" sz="1400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009" marR="530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2-5 классы</a:t>
                      </a:r>
                      <a:endParaRPr lang="ru-RU" sz="1400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009" marR="530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Клуб «</a:t>
                      </a:r>
                      <a:r>
                        <a:rPr lang="ru-RU" sz="1400" dirty="0" err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Мүшэхэн</a:t>
                      </a:r>
                      <a:r>
                        <a:rPr lang="ru-RU" sz="1400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»</a:t>
                      </a:r>
                      <a:endParaRPr lang="ru-RU" sz="1400" dirty="0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009" marR="530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5111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Участие в республиканском конкурсе им. </a:t>
                      </a:r>
                      <a:r>
                        <a:rPr lang="ru-RU" sz="1400" dirty="0" err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К.Цыденова</a:t>
                      </a:r>
                      <a:r>
                        <a:rPr lang="ru-RU" sz="1400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«В кругу друзей» посвященном</a:t>
                      </a:r>
                      <a:endParaRPr lang="ru-RU" sz="1400" dirty="0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95-летию </a:t>
                      </a:r>
                      <a:r>
                        <a:rPr lang="ru-RU" sz="1400" dirty="0" err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Г.Чимитова</a:t>
                      </a:r>
                      <a:endParaRPr lang="ru-RU" sz="1400" dirty="0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009" marR="530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18.10.19 г.</a:t>
                      </a:r>
                      <a:endParaRPr lang="ru-RU" sz="1400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009" marR="530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9.00</a:t>
                      </a:r>
                      <a:endParaRPr lang="ru-RU" sz="1400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009" marR="530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solidFill>
                          <a:srgbClr val="00206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7-8 классы</a:t>
                      </a:r>
                      <a:endParaRPr lang="ru-RU" sz="1400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009" marR="530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Дашидондокова</a:t>
                      </a:r>
                      <a:r>
                        <a:rPr lang="ru-RU" sz="1400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Е.А</a:t>
                      </a:r>
                      <a:endParaRPr lang="ru-RU" sz="1400" dirty="0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Ли О.Н.</a:t>
                      </a:r>
                      <a:endParaRPr lang="ru-RU" sz="1400" dirty="0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009" marR="530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713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Конкурс</a:t>
                      </a:r>
                      <a:endParaRPr lang="ru-RU" sz="1400" dirty="0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«</a:t>
                      </a:r>
                      <a:r>
                        <a:rPr lang="ru-RU" sz="1400" dirty="0" err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Эрхим</a:t>
                      </a:r>
                      <a:r>
                        <a:rPr lang="ru-RU" sz="1400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диктант-2019»</a:t>
                      </a:r>
                      <a:endParaRPr lang="ru-RU" sz="1400" dirty="0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009" marR="530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19.10.19 г.</a:t>
                      </a:r>
                      <a:endParaRPr lang="ru-RU" sz="1400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009" marR="530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12.00</a:t>
                      </a:r>
                      <a:endParaRPr lang="ru-RU" sz="1400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009" marR="530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родители школы</a:t>
                      </a:r>
                      <a:endParaRPr lang="ru-RU" sz="1400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009" marR="530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Дашидондокова</a:t>
                      </a:r>
                      <a:r>
                        <a:rPr lang="ru-RU" sz="1400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Е.А.</a:t>
                      </a:r>
                      <a:endParaRPr lang="ru-RU" sz="1400" dirty="0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Бадмаева А.Я.</a:t>
                      </a:r>
                      <a:endParaRPr lang="ru-RU" sz="1400" dirty="0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009" marR="530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070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Турнир по произведению </a:t>
                      </a:r>
                      <a:r>
                        <a:rPr lang="ru-RU" sz="1400" dirty="0" err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Ц-Б.Бадмаева</a:t>
                      </a:r>
                      <a:r>
                        <a:rPr lang="ru-RU" sz="1400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«Серёжа в стране </a:t>
                      </a:r>
                      <a:r>
                        <a:rPr lang="ru-RU" sz="1400" dirty="0" err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Будамшуу</a:t>
                      </a:r>
                      <a:r>
                        <a:rPr lang="ru-RU" sz="1400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»</a:t>
                      </a:r>
                      <a:endParaRPr lang="ru-RU" sz="1400" dirty="0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009" marR="530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21.10.19 г.</a:t>
                      </a:r>
                      <a:endParaRPr lang="ru-RU" sz="1400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009" marR="530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13.00</a:t>
                      </a:r>
                      <a:endParaRPr lang="ru-RU" sz="1400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009" marR="530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solidFill>
                          <a:srgbClr val="00206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 классы</a:t>
                      </a:r>
                      <a:endParaRPr lang="ru-RU" sz="1400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009" marR="530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Дашидондокова</a:t>
                      </a:r>
                      <a:r>
                        <a:rPr lang="ru-RU" sz="1400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Е.А.</a:t>
                      </a:r>
                      <a:endParaRPr lang="ru-RU" sz="1400" dirty="0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009" marR="530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356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Закрытие Недели</a:t>
                      </a:r>
                      <a:endParaRPr lang="ru-RU" sz="1400" dirty="0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009" marR="530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23.10.19 г.</a:t>
                      </a:r>
                      <a:endParaRPr lang="ru-RU" sz="1400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009" marR="530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12.00</a:t>
                      </a:r>
                      <a:endParaRPr lang="ru-RU" sz="1400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009" marR="530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Участники </a:t>
                      </a:r>
                      <a:endParaRPr lang="ru-RU" sz="1400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009" marR="530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Клуб «</a:t>
                      </a:r>
                      <a:r>
                        <a:rPr lang="ru-RU" sz="1400" dirty="0" err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Мүшэхэн</a:t>
                      </a:r>
                      <a:r>
                        <a:rPr lang="ru-RU" sz="1400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»</a:t>
                      </a:r>
                      <a:endParaRPr lang="ru-RU" sz="1400" dirty="0">
                        <a:solidFill>
                          <a:srgbClr val="00206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009" marR="530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4" descr="Фон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51938" cy="685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Семинары, мастер-классы,   открытые занятия ...</a:t>
            </a:r>
            <a:endParaRPr lang="ru-RU" sz="2800" dirty="0"/>
          </a:p>
        </p:txBody>
      </p:sp>
      <p:sp>
        <p:nvSpPr>
          <p:cNvPr id="9" name="Подзаголовок 8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algn="ctr">
              <a:lnSpc>
                <a:spcPct val="80000"/>
              </a:lnSpc>
              <a:buNone/>
            </a:pPr>
            <a:endParaRPr lang="ru-RU" sz="44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80000"/>
              </a:lnSpc>
              <a:buNone/>
            </a:pPr>
            <a:endParaRPr lang="ru-RU" sz="44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80000"/>
              </a:lnSpc>
              <a:buNone/>
            </a:pPr>
            <a:endParaRPr lang="ru-RU" sz="66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85720" y="1214422"/>
            <a:ext cx="85725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 </a:t>
            </a:r>
            <a:endParaRPr lang="ru-RU" sz="10000" b="1" dirty="0">
              <a:solidFill>
                <a:srgbClr val="0070C0"/>
              </a:solidFill>
              <a:latin typeface="Monotype Corsiva" pitchFamily="66" charset="0"/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0" y="1000107"/>
          <a:ext cx="9144000" cy="5224114"/>
        </p:xfrm>
        <a:graphic>
          <a:graphicData uri="http://schemas.openxmlformats.org/drawingml/2006/table">
            <a:tbl>
              <a:tblPr firstRow="1" bandRow="1">
                <a:tableStyleId>{0E3FDE45-AF77-4B5C-9715-49D594BDF05E}</a:tableStyleId>
              </a:tblPr>
              <a:tblGrid>
                <a:gridCol w="500033"/>
                <a:gridCol w="3995767"/>
                <a:gridCol w="2362200"/>
                <a:gridCol w="2286000"/>
              </a:tblGrid>
              <a:tr h="145600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</a:rPr>
                        <a:t>          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 smtClean="0">
                        <a:solidFill>
                          <a:schemeClr val="tx1"/>
                        </a:solidFill>
                        <a:latin typeface="Cambria" pitchFamily="18" charset="0"/>
                        <a:ea typeface="Cambria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Cambria" pitchFamily="18" charset="0"/>
                          <a:ea typeface="Cambria" pitchFamily="18" charset="0"/>
                        </a:rPr>
                        <a:t>Семинар-совещание </a:t>
                      </a:r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Cambria" pitchFamily="18" charset="0"/>
                          <a:ea typeface="Cambria" pitchFamily="18" charset="0"/>
                        </a:rPr>
                        <a:t>для директоров </a:t>
                      </a:r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Cambria" pitchFamily="18" charset="0"/>
                          <a:ea typeface="Cambria" pitchFamily="18" charset="0"/>
                        </a:rPr>
                        <a:t>школ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Cambria" pitchFamily="18" charset="0"/>
                          <a:ea typeface="Cambria" pitchFamily="18" charset="0"/>
                        </a:rPr>
                        <a:t> </a:t>
                      </a:r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Cambria" pitchFamily="18" charset="0"/>
                          <a:ea typeface="Cambria" pitchFamily="18" charset="0"/>
                        </a:rPr>
                        <a:t>г. Улан-Удэ </a:t>
                      </a:r>
                      <a:endParaRPr lang="ru-RU" sz="1200" b="1" dirty="0" smtClean="0">
                        <a:solidFill>
                          <a:schemeClr val="tx1"/>
                        </a:solidFill>
                        <a:latin typeface="Cambria" pitchFamily="18" charset="0"/>
                        <a:ea typeface="Cambria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Cambria" pitchFamily="18" charset="0"/>
                          <a:ea typeface="Cambria" pitchFamily="18" charset="0"/>
                        </a:rPr>
                        <a:t> </a:t>
                      </a:r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Cambria" pitchFamily="18" charset="0"/>
                          <a:ea typeface="Cambria" pitchFamily="18" charset="0"/>
                        </a:rPr>
                        <a:t>«</a:t>
                      </a:r>
                      <a:r>
                        <a:rPr lang="ru-RU" sz="1200" b="1" dirty="0" err="1">
                          <a:solidFill>
                            <a:schemeClr val="tx1"/>
                          </a:solidFill>
                          <a:latin typeface="Cambria" pitchFamily="18" charset="0"/>
                          <a:ea typeface="Cambria" pitchFamily="18" charset="0"/>
                        </a:rPr>
                        <a:t>Метапредметность</a:t>
                      </a:r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Cambria" pitchFamily="18" charset="0"/>
                          <a:ea typeface="Cambria" pitchFamily="18" charset="0"/>
                        </a:rPr>
                        <a:t> как основа содержания современного образования»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Cambria" pitchFamily="18" charset="0"/>
                        <a:ea typeface="Cambria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 smtClean="0">
                        <a:solidFill>
                          <a:schemeClr val="tx1"/>
                        </a:solidFill>
                        <a:latin typeface="Cambria" pitchFamily="18" charset="0"/>
                        <a:ea typeface="Cambria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Cambria" pitchFamily="18" charset="0"/>
                          <a:ea typeface="Cambria" pitchFamily="18" charset="0"/>
                        </a:rPr>
                        <a:t>мастер </a:t>
                      </a:r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Cambria" pitchFamily="18" charset="0"/>
                          <a:ea typeface="Cambria" pitchFamily="18" charset="0"/>
                        </a:rPr>
                        <a:t>–</a:t>
                      </a:r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Cambria" pitchFamily="18" charset="0"/>
                          <a:ea typeface="Cambria" pitchFamily="18" charset="0"/>
                        </a:rPr>
                        <a:t>класс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Cambria" pitchFamily="18" charset="0"/>
                          <a:ea typeface="Cambria" pitchFamily="18" charset="0"/>
                        </a:rPr>
                        <a:t> </a:t>
                      </a:r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Cambria" pitchFamily="18" charset="0"/>
                          <a:ea typeface="Cambria" pitchFamily="18" charset="0"/>
                        </a:rPr>
                        <a:t>«Через игру к традициям…»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Cambria" pitchFamily="18" charset="0"/>
                        <a:ea typeface="Cambria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 smtClean="0">
                        <a:solidFill>
                          <a:schemeClr val="tx1"/>
                        </a:solidFill>
                        <a:latin typeface="Cambria" pitchFamily="18" charset="0"/>
                        <a:ea typeface="Cambria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Cambria" pitchFamily="18" charset="0"/>
                          <a:ea typeface="Cambria" pitchFamily="18" charset="0"/>
                        </a:rPr>
                        <a:t>2016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Cambria" pitchFamily="18" charset="0"/>
                        <a:ea typeface="Cambria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981387">
                <a:tc>
                  <a:txBody>
                    <a:bodyPr/>
                    <a:lstStyle/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  <a:p>
                      <a:pPr marL="45720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ru-RU" sz="1200" b="1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 smtClean="0">
                        <a:solidFill>
                          <a:schemeClr val="tx1"/>
                        </a:solidFill>
                        <a:latin typeface="Cambria" pitchFamily="18" charset="0"/>
                        <a:ea typeface="Cambria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Cambria" pitchFamily="18" charset="0"/>
                          <a:ea typeface="Cambria" pitchFamily="18" charset="0"/>
                        </a:rPr>
                        <a:t>Фестиваль </a:t>
                      </a:r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Cambria" pitchFamily="18" charset="0"/>
                          <a:ea typeface="Cambria" pitchFamily="18" charset="0"/>
                        </a:rPr>
                        <a:t>открытых уроков по  формированию межэтнической толерантности</a:t>
                      </a:r>
                      <a:r>
                        <a:rPr lang="ru-RU" sz="1200" b="1" kern="1200" dirty="0">
                          <a:solidFill>
                            <a:schemeClr val="tx1"/>
                          </a:solidFill>
                          <a:latin typeface="Cambria" pitchFamily="18" charset="0"/>
                          <a:ea typeface="Cambria" pitchFamily="18" charset="0"/>
                        </a:rPr>
                        <a:t> для участников республиканского  семинара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Cambria" pitchFamily="18" charset="0"/>
                        <a:ea typeface="Cambria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kern="1200" dirty="0" smtClean="0">
                        <a:solidFill>
                          <a:schemeClr val="tx1"/>
                        </a:solidFill>
                        <a:latin typeface="Cambria" pitchFamily="18" charset="0"/>
                        <a:ea typeface="Cambria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kern="1200" dirty="0" smtClean="0">
                          <a:solidFill>
                            <a:schemeClr val="tx1"/>
                          </a:solidFill>
                          <a:latin typeface="Cambria" pitchFamily="18" charset="0"/>
                          <a:ea typeface="Cambria" pitchFamily="18" charset="0"/>
                        </a:rPr>
                        <a:t>открытое </a:t>
                      </a:r>
                      <a:r>
                        <a:rPr lang="ru-RU" sz="1200" b="1" kern="1200" dirty="0">
                          <a:solidFill>
                            <a:schemeClr val="tx1"/>
                          </a:solidFill>
                          <a:latin typeface="Cambria" pitchFamily="18" charset="0"/>
                          <a:ea typeface="Cambria" pitchFamily="18" charset="0"/>
                        </a:rPr>
                        <a:t>занятие  </a:t>
                      </a:r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Cambria" pitchFamily="18" charset="0"/>
                          <a:ea typeface="Cambria" pitchFamily="18" charset="0"/>
                        </a:rPr>
                        <a:t>Калейдоскоп национальных игр  «Бурятия толерантная»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Cambria" pitchFamily="18" charset="0"/>
                        <a:ea typeface="Cambria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kern="1200" dirty="0" smtClean="0">
                        <a:solidFill>
                          <a:schemeClr val="tx1"/>
                        </a:solidFill>
                        <a:latin typeface="Cambria" pitchFamily="18" charset="0"/>
                        <a:ea typeface="Cambria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kern="1200" dirty="0" smtClean="0">
                          <a:solidFill>
                            <a:schemeClr val="tx1"/>
                          </a:solidFill>
                          <a:latin typeface="Cambria" pitchFamily="18" charset="0"/>
                          <a:ea typeface="Cambria" pitchFamily="18" charset="0"/>
                        </a:rPr>
                        <a:t>2017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Cambria" pitchFamily="18" charset="0"/>
                        <a:ea typeface="Cambria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114307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Cambria" pitchFamily="18" charset="0"/>
                          <a:ea typeface="Cambria" pitchFamily="18" charset="0"/>
                        </a:rPr>
                        <a:t>Встреча </a:t>
                      </a:r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Cambria" pitchFamily="18" charset="0"/>
                          <a:ea typeface="Cambria" pitchFamily="18" charset="0"/>
                        </a:rPr>
                        <a:t>монгольских школьников в рамках IV Международного    культурно-образовательного туристского форума фестиваля «Интеграция на Великом Чайном пути», посвященного Году городов-побратимов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Cambria" pitchFamily="18" charset="0"/>
                        <a:ea typeface="Cambria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 smtClean="0">
                        <a:solidFill>
                          <a:schemeClr val="tx1"/>
                        </a:solidFill>
                        <a:latin typeface="Cambria" pitchFamily="18" charset="0"/>
                        <a:ea typeface="Cambria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Cambria" pitchFamily="18" charset="0"/>
                          <a:ea typeface="Cambria" pitchFamily="18" charset="0"/>
                        </a:rPr>
                        <a:t>мастер-класс 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Cambria" pitchFamily="18" charset="0"/>
                        <a:ea typeface="Cambria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Cambria" pitchFamily="18" charset="0"/>
                          <a:ea typeface="Cambria" pitchFamily="18" charset="0"/>
                        </a:rPr>
                        <a:t> «</a:t>
                      </a:r>
                      <a:r>
                        <a:rPr lang="ru-RU" sz="1200" b="1" dirty="0" err="1">
                          <a:solidFill>
                            <a:schemeClr val="tx1"/>
                          </a:solidFill>
                          <a:latin typeface="Cambria" pitchFamily="18" charset="0"/>
                          <a:ea typeface="Cambria" pitchFamily="18" charset="0"/>
                        </a:rPr>
                        <a:t>Ерыт</a:t>
                      </a:r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Cambria" pitchFamily="18" charset="0"/>
                          <a:ea typeface="Cambria" pitchFamily="18" charset="0"/>
                        </a:rPr>
                        <a:t> </a:t>
                      </a:r>
                      <a:r>
                        <a:rPr lang="ru-RU" sz="1200" b="1" dirty="0" err="1">
                          <a:solidFill>
                            <a:schemeClr val="tx1"/>
                          </a:solidFill>
                          <a:latin typeface="Cambria" pitchFamily="18" charset="0"/>
                          <a:ea typeface="Cambria" pitchFamily="18" charset="0"/>
                        </a:rPr>
                        <a:t>наашаа</a:t>
                      </a:r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Cambria" pitchFamily="18" charset="0"/>
                          <a:ea typeface="Cambria" pitchFamily="18" charset="0"/>
                        </a:rPr>
                        <a:t> </a:t>
                      </a:r>
                      <a:r>
                        <a:rPr lang="ru-RU" sz="1200" b="1" dirty="0" err="1">
                          <a:solidFill>
                            <a:schemeClr val="tx1"/>
                          </a:solidFill>
                          <a:latin typeface="Cambria" pitchFamily="18" charset="0"/>
                          <a:ea typeface="Cambria" pitchFamily="18" charset="0"/>
                        </a:rPr>
                        <a:t>ёохортоо</a:t>
                      </a:r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Cambria" pitchFamily="18" charset="0"/>
                          <a:ea typeface="Cambria" pitchFamily="18" charset="0"/>
                        </a:rPr>
                        <a:t>…!» 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Cambria" pitchFamily="18" charset="0"/>
                        <a:ea typeface="Cambria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 smtClean="0">
                        <a:solidFill>
                          <a:schemeClr val="tx1"/>
                        </a:solidFill>
                        <a:latin typeface="Cambria" pitchFamily="18" charset="0"/>
                        <a:ea typeface="Cambria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Cambria" pitchFamily="18" charset="0"/>
                          <a:ea typeface="Cambria" pitchFamily="18" charset="0"/>
                        </a:rPr>
                        <a:t>2017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Cambria" pitchFamily="18" charset="0"/>
                        <a:ea typeface="Cambria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119830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 smtClean="0">
                        <a:solidFill>
                          <a:schemeClr val="tx1"/>
                        </a:solidFill>
                        <a:latin typeface="Cambria" pitchFamily="18" charset="0"/>
                        <a:ea typeface="Cambria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Cambria" pitchFamily="18" charset="0"/>
                          <a:ea typeface="Cambria" pitchFamily="18" charset="0"/>
                        </a:rPr>
                        <a:t>Посещение </a:t>
                      </a:r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Cambria" pitchFamily="18" charset="0"/>
                          <a:ea typeface="Cambria" pitchFamily="18" charset="0"/>
                        </a:rPr>
                        <a:t>«</a:t>
                      </a:r>
                      <a:r>
                        <a:rPr lang="ru-RU" sz="1200" b="1" dirty="0" err="1">
                          <a:solidFill>
                            <a:schemeClr val="tx1"/>
                          </a:solidFill>
                          <a:latin typeface="Cambria" pitchFamily="18" charset="0"/>
                          <a:ea typeface="Cambria" pitchFamily="18" charset="0"/>
                        </a:rPr>
                        <a:t>Буряад</a:t>
                      </a:r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Cambria" pitchFamily="18" charset="0"/>
                          <a:ea typeface="Cambria" pitchFamily="18" charset="0"/>
                        </a:rPr>
                        <a:t> ФМ радио</a:t>
                      </a:r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Cambria" pitchFamily="18" charset="0"/>
                          <a:ea typeface="Cambria" pitchFamily="18" charset="0"/>
                        </a:rPr>
                        <a:t>»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Cambria" pitchFamily="18" charset="0"/>
                        <a:ea typeface="Cambria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Cambria" pitchFamily="18" charset="0"/>
                          <a:ea typeface="Cambria" pitchFamily="18" charset="0"/>
                        </a:rPr>
                        <a:t>чтение </a:t>
                      </a:r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Cambria" pitchFamily="18" charset="0"/>
                          <a:ea typeface="Cambria" pitchFamily="18" charset="0"/>
                        </a:rPr>
                        <a:t>стихотворений, </a:t>
                      </a:r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Cambria" pitchFamily="18" charset="0"/>
                          <a:ea typeface="Cambria" pitchFamily="18" charset="0"/>
                        </a:rPr>
                        <a:t>интервью  </a:t>
                      </a:r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Cambria" pitchFamily="18" charset="0"/>
                          <a:ea typeface="Cambria" pitchFamily="18" charset="0"/>
                        </a:rPr>
                        <a:t>о праздновании </a:t>
                      </a:r>
                      <a:r>
                        <a:rPr lang="ru-RU" sz="1200" b="1" dirty="0" err="1">
                          <a:solidFill>
                            <a:schemeClr val="tx1"/>
                          </a:solidFill>
                          <a:latin typeface="Cambria" pitchFamily="18" charset="0"/>
                          <a:ea typeface="Cambria" pitchFamily="18" charset="0"/>
                        </a:rPr>
                        <a:t>Сагаалгана</a:t>
                      </a:r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Cambria" pitchFamily="18" charset="0"/>
                          <a:ea typeface="Cambria" pitchFamily="18" charset="0"/>
                        </a:rPr>
                        <a:t> в нашей школе, </a:t>
                      </a:r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Cambria" pitchFamily="18" charset="0"/>
                          <a:ea typeface="Cambria" pitchFamily="18" charset="0"/>
                        </a:rPr>
                        <a:t>игра  </a:t>
                      </a:r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Cambria" pitchFamily="18" charset="0"/>
                          <a:ea typeface="Cambria" pitchFamily="18" charset="0"/>
                        </a:rPr>
                        <a:t>на музыкальных </a:t>
                      </a:r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Cambria" pitchFamily="18" charset="0"/>
                          <a:ea typeface="Cambria" pitchFamily="18" charset="0"/>
                        </a:rPr>
                        <a:t>инструментах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Cambria" pitchFamily="18" charset="0"/>
                        <a:ea typeface="Cambria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kern="1200" dirty="0" smtClean="0">
                        <a:solidFill>
                          <a:schemeClr val="tx1"/>
                        </a:solidFill>
                        <a:latin typeface="Cambria" pitchFamily="18" charset="0"/>
                        <a:ea typeface="Cambria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kern="1200" dirty="0" smtClean="0">
                          <a:solidFill>
                            <a:schemeClr val="tx1"/>
                          </a:solidFill>
                          <a:latin typeface="Cambria" pitchFamily="18" charset="0"/>
                          <a:ea typeface="Cambria" pitchFamily="18" charset="0"/>
                        </a:rPr>
                        <a:t>2018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Cambria" pitchFamily="18" charset="0"/>
                        <a:ea typeface="Cambria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44534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</a:rPr>
                        <a:t>    5</a:t>
                      </a:r>
                      <a:r>
                        <a:rPr lang="ru-RU" sz="1200" b="1" dirty="0">
                          <a:solidFill>
                            <a:schemeClr val="tx1"/>
                          </a:solidFill>
                        </a:rPr>
                        <a:t>.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chemeClr val="tx1"/>
                          </a:solidFill>
                          <a:latin typeface="Cambria" pitchFamily="18" charset="0"/>
                          <a:ea typeface="Cambria" pitchFamily="18" charset="0"/>
                        </a:rPr>
                        <a:t>Открытое заседание «Мы все такие разные…»</a:t>
                      </a:r>
                      <a:endParaRPr lang="ru-RU" sz="1200" b="1">
                        <a:solidFill>
                          <a:schemeClr val="tx1"/>
                        </a:solidFill>
                        <a:latin typeface="Cambria" pitchFamily="18" charset="0"/>
                        <a:ea typeface="Cambria" pitchFamily="18" charset="0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solidFill>
                            <a:schemeClr val="tx1"/>
                          </a:solidFill>
                          <a:latin typeface="Cambria" pitchFamily="18" charset="0"/>
                          <a:ea typeface="Cambria" pitchFamily="18" charset="0"/>
                        </a:rPr>
                        <a:t>в рамках подготовки к педсовету</a:t>
                      </a:r>
                      <a:endParaRPr lang="ru-RU" sz="1200" b="1">
                        <a:solidFill>
                          <a:schemeClr val="tx1"/>
                        </a:solidFill>
                        <a:latin typeface="Cambria" pitchFamily="18" charset="0"/>
                        <a:ea typeface="Cambria" pitchFamily="18" charset="0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Cambria" pitchFamily="18" charset="0"/>
                          <a:ea typeface="Cambria" pitchFamily="18" charset="0"/>
                        </a:rPr>
                        <a:t>2018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Cambria" pitchFamily="18" charset="0"/>
                        <a:ea typeface="Cambria" pitchFamily="18" charset="0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4" descr="Фон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51938" cy="685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357190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>
                <a:solidFill>
                  <a:srgbClr val="00B050"/>
                </a:solidFill>
                <a:latin typeface="Cambria" pitchFamily="18" charset="0"/>
                <a:ea typeface="Cambria" pitchFamily="18" charset="0"/>
              </a:rPr>
              <a:t>Конкурсы</a:t>
            </a:r>
            <a:endParaRPr lang="ru-RU" sz="2800" b="1" dirty="0">
              <a:solidFill>
                <a:srgbClr val="00B050"/>
              </a:solidFill>
              <a:latin typeface="Cambria" pitchFamily="18" charset="0"/>
              <a:ea typeface="Cambria" pitchFamily="18" charset="0"/>
            </a:endParaRPr>
          </a:p>
        </p:txBody>
      </p:sp>
      <p:sp>
        <p:nvSpPr>
          <p:cNvPr id="9" name="Подзаголовок 8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algn="ctr">
              <a:lnSpc>
                <a:spcPct val="80000"/>
              </a:lnSpc>
              <a:buNone/>
            </a:pPr>
            <a:endParaRPr lang="ru-RU" sz="44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80000"/>
              </a:lnSpc>
              <a:buNone/>
            </a:pPr>
            <a:endParaRPr lang="ru-RU" sz="44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80000"/>
              </a:lnSpc>
              <a:buNone/>
            </a:pPr>
            <a:endParaRPr lang="ru-RU" sz="66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85720" y="1214422"/>
            <a:ext cx="85725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 </a:t>
            </a:r>
            <a:endParaRPr lang="ru-RU" sz="10000" b="1" dirty="0">
              <a:solidFill>
                <a:srgbClr val="0070C0"/>
              </a:solidFill>
              <a:latin typeface="Monotype Corsiva" pitchFamily="66" charset="0"/>
            </a:endParaRP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0" y="571478"/>
          <a:ext cx="9144001" cy="63043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07051"/>
                <a:gridCol w="3719593"/>
                <a:gridCol w="1317357"/>
              </a:tblGrid>
              <a:tr h="402359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Cambria" pitchFamily="18" charset="0"/>
                          <a:ea typeface="Cambria" pitchFamily="18" charset="0"/>
                        </a:rPr>
                        <a:t>конкурс</a:t>
                      </a:r>
                      <a:endParaRPr lang="ru-RU" dirty="0">
                        <a:latin typeface="Cambria" pitchFamily="18" charset="0"/>
                        <a:ea typeface="Cambr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Cambria" pitchFamily="18" charset="0"/>
                          <a:ea typeface="Cambria" pitchFamily="18" charset="0"/>
                        </a:rPr>
                        <a:t>результат</a:t>
                      </a:r>
                      <a:endParaRPr lang="ru-RU" dirty="0">
                        <a:latin typeface="Cambria" pitchFamily="18" charset="0"/>
                        <a:ea typeface="Cambr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atin typeface="Cambria" pitchFamily="18" charset="0"/>
                          <a:ea typeface="Cambria" pitchFamily="18" charset="0"/>
                        </a:rPr>
                        <a:t>год</a:t>
                      </a:r>
                      <a:endParaRPr lang="ru-RU" dirty="0">
                        <a:latin typeface="Cambria" pitchFamily="18" charset="0"/>
                        <a:ea typeface="Cambria" pitchFamily="18" charset="0"/>
                      </a:endParaRPr>
                    </a:p>
                  </a:txBody>
                  <a:tcPr/>
                </a:tc>
              </a:tr>
              <a:tr h="41682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Городской конкурс видеороликов  </a:t>
                      </a:r>
                      <a:endParaRPr lang="ru-RU" sz="120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200" dirty="0" err="1">
                          <a:latin typeface="Times New Roman"/>
                          <a:ea typeface="Times New Roman"/>
                          <a:cs typeface="Times New Roman"/>
                        </a:rPr>
                        <a:t>«Түрэл Буряадаймнай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200" dirty="0" err="1">
                          <a:latin typeface="Times New Roman"/>
                          <a:ea typeface="Times New Roman"/>
                          <a:cs typeface="Times New Roman"/>
                        </a:rPr>
                        <a:t>байгаали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»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latin typeface="Times New Roman"/>
                          <a:ea typeface="+mn-ea"/>
                          <a:cs typeface="Times New Roman"/>
                        </a:rPr>
                        <a:t>победитель конкурса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latin typeface="Cambria" pitchFamily="18" charset="0"/>
                          <a:ea typeface="Cambria" pitchFamily="18" charset="0"/>
                          <a:cs typeface="Times New Roman"/>
                        </a:rPr>
                        <a:t>2017</a:t>
                      </a:r>
                      <a:endParaRPr lang="ru-RU" sz="1100" dirty="0">
                        <a:latin typeface="Cambria" pitchFamily="18" charset="0"/>
                        <a:ea typeface="Cambria" pitchFamily="18" charset="0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1682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Times New Roman"/>
                        </a:rPr>
                        <a:t>Городской конкурс </a:t>
                      </a:r>
                      <a:r>
                        <a:rPr lang="ru-RU" sz="1200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Times New Roman"/>
                        </a:rPr>
                        <a:t>видеороликов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Times New Roman"/>
                        </a:rPr>
                        <a:t>  </a:t>
                      </a:r>
                      <a:r>
                        <a:rPr lang="ru-RU" sz="1200" kern="1200" dirty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Times New Roman"/>
                        </a:rPr>
                        <a:t>«</a:t>
                      </a:r>
                      <a:r>
                        <a:rPr lang="ru-RU" sz="1200" kern="1200" dirty="0" err="1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Times New Roman"/>
                        </a:rPr>
                        <a:t>Манай</a:t>
                      </a:r>
                      <a:r>
                        <a:rPr lang="ru-RU" sz="1200" kern="1200" dirty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Times New Roman"/>
                        </a:rPr>
                        <a:t>  </a:t>
                      </a:r>
                      <a:r>
                        <a:rPr lang="ru-RU" sz="1200" kern="1200" dirty="0" err="1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Times New Roman"/>
                        </a:rPr>
                        <a:t>Улаан-Yдэ</a:t>
                      </a:r>
                      <a:r>
                        <a:rPr lang="ru-RU" sz="1200" kern="1200" dirty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Times New Roman"/>
                        </a:rPr>
                        <a:t> </a:t>
                      </a:r>
                      <a:r>
                        <a:rPr lang="ru-RU" sz="1200" kern="1200" dirty="0" err="1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Times New Roman"/>
                        </a:rPr>
                        <a:t>хотын</a:t>
                      </a:r>
                      <a:r>
                        <a:rPr lang="ru-RU" sz="1200" kern="1200" dirty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Times New Roman"/>
                        </a:rPr>
                        <a:t> </a:t>
                      </a:r>
                      <a:r>
                        <a:rPr lang="ru-RU" sz="1200" kern="1200" dirty="0" err="1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Times New Roman"/>
                        </a:rPr>
                        <a:t>баялиг</a:t>
                      </a:r>
                      <a:r>
                        <a:rPr lang="ru-RU" sz="1200" kern="1200" dirty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Times New Roman"/>
                        </a:rPr>
                        <a:t>»,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победитель конкурса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solidFill>
                            <a:srgbClr val="000000"/>
                          </a:solidFill>
                          <a:latin typeface="Cambria" pitchFamily="18" charset="0"/>
                          <a:ea typeface="Cambria" pitchFamily="18" charset="0"/>
                          <a:cs typeface="Times New Roman"/>
                        </a:rPr>
                        <a:t>2018</a:t>
                      </a:r>
                      <a:endParaRPr lang="ru-RU" sz="1100" dirty="0">
                        <a:latin typeface="Cambria" pitchFamily="18" charset="0"/>
                        <a:ea typeface="Cambria" pitchFamily="18" charset="0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1682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kern="1200" dirty="0">
                          <a:latin typeface="Times New Roman"/>
                          <a:ea typeface="+mj-ea"/>
                          <a:cs typeface="Times New Roman"/>
                        </a:rPr>
                        <a:t>IX</a:t>
                      </a:r>
                      <a:r>
                        <a:rPr lang="ru-RU" sz="1200" kern="1200" dirty="0">
                          <a:latin typeface="Times New Roman"/>
                          <a:ea typeface="+mj-ea"/>
                          <a:cs typeface="Times New Roman"/>
                        </a:rPr>
                        <a:t>  районный конкурс чтецов </a:t>
                      </a:r>
                      <a:endParaRPr lang="ru-RU" sz="1200" kern="1200" dirty="0" smtClean="0">
                        <a:latin typeface="Times New Roman"/>
                        <a:ea typeface="+mj-ea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latin typeface="Times New Roman"/>
                          <a:ea typeface="+mj-ea"/>
                          <a:cs typeface="Times New Roman"/>
                        </a:rPr>
                        <a:t>«</a:t>
                      </a:r>
                      <a:r>
                        <a:rPr lang="ru-RU" sz="1200" kern="1200" dirty="0" err="1">
                          <a:latin typeface="Times New Roman"/>
                          <a:ea typeface="+mj-ea"/>
                          <a:cs typeface="Times New Roman"/>
                        </a:rPr>
                        <a:t>Буряад</a:t>
                      </a:r>
                      <a:r>
                        <a:rPr lang="ru-RU" sz="1200" kern="1200" dirty="0">
                          <a:latin typeface="Times New Roman"/>
                          <a:ea typeface="+mj-ea"/>
                          <a:cs typeface="Times New Roman"/>
                        </a:rPr>
                        <a:t> </a:t>
                      </a:r>
                      <a:r>
                        <a:rPr lang="ru-RU" sz="1200" kern="1200" dirty="0" err="1">
                          <a:latin typeface="Times New Roman"/>
                          <a:ea typeface="+mj-ea"/>
                          <a:cs typeface="Times New Roman"/>
                        </a:rPr>
                        <a:t>орон</a:t>
                      </a:r>
                      <a:r>
                        <a:rPr lang="ru-RU" sz="1200" kern="1200" dirty="0" smtClean="0">
                          <a:latin typeface="Times New Roman"/>
                          <a:ea typeface="+mj-ea"/>
                          <a:cs typeface="Times New Roman"/>
                        </a:rPr>
                        <a:t>»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latin typeface="Times New Roman"/>
                          <a:ea typeface="+mj-ea"/>
                          <a:cs typeface="Times New Roman"/>
                        </a:rPr>
                        <a:t>победитель конкурса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latin typeface="Cambria" pitchFamily="18" charset="0"/>
                          <a:ea typeface="Cambria" pitchFamily="18" charset="0"/>
                          <a:cs typeface="Times New Roman"/>
                        </a:rPr>
                        <a:t>2018</a:t>
                      </a:r>
                      <a:endParaRPr lang="ru-RU" sz="1100" dirty="0">
                        <a:latin typeface="Cambria" pitchFamily="18" charset="0"/>
                        <a:ea typeface="Cambria" pitchFamily="18" charset="0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0235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>
                          <a:latin typeface="Times New Roman"/>
                          <a:ea typeface="+mj-ea"/>
                          <a:cs typeface="Times New Roman"/>
                        </a:rPr>
                        <a:t>Городской конкурс «Мэргэн бодол»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kern="1200" dirty="0">
                          <a:latin typeface="Times New Roman"/>
                          <a:ea typeface="+mj-ea"/>
                          <a:cs typeface="Times New Roman"/>
                        </a:rPr>
                        <a:t>III </a:t>
                      </a:r>
                      <a:r>
                        <a:rPr lang="ru-RU" sz="1200" kern="1200" dirty="0">
                          <a:latin typeface="Times New Roman"/>
                          <a:ea typeface="+mj-ea"/>
                          <a:cs typeface="Times New Roman"/>
                        </a:rPr>
                        <a:t>место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latin typeface="Cambria" pitchFamily="18" charset="0"/>
                          <a:ea typeface="Cambria" pitchFamily="18" charset="0"/>
                          <a:cs typeface="Times New Roman"/>
                        </a:rPr>
                        <a:t>2019</a:t>
                      </a:r>
                      <a:endParaRPr lang="ru-RU" sz="1100" dirty="0">
                        <a:latin typeface="Cambria" pitchFamily="18" charset="0"/>
                        <a:ea typeface="Cambria" pitchFamily="18" charset="0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1682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latin typeface="Times New Roman"/>
                          <a:ea typeface="+mj-ea"/>
                          <a:cs typeface="Times New Roman"/>
                        </a:rPr>
                        <a:t> Городской турнир  </a:t>
                      </a:r>
                      <a:r>
                        <a:rPr lang="ru-RU" sz="1200" kern="1200" dirty="0">
                          <a:latin typeface="Times New Roman"/>
                          <a:ea typeface="+mj-ea"/>
                          <a:cs typeface="Times New Roman"/>
                        </a:rPr>
                        <a:t>по бурятской </a:t>
                      </a:r>
                      <a:endParaRPr lang="ru-RU" sz="1200" kern="1200" dirty="0" smtClean="0">
                        <a:latin typeface="Times New Roman"/>
                        <a:ea typeface="+mj-ea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latin typeface="Times New Roman"/>
                          <a:ea typeface="+mj-ea"/>
                          <a:cs typeface="Times New Roman"/>
                        </a:rPr>
                        <a:t>народной </a:t>
                      </a:r>
                      <a:r>
                        <a:rPr lang="ru-RU" sz="1200" kern="1200" dirty="0">
                          <a:latin typeface="Times New Roman"/>
                          <a:ea typeface="+mj-ea"/>
                          <a:cs typeface="Times New Roman"/>
                        </a:rPr>
                        <a:t>игре  «Шагай наадан-2017»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Times New Roman"/>
                          <a:ea typeface="+mn-ea"/>
                          <a:cs typeface="Times New Roman"/>
                        </a:rPr>
                        <a:t>Бадмаев </a:t>
                      </a:r>
                      <a:r>
                        <a:rPr lang="ru-RU" sz="1200" kern="1200" dirty="0" err="1" smtClean="0">
                          <a:solidFill>
                            <a:schemeClr val="dk1"/>
                          </a:solidFill>
                          <a:latin typeface="Times New Roman"/>
                          <a:ea typeface="+mn-ea"/>
                          <a:cs typeface="Times New Roman"/>
                        </a:rPr>
                        <a:t>Арсалан</a:t>
                      </a: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Times New Roman"/>
                          <a:ea typeface="+mn-ea"/>
                          <a:cs typeface="Times New Roman"/>
                        </a:rPr>
                        <a:t>, </a:t>
                      </a:r>
                      <a:r>
                        <a:rPr lang="ru-RU" sz="1200" kern="1200" dirty="0" smtClean="0">
                          <a:latin typeface="Times New Roman"/>
                          <a:ea typeface="+mj-ea"/>
                          <a:cs typeface="Times New Roman"/>
                        </a:rPr>
                        <a:t>III </a:t>
                      </a:r>
                      <a:r>
                        <a:rPr lang="ru-RU" sz="1200" kern="1200" dirty="0">
                          <a:latin typeface="Times New Roman"/>
                          <a:ea typeface="+mj-ea"/>
                          <a:cs typeface="Times New Roman"/>
                        </a:rPr>
                        <a:t>место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latin typeface="Cambria" pitchFamily="18" charset="0"/>
                          <a:ea typeface="Cambria" pitchFamily="18" charset="0"/>
                          <a:cs typeface="Times New Roman"/>
                        </a:rPr>
                        <a:t>2017</a:t>
                      </a:r>
                      <a:endParaRPr lang="ru-RU" sz="1100" dirty="0">
                        <a:latin typeface="Cambria" pitchFamily="18" charset="0"/>
                        <a:ea typeface="Cambria" pitchFamily="18" charset="0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1682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Городской конкурс «Баатар-Дангина-2016»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latin typeface="Times New Roman"/>
                          <a:ea typeface="Times New Roman"/>
                          <a:cs typeface="Times New Roman"/>
                        </a:rPr>
                        <a:t>Гармаев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200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Эрдэни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,</a:t>
                      </a:r>
                      <a:r>
                        <a:rPr lang="ru-RU" sz="120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200" dirty="0" err="1">
                          <a:latin typeface="Times New Roman"/>
                          <a:ea typeface="Times New Roman"/>
                          <a:cs typeface="Times New Roman"/>
                        </a:rPr>
                        <a:t>Гран-При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 в номинации «</a:t>
                      </a:r>
                      <a:r>
                        <a:rPr lang="ru-RU" sz="1200" dirty="0" err="1">
                          <a:latin typeface="Times New Roman"/>
                          <a:ea typeface="Times New Roman"/>
                          <a:cs typeface="Times New Roman"/>
                        </a:rPr>
                        <a:t>Эдир</a:t>
                      </a: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200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Баатар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  <a:cs typeface="Times New Roman"/>
                        </a:rPr>
                        <a:t>»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latin typeface="Cambria" pitchFamily="18" charset="0"/>
                          <a:ea typeface="Cambria" pitchFamily="18" charset="0"/>
                          <a:cs typeface="Times New Roman"/>
                        </a:rPr>
                        <a:t>2016</a:t>
                      </a:r>
                      <a:endParaRPr lang="ru-RU" sz="1100" dirty="0">
                        <a:latin typeface="Cambria" pitchFamily="18" charset="0"/>
                        <a:ea typeface="Cambria" pitchFamily="18" charset="0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0235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kern="1200" dirty="0">
                          <a:latin typeface="Times New Roman"/>
                          <a:ea typeface="+mj-ea"/>
                          <a:cs typeface="Times New Roman"/>
                        </a:rPr>
                        <a:t>I</a:t>
                      </a:r>
                      <a:r>
                        <a:rPr lang="ru-RU" sz="1200" kern="1200" dirty="0">
                          <a:latin typeface="Times New Roman"/>
                          <a:ea typeface="+mj-ea"/>
                          <a:cs typeface="Times New Roman"/>
                        </a:rPr>
                        <a:t> городской конкурс  «</a:t>
                      </a:r>
                      <a:r>
                        <a:rPr lang="ru-RU" sz="1200" kern="1200" dirty="0" err="1">
                          <a:latin typeface="Times New Roman"/>
                          <a:ea typeface="+mj-ea"/>
                          <a:cs typeface="Times New Roman"/>
                        </a:rPr>
                        <a:t>Арюухан</a:t>
                      </a:r>
                      <a:r>
                        <a:rPr lang="ru-RU" sz="1200" kern="1200" dirty="0">
                          <a:latin typeface="Times New Roman"/>
                          <a:ea typeface="+mj-ea"/>
                          <a:cs typeface="Times New Roman"/>
                        </a:rPr>
                        <a:t> Бэлиг-2019»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dirty="0" err="1">
                          <a:latin typeface="Times New Roman"/>
                          <a:ea typeface="+mj-ea"/>
                          <a:cs typeface="Times New Roman"/>
                        </a:rPr>
                        <a:t>Гармаев</a:t>
                      </a:r>
                      <a:r>
                        <a:rPr lang="ru-RU" sz="1200" kern="1200" dirty="0">
                          <a:latin typeface="Times New Roman"/>
                          <a:ea typeface="+mj-ea"/>
                          <a:cs typeface="Times New Roman"/>
                        </a:rPr>
                        <a:t> </a:t>
                      </a:r>
                      <a:r>
                        <a:rPr lang="ru-RU" sz="1200" kern="1200" dirty="0" err="1" smtClean="0">
                          <a:latin typeface="Times New Roman"/>
                          <a:ea typeface="+mj-ea"/>
                          <a:cs typeface="Times New Roman"/>
                        </a:rPr>
                        <a:t>Эрдэни</a:t>
                      </a:r>
                      <a:r>
                        <a:rPr lang="ru-RU" sz="1200" kern="1200" dirty="0" smtClean="0">
                          <a:latin typeface="Times New Roman"/>
                          <a:ea typeface="+mj-ea"/>
                          <a:cs typeface="Times New Roman"/>
                        </a:rPr>
                        <a:t>,</a:t>
                      </a:r>
                      <a:r>
                        <a:rPr lang="ru-RU" sz="1200" kern="1200" baseline="0" dirty="0" smtClean="0">
                          <a:latin typeface="Times New Roman"/>
                          <a:ea typeface="+mj-ea"/>
                          <a:cs typeface="Times New Roman"/>
                        </a:rPr>
                        <a:t> </a:t>
                      </a:r>
                      <a:r>
                        <a:rPr lang="ru-RU" sz="1200" kern="1200" dirty="0" smtClean="0">
                          <a:latin typeface="Times New Roman"/>
                          <a:ea typeface="+mj-ea"/>
                          <a:cs typeface="Times New Roman"/>
                        </a:rPr>
                        <a:t> </a:t>
                      </a:r>
                      <a:r>
                        <a:rPr lang="ru-RU" sz="1200" kern="1200" dirty="0">
                          <a:latin typeface="Times New Roman"/>
                          <a:ea typeface="+mj-ea"/>
                          <a:cs typeface="Times New Roman"/>
                        </a:rPr>
                        <a:t>победитель  в номинации «</a:t>
                      </a:r>
                      <a:r>
                        <a:rPr lang="ru-RU" sz="1200" kern="1200" dirty="0" err="1">
                          <a:latin typeface="Times New Roman"/>
                          <a:ea typeface="+mj-ea"/>
                          <a:cs typeface="Times New Roman"/>
                        </a:rPr>
                        <a:t>Бэлиг</a:t>
                      </a:r>
                      <a:r>
                        <a:rPr lang="ru-RU" sz="1200" kern="1200" dirty="0">
                          <a:latin typeface="Times New Roman"/>
                          <a:ea typeface="+mj-ea"/>
                          <a:cs typeface="Times New Roman"/>
                        </a:rPr>
                        <a:t>»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latin typeface="Cambria" pitchFamily="18" charset="0"/>
                          <a:ea typeface="Cambria" pitchFamily="18" charset="0"/>
                          <a:cs typeface="Times New Roman"/>
                        </a:rPr>
                        <a:t>2019</a:t>
                      </a:r>
                      <a:endParaRPr lang="ru-RU" sz="1100" dirty="0">
                        <a:latin typeface="Cambria" pitchFamily="18" charset="0"/>
                        <a:ea typeface="Cambria" pitchFamily="18" charset="0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029235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Cambria" pitchFamily="18" charset="0"/>
                          <a:ea typeface="Cambria" pitchFamily="18" charset="0"/>
                        </a:rPr>
                        <a:t>Международный </a:t>
                      </a:r>
                      <a:r>
                        <a:rPr lang="ru-RU" sz="1200" dirty="0" err="1" smtClean="0">
                          <a:latin typeface="Cambria" pitchFamily="18" charset="0"/>
                          <a:ea typeface="Cambria" pitchFamily="18" charset="0"/>
                        </a:rPr>
                        <a:t>онлайн-конкурс</a:t>
                      </a:r>
                      <a:r>
                        <a:rPr lang="ru-RU" sz="1200" dirty="0" smtClean="0">
                          <a:latin typeface="Cambria" pitchFamily="18" charset="0"/>
                          <a:ea typeface="Cambria" pitchFamily="18" charset="0"/>
                        </a:rPr>
                        <a:t> </a:t>
                      </a:r>
                    </a:p>
                    <a:p>
                      <a:pPr algn="ctr"/>
                      <a:r>
                        <a:rPr lang="ru-RU" sz="1200" dirty="0" smtClean="0">
                          <a:latin typeface="Cambria" pitchFamily="18" charset="0"/>
                          <a:ea typeface="Cambria" pitchFamily="18" charset="0"/>
                        </a:rPr>
                        <a:t>«Мой край родной, моя земля…»</a:t>
                      </a:r>
                      <a:endParaRPr lang="ru-RU" sz="1200" dirty="0">
                        <a:latin typeface="Cambria" pitchFamily="18" charset="0"/>
                        <a:ea typeface="Cambr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err="1" smtClean="0">
                          <a:latin typeface="Cambria" pitchFamily="18" charset="0"/>
                          <a:ea typeface="Cambria" pitchFamily="18" charset="0"/>
                        </a:rPr>
                        <a:t>Будаева</a:t>
                      </a:r>
                      <a:r>
                        <a:rPr lang="ru-RU" sz="1200" dirty="0" smtClean="0">
                          <a:latin typeface="Cambria" pitchFamily="18" charset="0"/>
                          <a:ea typeface="Cambria" pitchFamily="18" charset="0"/>
                        </a:rPr>
                        <a:t> </a:t>
                      </a:r>
                      <a:r>
                        <a:rPr lang="ru-RU" sz="1200" dirty="0" err="1" smtClean="0">
                          <a:latin typeface="Cambria" pitchFamily="18" charset="0"/>
                          <a:ea typeface="Cambria" pitchFamily="18" charset="0"/>
                        </a:rPr>
                        <a:t>Алтана</a:t>
                      </a:r>
                      <a:r>
                        <a:rPr lang="ru-RU" sz="1200" dirty="0" smtClean="0">
                          <a:latin typeface="Cambria" pitchFamily="18" charset="0"/>
                          <a:ea typeface="Cambria" pitchFamily="18" charset="0"/>
                        </a:rPr>
                        <a:t>-</a:t>
                      </a:r>
                      <a:r>
                        <a:rPr lang="en-US" sz="1200" dirty="0" smtClean="0">
                          <a:latin typeface="Cambria" pitchFamily="18" charset="0"/>
                          <a:ea typeface="Cambria" pitchFamily="18" charset="0"/>
                        </a:rPr>
                        <a:t>I </a:t>
                      </a:r>
                      <a:r>
                        <a:rPr lang="ru-RU" sz="1200" dirty="0" smtClean="0">
                          <a:latin typeface="Cambria" pitchFamily="18" charset="0"/>
                          <a:ea typeface="Cambria" pitchFamily="18" charset="0"/>
                        </a:rPr>
                        <a:t>место</a:t>
                      </a:r>
                    </a:p>
                    <a:p>
                      <a:pPr algn="ctr"/>
                      <a:r>
                        <a:rPr lang="ru-RU" sz="1200" dirty="0" err="1" smtClean="0">
                          <a:latin typeface="Cambria" pitchFamily="18" charset="0"/>
                          <a:ea typeface="Cambria" pitchFamily="18" charset="0"/>
                        </a:rPr>
                        <a:t>Гармаев</a:t>
                      </a:r>
                      <a:r>
                        <a:rPr lang="ru-RU" sz="1200" baseline="0" dirty="0" smtClean="0">
                          <a:latin typeface="Cambria" pitchFamily="18" charset="0"/>
                          <a:ea typeface="Cambria" pitchFamily="18" charset="0"/>
                        </a:rPr>
                        <a:t> </a:t>
                      </a:r>
                      <a:r>
                        <a:rPr lang="ru-RU" sz="1200" baseline="0" dirty="0" err="1" smtClean="0">
                          <a:latin typeface="Cambria" pitchFamily="18" charset="0"/>
                          <a:ea typeface="Cambria" pitchFamily="18" charset="0"/>
                        </a:rPr>
                        <a:t>Эрдэни</a:t>
                      </a:r>
                      <a:r>
                        <a:rPr lang="ru-RU" sz="1200" baseline="0" dirty="0" smtClean="0">
                          <a:latin typeface="Cambria" pitchFamily="18" charset="0"/>
                          <a:ea typeface="Cambria" pitchFamily="18" charset="0"/>
                        </a:rPr>
                        <a:t> -3 место</a:t>
                      </a:r>
                    </a:p>
                    <a:p>
                      <a:pPr algn="ctr"/>
                      <a:r>
                        <a:rPr lang="ru-RU" sz="1200" baseline="0" dirty="0" smtClean="0">
                          <a:latin typeface="Cambria" pitchFamily="18" charset="0"/>
                          <a:ea typeface="Cambria" pitchFamily="18" charset="0"/>
                        </a:rPr>
                        <a:t>Базарова Сойжина-3 место</a:t>
                      </a:r>
                    </a:p>
                    <a:p>
                      <a:pPr algn="ctr"/>
                      <a:r>
                        <a:rPr lang="ru-RU" sz="1200" baseline="0" dirty="0" smtClean="0">
                          <a:latin typeface="Cambria" pitchFamily="18" charset="0"/>
                          <a:ea typeface="Cambria" pitchFamily="18" charset="0"/>
                        </a:rPr>
                        <a:t>Балданов </a:t>
                      </a:r>
                      <a:r>
                        <a:rPr lang="ru-RU" sz="1200" baseline="0" dirty="0" err="1" smtClean="0">
                          <a:latin typeface="Cambria" pitchFamily="18" charset="0"/>
                          <a:ea typeface="Cambria" pitchFamily="18" charset="0"/>
                        </a:rPr>
                        <a:t>Намсарай-участие</a:t>
                      </a:r>
                      <a:endParaRPr lang="ru-RU" sz="1200" baseline="0" dirty="0" smtClean="0">
                        <a:latin typeface="Cambria" pitchFamily="18" charset="0"/>
                        <a:ea typeface="Cambria" pitchFamily="18" charset="0"/>
                      </a:endParaRPr>
                    </a:p>
                    <a:p>
                      <a:pPr algn="ctr"/>
                      <a:r>
                        <a:rPr lang="ru-RU" sz="1200" baseline="0" dirty="0" err="1" smtClean="0">
                          <a:latin typeface="Cambria" pitchFamily="18" charset="0"/>
                          <a:ea typeface="Cambria" pitchFamily="18" charset="0"/>
                        </a:rPr>
                        <a:t>Дармаева</a:t>
                      </a:r>
                      <a:r>
                        <a:rPr lang="ru-RU" sz="1200" baseline="0" dirty="0" smtClean="0">
                          <a:latin typeface="Cambria" pitchFamily="18" charset="0"/>
                          <a:ea typeface="Cambria" pitchFamily="18" charset="0"/>
                        </a:rPr>
                        <a:t> </a:t>
                      </a:r>
                      <a:r>
                        <a:rPr lang="ru-RU" sz="1200" baseline="0" dirty="0" err="1" smtClean="0">
                          <a:latin typeface="Cambria" pitchFamily="18" charset="0"/>
                          <a:ea typeface="Cambria" pitchFamily="18" charset="0"/>
                        </a:rPr>
                        <a:t>Даяна</a:t>
                      </a:r>
                      <a:r>
                        <a:rPr lang="ru-RU" sz="1200" baseline="0" dirty="0" smtClean="0">
                          <a:latin typeface="Cambria" pitchFamily="18" charset="0"/>
                          <a:ea typeface="Cambria" pitchFamily="18" charset="0"/>
                        </a:rPr>
                        <a:t> участие</a:t>
                      </a:r>
                      <a:endParaRPr lang="ru-RU" sz="1200" dirty="0">
                        <a:latin typeface="Cambria" pitchFamily="18" charset="0"/>
                        <a:ea typeface="Cambr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Cambria" pitchFamily="18" charset="0"/>
                          <a:ea typeface="Cambria" pitchFamily="18" charset="0"/>
                        </a:rPr>
                        <a:t>2020 г</a:t>
                      </a:r>
                      <a:endParaRPr lang="ru-RU" sz="1200" dirty="0">
                        <a:latin typeface="Cambria" pitchFamily="18" charset="0"/>
                        <a:ea typeface="Cambria" pitchFamily="18" charset="0"/>
                      </a:endParaRPr>
                    </a:p>
                  </a:txBody>
                  <a:tcPr/>
                </a:tc>
              </a:tr>
              <a:tr h="654968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Cambria" pitchFamily="18" charset="0"/>
                          <a:ea typeface="Cambria" pitchFamily="18" charset="0"/>
                        </a:rPr>
                        <a:t>Городской </a:t>
                      </a:r>
                      <a:r>
                        <a:rPr lang="ru-RU" sz="1200" dirty="0" err="1" smtClean="0">
                          <a:latin typeface="Cambria" pitchFamily="18" charset="0"/>
                          <a:ea typeface="Cambria" pitchFamily="18" charset="0"/>
                        </a:rPr>
                        <a:t>онлайн-конкурс</a:t>
                      </a:r>
                      <a:r>
                        <a:rPr lang="ru-RU" sz="1200" dirty="0" smtClean="0">
                          <a:latin typeface="Cambria" pitchFamily="18" charset="0"/>
                          <a:ea typeface="Cambria" pitchFamily="18" charset="0"/>
                        </a:rPr>
                        <a:t> «</a:t>
                      </a:r>
                      <a:r>
                        <a:rPr lang="ru-RU" sz="1200" dirty="0" err="1" smtClean="0">
                          <a:latin typeface="Cambria" pitchFamily="18" charset="0"/>
                          <a:ea typeface="Cambria" pitchFamily="18" charset="0"/>
                        </a:rPr>
                        <a:t>Би</a:t>
                      </a:r>
                      <a:r>
                        <a:rPr lang="ru-RU" sz="1200" dirty="0" smtClean="0">
                          <a:latin typeface="Cambria" pitchFamily="18" charset="0"/>
                          <a:ea typeface="Cambria" pitchFamily="18" charset="0"/>
                        </a:rPr>
                        <a:t> </a:t>
                      </a:r>
                      <a:r>
                        <a:rPr lang="ru-RU" sz="1200" dirty="0" err="1" smtClean="0">
                          <a:latin typeface="Cambria" pitchFamily="18" charset="0"/>
                          <a:ea typeface="Cambria" pitchFamily="18" charset="0"/>
                        </a:rPr>
                        <a:t>буряадби</a:t>
                      </a:r>
                      <a:r>
                        <a:rPr lang="ru-RU" sz="1200" dirty="0" smtClean="0">
                          <a:latin typeface="Cambria" pitchFamily="18" charset="0"/>
                          <a:ea typeface="Cambria" pitchFamily="18" charset="0"/>
                        </a:rPr>
                        <a:t>»</a:t>
                      </a:r>
                      <a:endParaRPr lang="ru-RU" sz="1200" dirty="0">
                        <a:latin typeface="Cambria" pitchFamily="18" charset="0"/>
                        <a:ea typeface="Cambr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err="1" smtClean="0">
                          <a:latin typeface="Cambria" pitchFamily="18" charset="0"/>
                          <a:ea typeface="Cambria" pitchFamily="18" charset="0"/>
                        </a:rPr>
                        <a:t>Дыленова</a:t>
                      </a:r>
                      <a:r>
                        <a:rPr lang="ru-RU" sz="1200" baseline="0" dirty="0" smtClean="0">
                          <a:latin typeface="Cambria" pitchFamily="18" charset="0"/>
                          <a:ea typeface="Cambria" pitchFamily="18" charset="0"/>
                        </a:rPr>
                        <a:t> Сарана-2 место</a:t>
                      </a:r>
                    </a:p>
                    <a:p>
                      <a:pPr algn="ctr"/>
                      <a:r>
                        <a:rPr lang="ru-RU" sz="1200" baseline="0" dirty="0" err="1" smtClean="0">
                          <a:latin typeface="Cambria" pitchFamily="18" charset="0"/>
                          <a:ea typeface="Cambria" pitchFamily="18" charset="0"/>
                        </a:rPr>
                        <a:t>Дармаева</a:t>
                      </a:r>
                      <a:r>
                        <a:rPr lang="ru-RU" sz="1200" baseline="0" dirty="0" smtClean="0">
                          <a:latin typeface="Cambria" pitchFamily="18" charset="0"/>
                          <a:ea typeface="Cambria" pitchFamily="18" charset="0"/>
                        </a:rPr>
                        <a:t> Даяна-3 место</a:t>
                      </a:r>
                    </a:p>
                    <a:p>
                      <a:pPr algn="ctr"/>
                      <a:r>
                        <a:rPr lang="ru-RU" sz="1200" baseline="0" dirty="0" err="1" smtClean="0">
                          <a:latin typeface="Cambria" pitchFamily="18" charset="0"/>
                          <a:ea typeface="Cambria" pitchFamily="18" charset="0"/>
                        </a:rPr>
                        <a:t>Гудуева</a:t>
                      </a:r>
                      <a:r>
                        <a:rPr lang="ru-RU" sz="1200" baseline="0" dirty="0" smtClean="0">
                          <a:latin typeface="Cambria" pitchFamily="18" charset="0"/>
                          <a:ea typeface="Cambria" pitchFamily="18" charset="0"/>
                        </a:rPr>
                        <a:t> </a:t>
                      </a:r>
                      <a:r>
                        <a:rPr lang="ru-RU" sz="1200" baseline="0" dirty="0" err="1" smtClean="0">
                          <a:latin typeface="Cambria" pitchFamily="18" charset="0"/>
                          <a:ea typeface="Cambria" pitchFamily="18" charset="0"/>
                        </a:rPr>
                        <a:t>Алтана</a:t>
                      </a:r>
                      <a:r>
                        <a:rPr lang="ru-RU" sz="1200" baseline="0" dirty="0" smtClean="0">
                          <a:latin typeface="Cambria" pitchFamily="18" charset="0"/>
                          <a:ea typeface="Cambria" pitchFamily="18" charset="0"/>
                        </a:rPr>
                        <a:t>, 3 место</a:t>
                      </a:r>
                      <a:endParaRPr lang="ru-RU" sz="1200" dirty="0">
                        <a:latin typeface="Cambria" pitchFamily="18" charset="0"/>
                        <a:ea typeface="Cambr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Cambria" pitchFamily="18" charset="0"/>
                          <a:ea typeface="Cambria" pitchFamily="18" charset="0"/>
                        </a:rPr>
                        <a:t>2020</a:t>
                      </a:r>
                      <a:endParaRPr lang="ru-RU" sz="1200" dirty="0">
                        <a:latin typeface="Cambria" pitchFamily="18" charset="0"/>
                        <a:ea typeface="Cambria" pitchFamily="18" charset="0"/>
                      </a:endParaRPr>
                    </a:p>
                  </a:txBody>
                  <a:tcPr/>
                </a:tc>
              </a:tr>
              <a:tr h="654968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Городской</a:t>
                      </a:r>
                      <a:r>
                        <a:rPr lang="ru-RU" sz="1200" baseline="0" dirty="0" smtClean="0"/>
                        <a:t> </a:t>
                      </a:r>
                      <a:r>
                        <a:rPr lang="ru-RU" sz="1200" dirty="0" smtClean="0"/>
                        <a:t>конкурс чтецов ко Дню матери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Cambria" pitchFamily="18" charset="0"/>
                          <a:ea typeface="Cambria" pitchFamily="18" charset="0"/>
                        </a:rPr>
                        <a:t>Доржиева </a:t>
                      </a:r>
                      <a:r>
                        <a:rPr lang="ru-RU" sz="1200" dirty="0" err="1" smtClean="0">
                          <a:latin typeface="Cambria" pitchFamily="18" charset="0"/>
                          <a:ea typeface="Cambria" pitchFamily="18" charset="0"/>
                        </a:rPr>
                        <a:t>Гэрэла</a:t>
                      </a:r>
                      <a:r>
                        <a:rPr lang="ru-RU" sz="1200" dirty="0" smtClean="0">
                          <a:latin typeface="Cambria" pitchFamily="18" charset="0"/>
                          <a:ea typeface="Cambria" pitchFamily="18" charset="0"/>
                        </a:rPr>
                        <a:t>, 1 место</a:t>
                      </a:r>
                    </a:p>
                    <a:p>
                      <a:pPr algn="ctr"/>
                      <a:r>
                        <a:rPr lang="ru-RU" sz="1200" dirty="0" err="1" smtClean="0">
                          <a:latin typeface="Cambria" pitchFamily="18" charset="0"/>
                          <a:ea typeface="Cambria" pitchFamily="18" charset="0"/>
                        </a:rPr>
                        <a:t>Санжиева</a:t>
                      </a:r>
                      <a:r>
                        <a:rPr lang="ru-RU" sz="1200" dirty="0" smtClean="0">
                          <a:latin typeface="Cambria" pitchFamily="18" charset="0"/>
                          <a:ea typeface="Cambria" pitchFamily="18" charset="0"/>
                        </a:rPr>
                        <a:t> Дари, 2 место</a:t>
                      </a:r>
                    </a:p>
                    <a:p>
                      <a:pPr algn="ctr"/>
                      <a:r>
                        <a:rPr lang="ru-RU" sz="1200" dirty="0" err="1" smtClean="0">
                          <a:latin typeface="Cambria" pitchFamily="18" charset="0"/>
                          <a:ea typeface="Cambria" pitchFamily="18" charset="0"/>
                        </a:rPr>
                        <a:t>Цыбенова</a:t>
                      </a:r>
                      <a:r>
                        <a:rPr lang="ru-RU" sz="1200" dirty="0" smtClean="0">
                          <a:latin typeface="Cambria" pitchFamily="18" charset="0"/>
                          <a:ea typeface="Cambria" pitchFamily="18" charset="0"/>
                        </a:rPr>
                        <a:t> </a:t>
                      </a:r>
                      <a:r>
                        <a:rPr lang="ru-RU" sz="1200" dirty="0" err="1" smtClean="0">
                          <a:latin typeface="Cambria" pitchFamily="18" charset="0"/>
                          <a:ea typeface="Cambria" pitchFamily="18" charset="0"/>
                        </a:rPr>
                        <a:t>Сойжина</a:t>
                      </a:r>
                      <a:r>
                        <a:rPr lang="ru-RU" sz="1200" dirty="0" smtClean="0">
                          <a:latin typeface="Cambria" pitchFamily="18" charset="0"/>
                          <a:ea typeface="Cambria" pitchFamily="18" charset="0"/>
                        </a:rPr>
                        <a:t>, 3 место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Cambria" pitchFamily="18" charset="0"/>
                          <a:ea typeface="Cambria" pitchFamily="18" charset="0"/>
                        </a:rPr>
                        <a:t>2020</a:t>
                      </a:r>
                      <a:endParaRPr lang="ru-RU" sz="1200" dirty="0">
                        <a:latin typeface="Cambria" pitchFamily="18" charset="0"/>
                        <a:ea typeface="Cambria" pitchFamily="18" charset="0"/>
                      </a:endParaRPr>
                    </a:p>
                  </a:txBody>
                  <a:tcPr/>
                </a:tc>
              </a:tr>
              <a:tr h="654968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Cambria" pitchFamily="18" charset="0"/>
                          <a:ea typeface="Cambria" pitchFamily="18" charset="0"/>
                        </a:rPr>
                        <a:t>Городской </a:t>
                      </a:r>
                      <a:r>
                        <a:rPr lang="ru-RU" sz="1200" dirty="0" err="1" smtClean="0">
                          <a:latin typeface="Cambria" pitchFamily="18" charset="0"/>
                          <a:ea typeface="Cambria" pitchFamily="18" charset="0"/>
                        </a:rPr>
                        <a:t>онлайн-конкурс</a:t>
                      </a:r>
                      <a:r>
                        <a:rPr lang="ru-RU" sz="1200" dirty="0" smtClean="0">
                          <a:latin typeface="Cambria" pitchFamily="18" charset="0"/>
                          <a:ea typeface="Cambria" pitchFamily="18" charset="0"/>
                        </a:rPr>
                        <a:t> видеороликов,</a:t>
                      </a:r>
                      <a:r>
                        <a:rPr lang="ru-RU" sz="1200" baseline="0" dirty="0" smtClean="0">
                          <a:latin typeface="Cambria" pitchFamily="18" charset="0"/>
                          <a:ea typeface="Cambria" pitchFamily="18" charset="0"/>
                        </a:rPr>
                        <a:t> посвященного 1025-летию героического эпоса Абай </a:t>
                      </a:r>
                      <a:r>
                        <a:rPr lang="ru-RU" sz="1200" baseline="0" dirty="0" err="1" smtClean="0">
                          <a:latin typeface="Cambria" pitchFamily="18" charset="0"/>
                          <a:ea typeface="Cambria" pitchFamily="18" charset="0"/>
                        </a:rPr>
                        <a:t>Гэсэр</a:t>
                      </a:r>
                      <a:r>
                        <a:rPr lang="ru-RU" sz="1200" baseline="0" dirty="0" smtClean="0">
                          <a:latin typeface="Cambria" pitchFamily="18" charset="0"/>
                          <a:ea typeface="Cambria" pitchFamily="18" charset="0"/>
                        </a:rPr>
                        <a:t>»</a:t>
                      </a:r>
                      <a:endParaRPr lang="ru-RU" sz="1200" dirty="0">
                        <a:latin typeface="Cambria" pitchFamily="18" charset="0"/>
                        <a:ea typeface="Cambr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Cambria" pitchFamily="18" charset="0"/>
                          <a:ea typeface="Cambria" pitchFamily="18" charset="0"/>
                        </a:rPr>
                        <a:t>2 место</a:t>
                      </a:r>
                      <a:endParaRPr lang="ru-RU" sz="1200" dirty="0">
                        <a:latin typeface="Cambria" pitchFamily="18" charset="0"/>
                        <a:ea typeface="Cambr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Cambria" pitchFamily="18" charset="0"/>
                          <a:ea typeface="Cambria" pitchFamily="18" charset="0"/>
                        </a:rPr>
                        <a:t>2020</a:t>
                      </a:r>
                      <a:endParaRPr lang="ru-RU" sz="1200" dirty="0">
                        <a:latin typeface="Cambria" pitchFamily="18" charset="0"/>
                        <a:ea typeface="Cambria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4" descr="Фон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51938" cy="685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solidFill>
                  <a:srgbClr val="00B050"/>
                </a:solidFill>
                <a:latin typeface="Cambria" pitchFamily="18" charset="0"/>
                <a:ea typeface="Cambria" pitchFamily="18" charset="0"/>
              </a:rPr>
              <a:t>Итоги научно-практических конференций</a:t>
            </a:r>
            <a:endParaRPr lang="ru-RU" sz="3200" b="1" dirty="0">
              <a:solidFill>
                <a:srgbClr val="00B050"/>
              </a:solidFill>
              <a:latin typeface="Cambria" pitchFamily="18" charset="0"/>
              <a:ea typeface="Cambria" pitchFamily="18" charset="0"/>
            </a:endParaRPr>
          </a:p>
        </p:txBody>
      </p:sp>
      <p:sp>
        <p:nvSpPr>
          <p:cNvPr id="9" name="Подзаголовок 8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algn="ctr">
              <a:lnSpc>
                <a:spcPct val="80000"/>
              </a:lnSpc>
              <a:buNone/>
            </a:pPr>
            <a:endParaRPr lang="ru-RU" sz="44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80000"/>
              </a:lnSpc>
              <a:buNone/>
            </a:pPr>
            <a:endParaRPr lang="ru-RU" sz="44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80000"/>
              </a:lnSpc>
              <a:buNone/>
            </a:pPr>
            <a:endParaRPr lang="ru-RU" sz="66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85720" y="1214422"/>
            <a:ext cx="85725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 </a:t>
            </a:r>
            <a:endParaRPr lang="ru-RU" sz="10000" b="1" dirty="0">
              <a:solidFill>
                <a:srgbClr val="0070C0"/>
              </a:solidFill>
              <a:latin typeface="Monotype Corsiva" pitchFamily="66" charset="0"/>
            </a:endParaRP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-3" y="928670"/>
          <a:ext cx="9144002" cy="592933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8800"/>
                <a:gridCol w="2300749"/>
                <a:gridCol w="2654710"/>
                <a:gridCol w="1327356"/>
                <a:gridCol w="1032387"/>
              </a:tblGrid>
              <a:tr h="393141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Ф.И. учащегося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Тема доклада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Конференция, уровень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результат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год</a:t>
                      </a:r>
                      <a:endParaRPr lang="ru-RU" sz="1200" dirty="0"/>
                    </a:p>
                  </a:txBody>
                  <a:tcPr/>
                </a:tc>
              </a:tr>
              <a:tr h="874135"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solidFill>
                            <a:srgbClr val="002060"/>
                          </a:solidFill>
                          <a:latin typeface="Cambria" pitchFamily="18" charset="0"/>
                          <a:ea typeface="Cambria" pitchFamily="18" charset="0"/>
                        </a:rPr>
                        <a:t>Базаров </a:t>
                      </a:r>
                      <a:r>
                        <a:rPr lang="ru-RU" sz="1200" b="1" dirty="0" err="1" smtClean="0">
                          <a:solidFill>
                            <a:srgbClr val="002060"/>
                          </a:solidFill>
                          <a:latin typeface="Cambria" pitchFamily="18" charset="0"/>
                          <a:ea typeface="Cambria" pitchFamily="18" charset="0"/>
                        </a:rPr>
                        <a:t>Эрдэм</a:t>
                      </a:r>
                      <a:endParaRPr lang="ru-RU" sz="1200" b="1" dirty="0">
                        <a:solidFill>
                          <a:srgbClr val="002060"/>
                        </a:solidFill>
                        <a:latin typeface="Cambria" pitchFamily="18" charset="0"/>
                        <a:ea typeface="Cambr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ru-RU" sz="1200" b="1" dirty="0" smtClean="0">
                          <a:solidFill>
                            <a:srgbClr val="002060"/>
                          </a:solidFill>
                          <a:latin typeface="Cambria" pitchFamily="18" charset="0"/>
                          <a:ea typeface="Cambria" pitchFamily="18" charset="0"/>
                          <a:cs typeface="Times New Roman" pitchFamily="18" charset="0"/>
                        </a:rPr>
                        <a:t>«</a:t>
                      </a:r>
                      <a:r>
                        <a:rPr lang="ru-RU" sz="1200" b="1" dirty="0" err="1" smtClean="0">
                          <a:solidFill>
                            <a:srgbClr val="002060"/>
                          </a:solidFill>
                          <a:latin typeface="Cambria" pitchFamily="18" charset="0"/>
                          <a:ea typeface="Cambria" pitchFamily="18" charset="0"/>
                          <a:cs typeface="Times New Roman" pitchFamily="18" charset="0"/>
                        </a:rPr>
                        <a:t>Эхирид</a:t>
                      </a:r>
                      <a:r>
                        <a:rPr lang="ru-RU" sz="1200" b="1" dirty="0" smtClean="0">
                          <a:solidFill>
                            <a:srgbClr val="002060"/>
                          </a:solidFill>
                          <a:latin typeface="Cambria" pitchFamily="18" charset="0"/>
                          <a:ea typeface="Cambria" pitchFamily="18" charset="0"/>
                          <a:cs typeface="Times New Roman" pitchFamily="18" charset="0"/>
                        </a:rPr>
                        <a:t> –</a:t>
                      </a:r>
                      <a:r>
                        <a:rPr lang="ru-RU" sz="1200" b="1" dirty="0" err="1" smtClean="0">
                          <a:solidFill>
                            <a:srgbClr val="002060"/>
                          </a:solidFill>
                          <a:latin typeface="Cambria" pitchFamily="18" charset="0"/>
                          <a:ea typeface="Cambria" pitchFamily="18" charset="0"/>
                          <a:cs typeface="Times New Roman" pitchFamily="18" charset="0"/>
                        </a:rPr>
                        <a:t>Булагадай</a:t>
                      </a:r>
                      <a:r>
                        <a:rPr lang="ru-RU" sz="1200" b="1" dirty="0" smtClean="0">
                          <a:solidFill>
                            <a:srgbClr val="002060"/>
                          </a:solidFill>
                          <a:latin typeface="Cambria" pitchFamily="18" charset="0"/>
                          <a:ea typeface="Cambria" pitchFamily="18" charset="0"/>
                          <a:cs typeface="Times New Roman" pitchFamily="18" charset="0"/>
                        </a:rPr>
                        <a:t> болон </a:t>
                      </a:r>
                      <a:r>
                        <a:rPr lang="ru-RU" sz="1200" b="1" dirty="0" err="1" smtClean="0">
                          <a:solidFill>
                            <a:srgbClr val="002060"/>
                          </a:solidFill>
                          <a:latin typeface="Cambria" pitchFamily="18" charset="0"/>
                          <a:ea typeface="Cambria" pitchFamily="18" charset="0"/>
                          <a:cs typeface="Times New Roman" pitchFamily="18" charset="0"/>
                        </a:rPr>
                        <a:t>Агын</a:t>
                      </a:r>
                      <a:endParaRPr lang="ru-RU" sz="1200" b="1" dirty="0" smtClean="0">
                        <a:solidFill>
                          <a:srgbClr val="002060"/>
                        </a:solidFill>
                        <a:latin typeface="Cambria" pitchFamily="18" charset="0"/>
                        <a:ea typeface="Cambria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buNone/>
                      </a:pPr>
                      <a:r>
                        <a:rPr lang="ru-RU" sz="1200" b="1" dirty="0" err="1" smtClean="0">
                          <a:solidFill>
                            <a:srgbClr val="002060"/>
                          </a:solidFill>
                          <a:latin typeface="Cambria" pitchFamily="18" charset="0"/>
                          <a:ea typeface="Cambria" pitchFamily="18" charset="0"/>
                          <a:cs typeface="Times New Roman" pitchFamily="18" charset="0"/>
                        </a:rPr>
                        <a:t>буряадуудай</a:t>
                      </a:r>
                      <a:r>
                        <a:rPr lang="ru-RU" sz="1200" b="1" dirty="0" smtClean="0">
                          <a:solidFill>
                            <a:srgbClr val="002060"/>
                          </a:solidFill>
                          <a:latin typeface="Cambria" pitchFamily="18" charset="0"/>
                          <a:ea typeface="Cambria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200" b="1" dirty="0" err="1" smtClean="0">
                          <a:solidFill>
                            <a:srgbClr val="002060"/>
                          </a:solidFill>
                          <a:latin typeface="Cambria" pitchFamily="18" charset="0"/>
                          <a:ea typeface="Cambria" pitchFamily="18" charset="0"/>
                          <a:cs typeface="Times New Roman" pitchFamily="18" charset="0"/>
                        </a:rPr>
                        <a:t>нютаг</a:t>
                      </a:r>
                      <a:r>
                        <a:rPr lang="ru-RU" sz="1200" b="1" dirty="0" smtClean="0">
                          <a:solidFill>
                            <a:srgbClr val="002060"/>
                          </a:solidFill>
                          <a:latin typeface="Cambria" pitchFamily="18" charset="0"/>
                          <a:ea typeface="Cambria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200" b="1" dirty="0" err="1" smtClean="0">
                          <a:solidFill>
                            <a:srgbClr val="002060"/>
                          </a:solidFill>
                          <a:latin typeface="Cambria" pitchFamily="18" charset="0"/>
                          <a:ea typeface="Cambria" pitchFamily="18" charset="0"/>
                          <a:cs typeface="Times New Roman" pitchFamily="18" charset="0"/>
                        </a:rPr>
                        <a:t>хэлэнэй</a:t>
                      </a:r>
                      <a:r>
                        <a:rPr lang="ru-RU" sz="1200" b="1" dirty="0" smtClean="0">
                          <a:solidFill>
                            <a:srgbClr val="002060"/>
                          </a:solidFill>
                          <a:latin typeface="Cambria" pitchFamily="18" charset="0"/>
                          <a:ea typeface="Cambria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200" b="1" dirty="0" err="1" smtClean="0">
                          <a:solidFill>
                            <a:srgbClr val="002060"/>
                          </a:solidFill>
                          <a:latin typeface="Cambria" pitchFamily="18" charset="0"/>
                          <a:ea typeface="Cambria" pitchFamily="18" charset="0"/>
                          <a:cs typeface="Times New Roman" pitchFamily="18" charset="0"/>
                        </a:rPr>
                        <a:t>зэргэсүүлгэ»</a:t>
                      </a:r>
                      <a:endParaRPr lang="ru-RU" sz="1200" b="1" dirty="0" smtClean="0">
                        <a:solidFill>
                          <a:srgbClr val="002060"/>
                        </a:solidFill>
                        <a:latin typeface="Cambria" pitchFamily="18" charset="0"/>
                        <a:ea typeface="Cambria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solidFill>
                            <a:srgbClr val="002060"/>
                          </a:solidFill>
                          <a:latin typeface="Cambria" pitchFamily="18" charset="0"/>
                          <a:ea typeface="Cambria" pitchFamily="18" charset="0"/>
                        </a:rPr>
                        <a:t>Республиканская НПК «Шаг в будущее»</a:t>
                      </a:r>
                      <a:endParaRPr lang="ru-RU" sz="1200" b="1" dirty="0">
                        <a:solidFill>
                          <a:srgbClr val="002060"/>
                        </a:solidFill>
                        <a:latin typeface="Cambria" pitchFamily="18" charset="0"/>
                        <a:ea typeface="Cambr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solidFill>
                            <a:srgbClr val="002060"/>
                          </a:solidFill>
                          <a:latin typeface="Cambria" pitchFamily="18" charset="0"/>
                          <a:ea typeface="Cambria" pitchFamily="18" charset="0"/>
                        </a:rPr>
                        <a:t>1 место</a:t>
                      </a:r>
                      <a:endParaRPr lang="ru-RU" sz="1200" b="1" dirty="0">
                        <a:solidFill>
                          <a:srgbClr val="002060"/>
                        </a:solidFill>
                        <a:latin typeface="Cambria" pitchFamily="18" charset="0"/>
                        <a:ea typeface="Cambr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solidFill>
                            <a:srgbClr val="002060"/>
                          </a:solidFill>
                          <a:latin typeface="Cambria" pitchFamily="18" charset="0"/>
                          <a:ea typeface="Cambria" pitchFamily="18" charset="0"/>
                        </a:rPr>
                        <a:t>2016</a:t>
                      </a:r>
                      <a:endParaRPr lang="ru-RU" sz="1200" b="1" dirty="0">
                        <a:solidFill>
                          <a:srgbClr val="002060"/>
                        </a:solidFill>
                        <a:latin typeface="Cambria" pitchFamily="18" charset="0"/>
                        <a:ea typeface="Cambria" pitchFamily="18" charset="0"/>
                      </a:endParaRPr>
                    </a:p>
                  </a:txBody>
                  <a:tcPr/>
                </a:tc>
              </a:tr>
              <a:tr h="679883">
                <a:tc>
                  <a:txBody>
                    <a:bodyPr/>
                    <a:lstStyle/>
                    <a:p>
                      <a:r>
                        <a:rPr lang="ru-RU" sz="1200" b="1" dirty="0" err="1" smtClean="0">
                          <a:solidFill>
                            <a:srgbClr val="002060"/>
                          </a:solidFill>
                          <a:latin typeface="Cambria" pitchFamily="18" charset="0"/>
                          <a:ea typeface="Cambria" pitchFamily="18" charset="0"/>
                        </a:rPr>
                        <a:t>Дагбаева</a:t>
                      </a:r>
                      <a:r>
                        <a:rPr lang="ru-RU" sz="1200" b="1" dirty="0" smtClean="0">
                          <a:solidFill>
                            <a:srgbClr val="002060"/>
                          </a:solidFill>
                          <a:latin typeface="Cambria" pitchFamily="18" charset="0"/>
                          <a:ea typeface="Cambria" pitchFamily="18" charset="0"/>
                        </a:rPr>
                        <a:t> Лера</a:t>
                      </a:r>
                      <a:endParaRPr lang="ru-RU" sz="1200" b="1" dirty="0">
                        <a:solidFill>
                          <a:srgbClr val="002060"/>
                        </a:solidFill>
                        <a:latin typeface="Cambria" pitchFamily="18" charset="0"/>
                        <a:ea typeface="Cambr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 err="1" smtClean="0">
                          <a:solidFill>
                            <a:srgbClr val="002060"/>
                          </a:solidFill>
                          <a:latin typeface="Cambria" pitchFamily="18" charset="0"/>
                          <a:ea typeface="Cambria" pitchFamily="18" charset="0"/>
                          <a:cs typeface="Times New Roman" panose="02020603050405020304" pitchFamily="18" charset="0"/>
                        </a:rPr>
                        <a:t>Агын</a:t>
                      </a:r>
                      <a:r>
                        <a:rPr lang="ru-RU" sz="1200" b="1" dirty="0" smtClean="0">
                          <a:solidFill>
                            <a:srgbClr val="002060"/>
                          </a:solidFill>
                          <a:latin typeface="Cambria" pitchFamily="18" charset="0"/>
                          <a:ea typeface="Cambria" pitchFamily="18" charset="0"/>
                          <a:cs typeface="Times New Roman" panose="02020603050405020304" pitchFamily="18" charset="0"/>
                        </a:rPr>
                        <a:t> ба </a:t>
                      </a:r>
                      <a:r>
                        <a:rPr lang="ru-RU" sz="1200" b="1" dirty="0" err="1" smtClean="0">
                          <a:solidFill>
                            <a:srgbClr val="002060"/>
                          </a:solidFill>
                          <a:latin typeface="Cambria" pitchFamily="18" charset="0"/>
                          <a:ea typeface="Cambria" pitchFamily="18" charset="0"/>
                          <a:cs typeface="Times New Roman" panose="02020603050405020304" pitchFamily="18" charset="0"/>
                        </a:rPr>
                        <a:t>Эрхүү буряадуудай</a:t>
                      </a:r>
                      <a:r>
                        <a:rPr lang="ru-RU" sz="1200" b="1" dirty="0" smtClean="0">
                          <a:solidFill>
                            <a:srgbClr val="002060"/>
                          </a:solidFill>
                          <a:latin typeface="Cambria" pitchFamily="18" charset="0"/>
                          <a:ea typeface="Cambria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b="1" dirty="0" err="1" smtClean="0">
                          <a:solidFill>
                            <a:srgbClr val="002060"/>
                          </a:solidFill>
                          <a:latin typeface="Cambria" pitchFamily="18" charset="0"/>
                          <a:ea typeface="Cambria" pitchFamily="18" charset="0"/>
                          <a:cs typeface="Times New Roman" panose="02020603050405020304" pitchFamily="18" charset="0"/>
                        </a:rPr>
                        <a:t>үреэлнүүдэй ѳѳрсэ түхэлэй зэргэсүүлгэ</a:t>
                      </a:r>
                      <a:endParaRPr lang="ru-RU" sz="1200" b="1" dirty="0" smtClean="0">
                        <a:solidFill>
                          <a:srgbClr val="002060"/>
                        </a:solidFill>
                        <a:latin typeface="Cambria" pitchFamily="18" charset="0"/>
                        <a:ea typeface="Cambr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solidFill>
                            <a:srgbClr val="002060"/>
                          </a:solidFill>
                          <a:latin typeface="Cambria" pitchFamily="18" charset="0"/>
                          <a:ea typeface="Cambria" pitchFamily="18" charset="0"/>
                        </a:rPr>
                        <a:t>Республиканская НПК «Шаг в будущее»</a:t>
                      </a:r>
                      <a:endParaRPr lang="ru-RU" sz="1200" b="1" dirty="0">
                        <a:solidFill>
                          <a:srgbClr val="002060"/>
                        </a:solidFill>
                        <a:latin typeface="Cambria" pitchFamily="18" charset="0"/>
                        <a:ea typeface="Cambr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solidFill>
                            <a:srgbClr val="002060"/>
                          </a:solidFill>
                          <a:latin typeface="Cambria" pitchFamily="18" charset="0"/>
                          <a:ea typeface="Cambria" pitchFamily="18" charset="0"/>
                        </a:rPr>
                        <a:t>3 место</a:t>
                      </a:r>
                      <a:endParaRPr lang="ru-RU" sz="1200" b="1" dirty="0">
                        <a:solidFill>
                          <a:srgbClr val="002060"/>
                        </a:solidFill>
                        <a:latin typeface="Cambria" pitchFamily="18" charset="0"/>
                        <a:ea typeface="Cambr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solidFill>
                            <a:srgbClr val="002060"/>
                          </a:solidFill>
                          <a:latin typeface="Cambria" pitchFamily="18" charset="0"/>
                          <a:ea typeface="Cambria" pitchFamily="18" charset="0"/>
                        </a:rPr>
                        <a:t>2017</a:t>
                      </a:r>
                      <a:endParaRPr lang="ru-RU" sz="1200" b="1" dirty="0">
                        <a:solidFill>
                          <a:srgbClr val="002060"/>
                        </a:solidFill>
                        <a:latin typeface="Cambria" pitchFamily="18" charset="0"/>
                        <a:ea typeface="Cambria" pitchFamily="18" charset="0"/>
                      </a:endParaRPr>
                    </a:p>
                  </a:txBody>
                  <a:tcPr/>
                </a:tc>
              </a:tr>
              <a:tr h="679883">
                <a:tc>
                  <a:txBody>
                    <a:bodyPr/>
                    <a:lstStyle/>
                    <a:p>
                      <a:r>
                        <a:rPr lang="ru-RU" sz="1200" b="1" dirty="0" err="1" smtClean="0">
                          <a:solidFill>
                            <a:srgbClr val="002060"/>
                          </a:solidFill>
                          <a:latin typeface="Cambria" pitchFamily="18" charset="0"/>
                          <a:ea typeface="Cambria" pitchFamily="18" charset="0"/>
                        </a:rPr>
                        <a:t>Дармаева</a:t>
                      </a:r>
                      <a:r>
                        <a:rPr lang="ru-RU" sz="1200" b="1" dirty="0" smtClean="0">
                          <a:solidFill>
                            <a:srgbClr val="002060"/>
                          </a:solidFill>
                          <a:latin typeface="Cambria" pitchFamily="18" charset="0"/>
                          <a:ea typeface="Cambria" pitchFamily="18" charset="0"/>
                        </a:rPr>
                        <a:t> </a:t>
                      </a:r>
                      <a:r>
                        <a:rPr lang="ru-RU" sz="1200" b="1" dirty="0" err="1" smtClean="0">
                          <a:solidFill>
                            <a:srgbClr val="002060"/>
                          </a:solidFill>
                          <a:latin typeface="Cambria" pitchFamily="18" charset="0"/>
                          <a:ea typeface="Cambria" pitchFamily="18" charset="0"/>
                        </a:rPr>
                        <a:t>Баярма</a:t>
                      </a:r>
                      <a:endParaRPr lang="ru-RU" sz="1200" b="1" dirty="0">
                        <a:solidFill>
                          <a:srgbClr val="002060"/>
                        </a:solidFill>
                        <a:latin typeface="Cambria" pitchFamily="18" charset="0"/>
                        <a:ea typeface="Cambr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>
                          <a:solidFill>
                            <a:srgbClr val="002060"/>
                          </a:solidFill>
                          <a:latin typeface="Cambria" pitchFamily="18" charset="0"/>
                          <a:ea typeface="Cambria" pitchFamily="18" charset="0"/>
                          <a:cs typeface="Times New Roman" pitchFamily="18" charset="0"/>
                        </a:rPr>
                        <a:t>T</a:t>
                      </a:r>
                      <a:r>
                        <a:rPr lang="ru-RU" sz="1200" b="1" dirty="0" err="1" smtClean="0">
                          <a:solidFill>
                            <a:srgbClr val="002060"/>
                          </a:solidFill>
                          <a:latin typeface="Cambria" pitchFamily="18" charset="0"/>
                          <a:ea typeface="Cambria" pitchFamily="18" charset="0"/>
                          <a:cs typeface="Times New Roman"/>
                        </a:rPr>
                        <a:t>ү</a:t>
                      </a:r>
                      <a:r>
                        <a:rPr lang="ru-RU" sz="1200" b="1" dirty="0" err="1" smtClean="0">
                          <a:solidFill>
                            <a:srgbClr val="002060"/>
                          </a:solidFill>
                          <a:latin typeface="Cambria" pitchFamily="18" charset="0"/>
                          <a:ea typeface="Cambria" pitchFamily="18" charset="0"/>
                          <a:cs typeface="Times New Roman" pitchFamily="18" charset="0"/>
                        </a:rPr>
                        <a:t>нхэнэй буряадуудай</a:t>
                      </a:r>
                      <a:r>
                        <a:rPr lang="en-US" sz="1200" b="1" dirty="0" smtClean="0">
                          <a:solidFill>
                            <a:srgbClr val="002060"/>
                          </a:solidFill>
                          <a:latin typeface="Cambria" pitchFamily="18" charset="0"/>
                          <a:ea typeface="Cambria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200" b="1" dirty="0" err="1" smtClean="0">
                          <a:solidFill>
                            <a:srgbClr val="002060"/>
                          </a:solidFill>
                          <a:latin typeface="Cambria" pitchFamily="18" charset="0"/>
                          <a:ea typeface="Cambria" pitchFamily="18" charset="0"/>
                          <a:cs typeface="Times New Roman" pitchFamily="18" charset="0"/>
                        </a:rPr>
                        <a:t>нютаг</a:t>
                      </a:r>
                      <a:r>
                        <a:rPr lang="ru-RU" sz="1200" b="1" dirty="0" smtClean="0">
                          <a:solidFill>
                            <a:srgbClr val="002060"/>
                          </a:solidFill>
                          <a:latin typeface="Cambria" pitchFamily="18" charset="0"/>
                          <a:ea typeface="Cambria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200" b="1" dirty="0" err="1" smtClean="0">
                          <a:solidFill>
                            <a:srgbClr val="002060"/>
                          </a:solidFill>
                          <a:latin typeface="Cambria" pitchFamily="18" charset="0"/>
                          <a:ea typeface="Cambria" pitchFamily="18" charset="0"/>
                          <a:cs typeface="Times New Roman" pitchFamily="18" charset="0"/>
                        </a:rPr>
                        <a:t>хэлэнэй</a:t>
                      </a:r>
                      <a:r>
                        <a:rPr lang="ru-RU" sz="1200" b="1" dirty="0" smtClean="0">
                          <a:solidFill>
                            <a:srgbClr val="002060"/>
                          </a:solidFill>
                          <a:latin typeface="Cambria" pitchFamily="18" charset="0"/>
                          <a:ea typeface="Cambria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200" b="1" dirty="0" err="1" smtClean="0">
                          <a:solidFill>
                            <a:srgbClr val="002060"/>
                          </a:solidFill>
                          <a:latin typeface="Cambria" pitchFamily="18" charset="0"/>
                          <a:ea typeface="Cambria" pitchFamily="18" charset="0"/>
                          <a:cs typeface="Times New Roman" pitchFamily="18" charset="0"/>
                        </a:rPr>
                        <a:t>аялгын</a:t>
                      </a:r>
                      <a:r>
                        <a:rPr lang="ru-RU" sz="1200" b="1" dirty="0" smtClean="0">
                          <a:solidFill>
                            <a:srgbClr val="002060"/>
                          </a:solidFill>
                          <a:latin typeface="Cambria" pitchFamily="18" charset="0"/>
                          <a:ea typeface="Cambria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200" b="1" dirty="0" err="1" smtClean="0">
                          <a:solidFill>
                            <a:srgbClr val="002060"/>
                          </a:solidFill>
                          <a:latin typeface="Cambria" pitchFamily="18" charset="0"/>
                          <a:ea typeface="Cambria" pitchFamily="18" charset="0"/>
                          <a:cs typeface="Times New Roman" pitchFamily="18" charset="0"/>
                        </a:rPr>
                        <a:t>шэнжэлэл</a:t>
                      </a:r>
                      <a:endParaRPr lang="ru-RU" sz="1200" b="1" dirty="0" smtClean="0">
                        <a:solidFill>
                          <a:srgbClr val="002060"/>
                        </a:solidFill>
                        <a:latin typeface="Cambria" pitchFamily="18" charset="0"/>
                        <a:ea typeface="Cambria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smtClean="0">
                          <a:solidFill>
                            <a:srgbClr val="002060"/>
                          </a:solidFill>
                          <a:latin typeface="Cambria" pitchFamily="18" charset="0"/>
                          <a:ea typeface="Cambria" pitchFamily="18" charset="0"/>
                        </a:rPr>
                        <a:t>Республиканская НПК «Шаг в будущее»</a:t>
                      </a:r>
                      <a:endParaRPr lang="ru-RU" sz="1200" b="1" dirty="0">
                        <a:solidFill>
                          <a:srgbClr val="002060"/>
                        </a:solidFill>
                        <a:latin typeface="Cambria" pitchFamily="18" charset="0"/>
                        <a:ea typeface="Cambr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solidFill>
                            <a:srgbClr val="002060"/>
                          </a:solidFill>
                          <a:latin typeface="Cambria" pitchFamily="18" charset="0"/>
                          <a:ea typeface="Cambria" pitchFamily="18" charset="0"/>
                        </a:rPr>
                        <a:t>2 место</a:t>
                      </a:r>
                      <a:endParaRPr lang="ru-RU" sz="1200" b="1" dirty="0">
                        <a:solidFill>
                          <a:srgbClr val="002060"/>
                        </a:solidFill>
                        <a:latin typeface="Cambria" pitchFamily="18" charset="0"/>
                        <a:ea typeface="Cambr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solidFill>
                            <a:srgbClr val="002060"/>
                          </a:solidFill>
                          <a:latin typeface="Cambria" pitchFamily="18" charset="0"/>
                          <a:ea typeface="Cambria" pitchFamily="18" charset="0"/>
                        </a:rPr>
                        <a:t>2018</a:t>
                      </a:r>
                      <a:endParaRPr lang="ru-RU" sz="1200" b="1" dirty="0">
                        <a:solidFill>
                          <a:srgbClr val="002060"/>
                        </a:solidFill>
                        <a:latin typeface="Cambria" pitchFamily="18" charset="0"/>
                        <a:ea typeface="Cambria" pitchFamily="18" charset="0"/>
                      </a:endParaRPr>
                    </a:p>
                  </a:txBody>
                  <a:tcPr/>
                </a:tc>
              </a:tr>
              <a:tr h="874135"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solidFill>
                            <a:srgbClr val="002060"/>
                          </a:solidFill>
                          <a:latin typeface="Cambria" pitchFamily="18" charset="0"/>
                          <a:ea typeface="Cambria" pitchFamily="18" charset="0"/>
                        </a:rPr>
                        <a:t>Васильева Даша</a:t>
                      </a:r>
                      <a:endParaRPr lang="ru-RU" sz="1200" b="1" dirty="0">
                        <a:solidFill>
                          <a:srgbClr val="002060"/>
                        </a:solidFill>
                        <a:latin typeface="Cambria" pitchFamily="18" charset="0"/>
                        <a:ea typeface="Cambr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buFont typeface="Wingdings 2" pitchFamily="18" charset="2"/>
                        <a:buNone/>
                      </a:pPr>
                      <a:r>
                        <a:rPr lang="ru-RU" sz="1200" b="1" dirty="0" smtClean="0">
                          <a:solidFill>
                            <a:srgbClr val="002060"/>
                          </a:solidFill>
                          <a:latin typeface="Cambria" pitchFamily="18" charset="0"/>
                          <a:ea typeface="Cambria" pitchFamily="18" charset="0"/>
                          <a:cs typeface="Times New Roman" pitchFamily="18" charset="0"/>
                        </a:rPr>
                        <a:t>« </a:t>
                      </a:r>
                      <a:r>
                        <a:rPr lang="ru-RU" sz="1200" b="1" dirty="0" err="1" smtClean="0">
                          <a:solidFill>
                            <a:srgbClr val="002060"/>
                          </a:solidFill>
                          <a:latin typeface="Cambria" pitchFamily="18" charset="0"/>
                          <a:ea typeface="Cambria" pitchFamily="18" charset="0"/>
                          <a:cs typeface="Times New Roman" pitchFamily="18" charset="0"/>
                        </a:rPr>
                        <a:t>Эхирид-Булагадай</a:t>
                      </a:r>
                      <a:r>
                        <a:rPr lang="ru-RU" sz="1200" b="1" dirty="0" smtClean="0">
                          <a:solidFill>
                            <a:srgbClr val="002060"/>
                          </a:solidFill>
                          <a:latin typeface="Cambria" pitchFamily="18" charset="0"/>
                          <a:ea typeface="Cambria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200" b="1" dirty="0" err="1" smtClean="0">
                          <a:solidFill>
                            <a:srgbClr val="002060"/>
                          </a:solidFill>
                          <a:latin typeface="Cambria" pitchFamily="18" charset="0"/>
                          <a:ea typeface="Cambria" pitchFamily="18" charset="0"/>
                          <a:cs typeface="Times New Roman" pitchFamily="18" charset="0"/>
                        </a:rPr>
                        <a:t>буряадуудай</a:t>
                      </a:r>
                      <a:r>
                        <a:rPr lang="ru-RU" sz="1200" b="1" dirty="0" smtClean="0">
                          <a:solidFill>
                            <a:srgbClr val="002060"/>
                          </a:solidFill>
                          <a:latin typeface="Cambria" pitchFamily="18" charset="0"/>
                          <a:ea typeface="Cambria" pitchFamily="18" charset="0"/>
                          <a:cs typeface="Times New Roman" pitchFamily="18" charset="0"/>
                        </a:rPr>
                        <a:t> </a:t>
                      </a:r>
                    </a:p>
                    <a:p>
                      <a:pPr algn="ctr">
                        <a:buFont typeface="Wingdings 2" pitchFamily="18" charset="2"/>
                        <a:buNone/>
                      </a:pPr>
                      <a:r>
                        <a:rPr lang="ru-RU" sz="1200" b="1" dirty="0" err="1" smtClean="0">
                          <a:solidFill>
                            <a:srgbClr val="002060"/>
                          </a:solidFill>
                          <a:latin typeface="Cambria" pitchFamily="18" charset="0"/>
                          <a:ea typeface="Cambria" pitchFamily="18" charset="0"/>
                          <a:cs typeface="Times New Roman" pitchFamily="18" charset="0"/>
                        </a:rPr>
                        <a:t>нютаг</a:t>
                      </a:r>
                      <a:r>
                        <a:rPr lang="ru-RU" sz="1200" b="1" dirty="0" smtClean="0">
                          <a:solidFill>
                            <a:srgbClr val="002060"/>
                          </a:solidFill>
                          <a:latin typeface="Cambria" pitchFamily="18" charset="0"/>
                          <a:ea typeface="Cambria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200" b="1" dirty="0" err="1" smtClean="0">
                          <a:solidFill>
                            <a:srgbClr val="002060"/>
                          </a:solidFill>
                          <a:latin typeface="Cambria" pitchFamily="18" charset="0"/>
                          <a:ea typeface="Cambria" pitchFamily="18" charset="0"/>
                          <a:cs typeface="Times New Roman" pitchFamily="18" charset="0"/>
                        </a:rPr>
                        <a:t>хэлэнэй</a:t>
                      </a:r>
                      <a:r>
                        <a:rPr lang="ru-RU" sz="1200" b="1" dirty="0" smtClean="0">
                          <a:solidFill>
                            <a:srgbClr val="002060"/>
                          </a:solidFill>
                          <a:latin typeface="Cambria" pitchFamily="18" charset="0"/>
                          <a:ea typeface="Cambria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200" b="1" dirty="0" err="1" smtClean="0">
                          <a:solidFill>
                            <a:srgbClr val="002060"/>
                          </a:solidFill>
                          <a:latin typeface="Cambria" pitchFamily="18" charset="0"/>
                          <a:ea typeface="Cambria" pitchFamily="18" charset="0"/>
                          <a:cs typeface="Times New Roman" pitchFamily="18" charset="0"/>
                        </a:rPr>
                        <a:t>аялгын</a:t>
                      </a:r>
                      <a:r>
                        <a:rPr lang="ru-RU" sz="1200" b="1" dirty="0" smtClean="0">
                          <a:solidFill>
                            <a:srgbClr val="002060"/>
                          </a:solidFill>
                          <a:latin typeface="Cambria" pitchFamily="18" charset="0"/>
                          <a:ea typeface="Cambria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200" b="1" dirty="0" err="1" smtClean="0">
                          <a:solidFill>
                            <a:srgbClr val="002060"/>
                          </a:solidFill>
                          <a:latin typeface="Cambria" pitchFamily="18" charset="0"/>
                          <a:ea typeface="Cambria" pitchFamily="18" charset="0"/>
                          <a:cs typeface="Times New Roman" pitchFamily="18" charset="0"/>
                        </a:rPr>
                        <a:t>шэнжэлэлгэ</a:t>
                      </a:r>
                      <a:r>
                        <a:rPr lang="ru-RU" sz="1200" b="1" dirty="0" smtClean="0">
                          <a:solidFill>
                            <a:srgbClr val="002060"/>
                          </a:solidFill>
                          <a:latin typeface="Cambria" pitchFamily="18" charset="0"/>
                          <a:ea typeface="Cambria" pitchFamily="18" charset="0"/>
                          <a:cs typeface="Times New Roman" pitchFamily="18" charset="0"/>
                        </a:rPr>
                        <a:t>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smtClean="0">
                          <a:solidFill>
                            <a:srgbClr val="002060"/>
                          </a:solidFill>
                          <a:latin typeface="Cambria" pitchFamily="18" charset="0"/>
                          <a:ea typeface="Cambria" pitchFamily="18" charset="0"/>
                        </a:rPr>
                        <a:t>Республиканская НПК «Шаг в будущее»</a:t>
                      </a:r>
                      <a:endParaRPr lang="ru-RU" sz="1200" b="1" dirty="0">
                        <a:solidFill>
                          <a:srgbClr val="002060"/>
                        </a:solidFill>
                        <a:latin typeface="Cambria" pitchFamily="18" charset="0"/>
                        <a:ea typeface="Cambr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solidFill>
                            <a:srgbClr val="002060"/>
                          </a:solidFill>
                          <a:latin typeface="Cambria" pitchFamily="18" charset="0"/>
                          <a:ea typeface="Cambria" pitchFamily="18" charset="0"/>
                        </a:rPr>
                        <a:t>3 место</a:t>
                      </a:r>
                      <a:endParaRPr lang="ru-RU" sz="1200" b="1" dirty="0">
                        <a:solidFill>
                          <a:srgbClr val="002060"/>
                        </a:solidFill>
                        <a:latin typeface="Cambria" pitchFamily="18" charset="0"/>
                        <a:ea typeface="Cambr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solidFill>
                            <a:srgbClr val="002060"/>
                          </a:solidFill>
                          <a:latin typeface="Cambria" pitchFamily="18" charset="0"/>
                          <a:ea typeface="Cambria" pitchFamily="18" charset="0"/>
                        </a:rPr>
                        <a:t>2019</a:t>
                      </a:r>
                      <a:endParaRPr lang="ru-RU" sz="1200" b="1" dirty="0">
                        <a:solidFill>
                          <a:srgbClr val="002060"/>
                        </a:solidFill>
                        <a:latin typeface="Cambria" pitchFamily="18" charset="0"/>
                        <a:ea typeface="Cambria" pitchFamily="18" charset="0"/>
                      </a:endParaRPr>
                    </a:p>
                  </a:txBody>
                  <a:tcPr/>
                </a:tc>
              </a:tr>
              <a:tr h="679883">
                <a:tc>
                  <a:txBody>
                    <a:bodyPr/>
                    <a:lstStyle/>
                    <a:p>
                      <a:r>
                        <a:rPr lang="ru-RU" sz="1200" b="1" dirty="0" err="1" smtClean="0">
                          <a:solidFill>
                            <a:srgbClr val="002060"/>
                          </a:solidFill>
                          <a:latin typeface="Cambria" pitchFamily="18" charset="0"/>
                          <a:ea typeface="Cambria" pitchFamily="18" charset="0"/>
                        </a:rPr>
                        <a:t>Дашидондокова</a:t>
                      </a:r>
                      <a:r>
                        <a:rPr lang="ru-RU" sz="1200" b="1" dirty="0" smtClean="0">
                          <a:solidFill>
                            <a:srgbClr val="002060"/>
                          </a:solidFill>
                          <a:latin typeface="Cambria" pitchFamily="18" charset="0"/>
                          <a:ea typeface="Cambria" pitchFamily="18" charset="0"/>
                        </a:rPr>
                        <a:t> Арина</a:t>
                      </a:r>
                      <a:endParaRPr lang="ru-RU" sz="1200" b="1" dirty="0">
                        <a:solidFill>
                          <a:srgbClr val="002060"/>
                        </a:solidFill>
                        <a:latin typeface="Cambria" pitchFamily="18" charset="0"/>
                        <a:ea typeface="Cambr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 smtClean="0">
                          <a:solidFill>
                            <a:srgbClr val="002060"/>
                          </a:solidFill>
                          <a:latin typeface="Cambria" pitchFamily="18" charset="0"/>
                          <a:ea typeface="Cambria" pitchFamily="18" charset="0"/>
                          <a:cs typeface="Times New Roman" pitchFamily="18" charset="0"/>
                        </a:rPr>
                        <a:t>«</a:t>
                      </a:r>
                      <a:r>
                        <a:rPr lang="ru-RU" sz="1200" b="1" dirty="0" err="1" smtClean="0">
                          <a:solidFill>
                            <a:srgbClr val="002060"/>
                          </a:solidFill>
                          <a:latin typeface="Cambria" pitchFamily="18" charset="0"/>
                          <a:ea typeface="Cambria" pitchFamily="18" charset="0"/>
                          <a:cs typeface="Times New Roman" pitchFamily="18" charset="0"/>
                        </a:rPr>
                        <a:t>Оньhон</a:t>
                      </a:r>
                      <a:r>
                        <a:rPr lang="ru-RU" sz="1200" b="1" dirty="0" smtClean="0">
                          <a:solidFill>
                            <a:srgbClr val="002060"/>
                          </a:solidFill>
                          <a:latin typeface="Cambria" pitchFamily="18" charset="0"/>
                          <a:ea typeface="Cambria" pitchFamily="18" charset="0"/>
                          <a:cs typeface="Times New Roman" pitchFamily="18" charset="0"/>
                        </a:rPr>
                        <a:t> ба </a:t>
                      </a:r>
                      <a:r>
                        <a:rPr lang="ru-RU" sz="1200" b="1" dirty="0" err="1" smtClean="0">
                          <a:solidFill>
                            <a:srgbClr val="002060"/>
                          </a:solidFill>
                          <a:latin typeface="Cambria" pitchFamily="18" charset="0"/>
                          <a:ea typeface="Cambria" pitchFamily="18" charset="0"/>
                          <a:cs typeface="Times New Roman" pitchFamily="18" charset="0"/>
                        </a:rPr>
                        <a:t>хошоо</a:t>
                      </a:r>
                      <a:r>
                        <a:rPr lang="ru-RU" sz="1200" b="1" dirty="0" smtClean="0">
                          <a:solidFill>
                            <a:srgbClr val="002060"/>
                          </a:solidFill>
                          <a:latin typeface="Cambria" pitchFamily="18" charset="0"/>
                          <a:ea typeface="Cambria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200" b="1" dirty="0" err="1" smtClean="0">
                          <a:solidFill>
                            <a:srgbClr val="002060"/>
                          </a:solidFill>
                          <a:latin typeface="Cambria" pitchFamily="18" charset="0"/>
                          <a:ea typeface="Cambria" pitchFamily="18" charset="0"/>
                          <a:cs typeface="Times New Roman" pitchFamily="18" charset="0"/>
                        </a:rPr>
                        <a:t>үгэнүүдэй үүргэ мүнѳѳнэй байдалда</a:t>
                      </a:r>
                      <a:r>
                        <a:rPr lang="ru-RU" sz="1200" b="1" dirty="0" smtClean="0">
                          <a:solidFill>
                            <a:srgbClr val="002060"/>
                          </a:solidFill>
                          <a:latin typeface="Cambria" pitchFamily="18" charset="0"/>
                          <a:ea typeface="Cambria" pitchFamily="18" charset="0"/>
                          <a:cs typeface="Times New Roman" pitchFamily="18" charset="0"/>
                        </a:rPr>
                        <a:t>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smtClean="0">
                          <a:solidFill>
                            <a:srgbClr val="002060"/>
                          </a:solidFill>
                          <a:latin typeface="Cambria" pitchFamily="18" charset="0"/>
                          <a:ea typeface="Cambria" pitchFamily="18" charset="0"/>
                        </a:rPr>
                        <a:t>Республиканская НПК «Шаг в будущее»</a:t>
                      </a:r>
                      <a:endParaRPr lang="ru-RU" sz="1200" b="1" dirty="0">
                        <a:solidFill>
                          <a:srgbClr val="002060"/>
                        </a:solidFill>
                        <a:latin typeface="Cambria" pitchFamily="18" charset="0"/>
                        <a:ea typeface="Cambr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solidFill>
                            <a:srgbClr val="002060"/>
                          </a:solidFill>
                          <a:latin typeface="Cambria" pitchFamily="18" charset="0"/>
                          <a:ea typeface="Cambria" pitchFamily="18" charset="0"/>
                        </a:rPr>
                        <a:t>2 место</a:t>
                      </a:r>
                      <a:endParaRPr lang="ru-RU" sz="1200" b="1" dirty="0">
                        <a:solidFill>
                          <a:srgbClr val="002060"/>
                        </a:solidFill>
                        <a:latin typeface="Cambria" pitchFamily="18" charset="0"/>
                        <a:ea typeface="Cambr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solidFill>
                            <a:srgbClr val="002060"/>
                          </a:solidFill>
                          <a:latin typeface="Cambria" pitchFamily="18" charset="0"/>
                          <a:ea typeface="Cambria" pitchFamily="18" charset="0"/>
                        </a:rPr>
                        <a:t>2020</a:t>
                      </a:r>
                      <a:endParaRPr lang="ru-RU" sz="1200" b="1" dirty="0">
                        <a:solidFill>
                          <a:srgbClr val="002060"/>
                        </a:solidFill>
                        <a:latin typeface="Cambria" pitchFamily="18" charset="0"/>
                        <a:ea typeface="Cambria" pitchFamily="18" charset="0"/>
                      </a:endParaRPr>
                    </a:p>
                  </a:txBody>
                  <a:tcPr/>
                </a:tc>
              </a:tr>
              <a:tr h="485631">
                <a:tc>
                  <a:txBody>
                    <a:bodyPr/>
                    <a:lstStyle/>
                    <a:p>
                      <a:r>
                        <a:rPr lang="ru-RU" sz="1200" b="1" dirty="0" err="1" smtClean="0">
                          <a:solidFill>
                            <a:srgbClr val="002060"/>
                          </a:solidFill>
                          <a:latin typeface="Cambria" pitchFamily="18" charset="0"/>
                          <a:ea typeface="Cambria" pitchFamily="18" charset="0"/>
                        </a:rPr>
                        <a:t>Самбилова</a:t>
                      </a:r>
                      <a:r>
                        <a:rPr lang="ru-RU" sz="1200" b="1" dirty="0" smtClean="0">
                          <a:solidFill>
                            <a:srgbClr val="002060"/>
                          </a:solidFill>
                          <a:latin typeface="Cambria" pitchFamily="18" charset="0"/>
                          <a:ea typeface="Cambria" pitchFamily="18" charset="0"/>
                        </a:rPr>
                        <a:t> Юлия</a:t>
                      </a:r>
                      <a:endParaRPr lang="ru-RU" sz="1200" b="1" dirty="0">
                        <a:solidFill>
                          <a:srgbClr val="002060"/>
                        </a:solidFill>
                        <a:latin typeface="Cambria" pitchFamily="18" charset="0"/>
                        <a:ea typeface="Cambr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 smtClean="0">
                          <a:solidFill>
                            <a:srgbClr val="002060"/>
                          </a:solidFill>
                          <a:latin typeface="Cambria" pitchFamily="18" charset="0"/>
                          <a:ea typeface="Cambria" pitchFamily="18" charset="0"/>
                          <a:cs typeface="+mn-cs"/>
                        </a:rPr>
                        <a:t> «</a:t>
                      </a:r>
                      <a:r>
                        <a:rPr lang="ru-RU" sz="1200" b="1" kern="1200" dirty="0" err="1" smtClean="0">
                          <a:solidFill>
                            <a:srgbClr val="002060"/>
                          </a:solidFill>
                          <a:latin typeface="Cambria" pitchFamily="18" charset="0"/>
                          <a:ea typeface="Cambria" pitchFamily="18" charset="0"/>
                          <a:cs typeface="+mn-cs"/>
                        </a:rPr>
                        <a:t>Сэргэ</a:t>
                      </a:r>
                      <a:r>
                        <a:rPr lang="ru-RU" sz="1200" b="1" kern="1200" dirty="0" smtClean="0">
                          <a:solidFill>
                            <a:srgbClr val="002060"/>
                          </a:solidFill>
                          <a:latin typeface="Cambria" pitchFamily="18" charset="0"/>
                          <a:ea typeface="Cambria" pitchFamily="18" charset="0"/>
                          <a:cs typeface="+mn-cs"/>
                        </a:rPr>
                        <a:t>: его особенности и значение в жизни бурят»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solidFill>
                            <a:srgbClr val="002060"/>
                          </a:solidFill>
                          <a:latin typeface="Cambria" pitchFamily="18" charset="0"/>
                          <a:ea typeface="Cambria" pitchFamily="18" charset="0"/>
                        </a:rPr>
                        <a:t>Республиканская НПК «Шаг в будущее»</a:t>
                      </a:r>
                      <a:endParaRPr lang="ru-RU" sz="1200" b="1" dirty="0">
                        <a:solidFill>
                          <a:srgbClr val="002060"/>
                        </a:solidFill>
                        <a:latin typeface="Cambria" pitchFamily="18" charset="0"/>
                        <a:ea typeface="Cambr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solidFill>
                            <a:srgbClr val="002060"/>
                          </a:solidFill>
                          <a:latin typeface="Cambria" pitchFamily="18" charset="0"/>
                          <a:ea typeface="Cambria" pitchFamily="18" charset="0"/>
                        </a:rPr>
                        <a:t>4 место</a:t>
                      </a:r>
                      <a:endParaRPr lang="ru-RU" sz="1200" b="1" dirty="0">
                        <a:solidFill>
                          <a:srgbClr val="002060"/>
                        </a:solidFill>
                        <a:latin typeface="Cambria" pitchFamily="18" charset="0"/>
                        <a:ea typeface="Cambr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solidFill>
                            <a:srgbClr val="002060"/>
                          </a:solidFill>
                          <a:latin typeface="Cambria" pitchFamily="18" charset="0"/>
                          <a:ea typeface="Cambria" pitchFamily="18" charset="0"/>
                        </a:rPr>
                        <a:t>2021</a:t>
                      </a:r>
                      <a:endParaRPr lang="ru-RU" sz="1200" b="1" dirty="0">
                        <a:solidFill>
                          <a:srgbClr val="002060"/>
                        </a:solidFill>
                        <a:latin typeface="Cambria" pitchFamily="18" charset="0"/>
                        <a:ea typeface="Cambria" pitchFamily="18" charset="0"/>
                      </a:endParaRPr>
                    </a:p>
                  </a:txBody>
                  <a:tcPr/>
                </a:tc>
              </a:tr>
              <a:tr h="1262640">
                <a:tc>
                  <a:txBody>
                    <a:bodyPr/>
                    <a:lstStyle/>
                    <a:p>
                      <a:r>
                        <a:rPr lang="ru-RU" sz="1200" b="1" dirty="0" err="1" smtClean="0">
                          <a:solidFill>
                            <a:srgbClr val="002060"/>
                          </a:solidFill>
                          <a:latin typeface="Cambria" pitchFamily="18" charset="0"/>
                          <a:ea typeface="Cambria" pitchFamily="18" charset="0"/>
                        </a:rPr>
                        <a:t>Будаев</a:t>
                      </a:r>
                      <a:r>
                        <a:rPr lang="ru-RU" sz="1200" b="1" dirty="0" smtClean="0">
                          <a:solidFill>
                            <a:srgbClr val="002060"/>
                          </a:solidFill>
                          <a:latin typeface="Cambria" pitchFamily="18" charset="0"/>
                          <a:ea typeface="Cambria" pitchFamily="18" charset="0"/>
                        </a:rPr>
                        <a:t> </a:t>
                      </a:r>
                      <a:r>
                        <a:rPr lang="ru-RU" sz="1200" b="1" dirty="0" err="1" smtClean="0">
                          <a:solidFill>
                            <a:srgbClr val="002060"/>
                          </a:solidFill>
                          <a:latin typeface="Cambria" pitchFamily="18" charset="0"/>
                          <a:ea typeface="Cambria" pitchFamily="18" charset="0"/>
                        </a:rPr>
                        <a:t>Баин</a:t>
                      </a:r>
                      <a:endParaRPr lang="ru-RU" sz="1200" b="1" dirty="0">
                        <a:solidFill>
                          <a:srgbClr val="002060"/>
                        </a:solidFill>
                        <a:latin typeface="Cambria" pitchFamily="18" charset="0"/>
                        <a:ea typeface="Cambr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fontAlgn="base"/>
                      <a:r>
                        <a:rPr lang="ru-RU" sz="1200" b="1" kern="1200" dirty="0" smtClean="0">
                          <a:solidFill>
                            <a:srgbClr val="002060"/>
                          </a:solidFill>
                          <a:latin typeface="Cambria" pitchFamily="18" charset="0"/>
                          <a:ea typeface="Cambria" pitchFamily="18" charset="0"/>
                          <a:cs typeface="+mn-cs"/>
                        </a:rPr>
                        <a:t>«Басенное творчество бурятского поэта</a:t>
                      </a:r>
                    </a:p>
                    <a:p>
                      <a:pPr fontAlgn="base"/>
                      <a:r>
                        <a:rPr lang="ru-RU" sz="1200" b="1" kern="1200" dirty="0" err="1" smtClean="0">
                          <a:solidFill>
                            <a:srgbClr val="002060"/>
                          </a:solidFill>
                          <a:latin typeface="Cambria" pitchFamily="18" charset="0"/>
                          <a:ea typeface="Cambria" pitchFamily="18" charset="0"/>
                          <a:cs typeface="+mn-cs"/>
                        </a:rPr>
                        <a:t>ГунгиГомбоевичаЧимитова</a:t>
                      </a:r>
                      <a:r>
                        <a:rPr lang="ru-RU" sz="1200" b="1" kern="1200" dirty="0" smtClean="0">
                          <a:solidFill>
                            <a:srgbClr val="002060"/>
                          </a:solidFill>
                          <a:latin typeface="Cambria" pitchFamily="18" charset="0"/>
                          <a:ea typeface="Cambria" pitchFamily="18" charset="0"/>
                          <a:cs typeface="+mn-cs"/>
                        </a:rPr>
                        <a:t>»</a:t>
                      </a:r>
                    </a:p>
                    <a:p>
                      <a:r>
                        <a:rPr lang="ru-RU" sz="1200" b="1" kern="1200" dirty="0" smtClean="0">
                          <a:solidFill>
                            <a:srgbClr val="002060"/>
                          </a:solidFill>
                          <a:latin typeface="Cambria" pitchFamily="18" charset="0"/>
                          <a:ea typeface="Cambria" pitchFamily="18" charset="0"/>
                          <a:cs typeface="+mn-cs"/>
                        </a:rPr>
                        <a:t> </a:t>
                      </a:r>
                    </a:p>
                    <a:p>
                      <a:endParaRPr lang="ru-RU" sz="1200" b="1" dirty="0">
                        <a:solidFill>
                          <a:srgbClr val="002060"/>
                        </a:solidFill>
                        <a:latin typeface="Cambria" pitchFamily="18" charset="0"/>
                        <a:ea typeface="Cambr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kern="1200" dirty="0" smtClean="0">
                          <a:solidFill>
                            <a:srgbClr val="002060"/>
                          </a:solidFill>
                          <a:latin typeface="Cambria" pitchFamily="18" charset="0"/>
                          <a:ea typeface="Cambria" pitchFamily="18" charset="0"/>
                          <a:cs typeface="+mn-cs"/>
                        </a:rPr>
                        <a:t>Республиканская</a:t>
                      </a:r>
                      <a:r>
                        <a:rPr lang="ru-RU" sz="1200" b="1" kern="1200" baseline="0" dirty="0" smtClean="0">
                          <a:solidFill>
                            <a:srgbClr val="002060"/>
                          </a:solidFill>
                          <a:latin typeface="Cambria" pitchFamily="18" charset="0"/>
                          <a:ea typeface="Cambria" pitchFamily="18" charset="0"/>
                          <a:cs typeface="+mn-cs"/>
                        </a:rPr>
                        <a:t> </a:t>
                      </a:r>
                      <a:r>
                        <a:rPr lang="ru-RU" sz="1200" b="1" kern="1200" dirty="0" smtClean="0">
                          <a:solidFill>
                            <a:srgbClr val="002060"/>
                          </a:solidFill>
                          <a:latin typeface="Cambria" pitchFamily="18" charset="0"/>
                          <a:ea typeface="Cambria" pitchFamily="18" charset="0"/>
                          <a:cs typeface="+mn-cs"/>
                        </a:rPr>
                        <a:t>научно-практическая</a:t>
                      </a:r>
                      <a:r>
                        <a:rPr lang="ru-RU" sz="1200" b="1" kern="1200" baseline="0" dirty="0" smtClean="0">
                          <a:solidFill>
                            <a:srgbClr val="002060"/>
                          </a:solidFill>
                          <a:latin typeface="Cambria" pitchFamily="18" charset="0"/>
                          <a:ea typeface="Cambria" pitchFamily="18" charset="0"/>
                          <a:cs typeface="+mn-cs"/>
                        </a:rPr>
                        <a:t> </a:t>
                      </a:r>
                      <a:r>
                        <a:rPr lang="ru-RU" sz="1200" b="1" kern="1200" dirty="0" smtClean="0">
                          <a:solidFill>
                            <a:srgbClr val="002060"/>
                          </a:solidFill>
                          <a:latin typeface="Cambria" pitchFamily="18" charset="0"/>
                          <a:ea typeface="Cambria" pitchFamily="18" charset="0"/>
                          <a:cs typeface="+mn-cs"/>
                        </a:rPr>
                        <a:t> конференция </a:t>
                      </a:r>
                    </a:p>
                    <a:p>
                      <a:r>
                        <a:rPr lang="ru-RU" sz="1200" b="1" kern="1200" dirty="0" smtClean="0">
                          <a:solidFill>
                            <a:srgbClr val="002060"/>
                          </a:solidFill>
                          <a:latin typeface="Cambria" pitchFamily="18" charset="0"/>
                          <a:ea typeface="Cambria" pitchFamily="18" charset="0"/>
                          <a:cs typeface="+mn-cs"/>
                        </a:rPr>
                        <a:t>с региональным компонентом </a:t>
                      </a:r>
                    </a:p>
                    <a:p>
                      <a:r>
                        <a:rPr lang="ru-RU" sz="1200" b="1" kern="1200" dirty="0" smtClean="0">
                          <a:solidFill>
                            <a:srgbClr val="002060"/>
                          </a:solidFill>
                          <a:latin typeface="Cambria" pitchFamily="18" charset="0"/>
                          <a:ea typeface="Cambria" pitchFamily="18" charset="0"/>
                          <a:cs typeface="+mn-cs"/>
                        </a:rPr>
                        <a:t>«Литература Бурятии - Пою мою Бурятию!»</a:t>
                      </a:r>
                    </a:p>
                    <a:p>
                      <a:endParaRPr lang="ru-RU" sz="1200" b="1" dirty="0">
                        <a:solidFill>
                          <a:srgbClr val="002060"/>
                        </a:solidFill>
                        <a:latin typeface="Cambria" pitchFamily="18" charset="0"/>
                        <a:ea typeface="Cambr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solidFill>
                            <a:srgbClr val="002060"/>
                          </a:solidFill>
                          <a:latin typeface="Cambria" pitchFamily="18" charset="0"/>
                          <a:ea typeface="Cambria" pitchFamily="18" charset="0"/>
                        </a:rPr>
                        <a:t>3 место</a:t>
                      </a:r>
                      <a:endParaRPr lang="ru-RU" sz="1200" b="1" dirty="0">
                        <a:solidFill>
                          <a:srgbClr val="002060"/>
                        </a:solidFill>
                        <a:latin typeface="Cambria" pitchFamily="18" charset="0"/>
                        <a:ea typeface="Cambr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solidFill>
                            <a:srgbClr val="002060"/>
                          </a:solidFill>
                          <a:latin typeface="Cambria" pitchFamily="18" charset="0"/>
                          <a:ea typeface="Cambria" pitchFamily="18" charset="0"/>
                        </a:rPr>
                        <a:t>2021</a:t>
                      </a:r>
                      <a:endParaRPr lang="ru-RU" sz="1200" b="1" dirty="0">
                        <a:solidFill>
                          <a:srgbClr val="002060"/>
                        </a:solidFill>
                        <a:latin typeface="Cambria" pitchFamily="18" charset="0"/>
                        <a:ea typeface="Cambria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4" descr="Фон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51938" cy="685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algn="ctr">
              <a:lnSpc>
                <a:spcPct val="80000"/>
              </a:lnSpc>
              <a:buNone/>
            </a:pPr>
            <a:endParaRPr lang="ru-RU" sz="44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80000"/>
              </a:lnSpc>
              <a:buNone/>
            </a:pPr>
            <a:endParaRPr lang="ru-RU" sz="44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80000"/>
              </a:lnSpc>
              <a:buNone/>
            </a:pPr>
            <a:endParaRPr lang="ru-RU" sz="66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85720" y="1214422"/>
            <a:ext cx="85725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 </a:t>
            </a:r>
            <a:endParaRPr lang="ru-RU" sz="10000" b="1" dirty="0">
              <a:solidFill>
                <a:srgbClr val="0070C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89</TotalTime>
  <Words>735</Words>
  <PresentationFormat>Экран (4:3)</PresentationFormat>
  <Paragraphs>228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«Роль внеурочной деятельности в формировании личностных результатов»</vt:lpstr>
      <vt:lpstr>План мероприятий праздника «Амар сайн, буряад хэлэн!», посвященного дням бурятского языка </vt:lpstr>
      <vt:lpstr>Семинары, мастер-классы,   открытые занятия ...</vt:lpstr>
      <vt:lpstr>Конкурсы</vt:lpstr>
      <vt:lpstr>Итоги научно-практических конференций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OEM</dc:creator>
  <cp:lastModifiedBy>OEM</cp:lastModifiedBy>
  <cp:revision>12</cp:revision>
  <dcterms:created xsi:type="dcterms:W3CDTF">2021-10-20T16:20:16Z</dcterms:created>
  <dcterms:modified xsi:type="dcterms:W3CDTF">2022-01-24T12:00:22Z</dcterms:modified>
</cp:coreProperties>
</file>