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6" r:id="rId4"/>
    <p:sldId id="267" r:id="rId5"/>
    <p:sldId id="259" r:id="rId6"/>
    <p:sldId id="269" r:id="rId7"/>
    <p:sldId id="263" r:id="rId8"/>
    <p:sldId id="261" r:id="rId9"/>
    <p:sldId id="262" r:id="rId10"/>
    <p:sldId id="264" r:id="rId11"/>
    <p:sldId id="268" r:id="rId12"/>
    <p:sldId id="25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893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28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hyperlink" Target="file:///C:\Users\User\Desktop\&#1059;&#1095;&#1077;&#1073;&#1085;&#1099;&#1081;%20&#1075;&#1086;&#1076;%20&#1089;%20&#1052;&#1072;&#1088;&#1091;&#1089;&#1077;&#1081;\5.mp3" TargetMode="Externa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s://st4.depositphotos.com/5489530/28997/i/1600/depositphotos_289972912-stock-photo-back-to-schhol-concept-depressed.jpg" TargetMode="External"/><Relationship Id="rId13" Type="http://schemas.openxmlformats.org/officeDocument/2006/relationships/hyperlink" Target="https://capsula.mail.ru/" TargetMode="External"/><Relationship Id="rId3" Type="http://schemas.openxmlformats.org/officeDocument/2006/relationships/hyperlink" Target="https://sun1-95.userapi.com/gFXFmaNdbHp86HFdjC2mW3wU-c2PGG1GxZLOhw/kbvfGXsUzTc.jpg" TargetMode="External"/><Relationship Id="rId7" Type="http://schemas.openxmlformats.org/officeDocument/2006/relationships/hyperlink" Target="https://thumbs.dreamstime.com/z/%D1%80%D0%BE%D0%B1%D0%BE%D1%82-71653335.jpg" TargetMode="External"/><Relationship Id="rId12" Type="http://schemas.openxmlformats.org/officeDocument/2006/relationships/hyperlink" Target="https://voxworker.com/ru" TargetMode="External"/><Relationship Id="rId2" Type="http://schemas.openxmlformats.org/officeDocument/2006/relationships/hyperlink" Target="https://cdn1.ozone.ru/s3/multimedia-r/6121068747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gazeta-pedagogov.ru/wp-content/uploads/2021/09/v-moskovskih-shkolah-s-mogut-vvesti-sistemu-raspoznavaniya-lits.jpeg" TargetMode="External"/><Relationship Id="rId11" Type="http://schemas.openxmlformats.org/officeDocument/2006/relationships/hyperlink" Target="https://trends.rbc.ru/trends/education/5f47f0069a79471b96c8f2ed" TargetMode="External"/><Relationship Id="rId5" Type="http://schemas.openxmlformats.org/officeDocument/2006/relationships/hyperlink" Target="http://worldrusnews.ru/wp-content/uploads/2019/11/IskIntelkt5-S.jpg" TargetMode="External"/><Relationship Id="rId10" Type="http://schemas.openxmlformats.org/officeDocument/2006/relationships/hyperlink" Target="https://podruzke.ru/wp-content/uploads/2021/05/0-96.jpg" TargetMode="External"/><Relationship Id="rId4" Type="http://schemas.openxmlformats.org/officeDocument/2006/relationships/hyperlink" Target="https://pbs.twimg.com/media/EWOps0hWAAAz4Fk.jpg:large" TargetMode="External"/><Relationship Id="rId9" Type="http://schemas.openxmlformats.org/officeDocument/2006/relationships/hyperlink" Target="https://img.ex.co/image/upload/ar_1.8867924528301887,c_crop/v1632906849/scpvkevk82owb9l6t7kv.jp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file:///C:\Users\User\Desktop\&#1059;&#1095;&#1077;&#1073;&#1085;&#1099;&#1081;%20&#1075;&#1086;&#1076;%20&#1089;%20&#1052;&#1072;&#1088;&#1091;&#1089;&#1077;&#1081;\1.mp3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1.xml"/><Relationship Id="rId5" Type="http://schemas.openxmlformats.org/officeDocument/2006/relationships/hyperlink" Target="file:///C:\Users\User\Desktop\&#1059;&#1095;&#1077;&#1073;&#1085;&#1099;&#1081;%20&#1075;&#1086;&#1076;%20&#1089;%20&#1052;&#1072;&#1088;&#1091;&#1089;&#1077;&#1081;\2.mp3" TargetMode="External"/><Relationship Id="rId4" Type="http://schemas.openxmlformats.org/officeDocument/2006/relationships/slide" Target="slide7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hyperlink" Target="file:///C:\Users\User\Desktop\&#1059;&#1095;&#1077;&#1073;&#1085;&#1099;&#1081;%20&#1075;&#1086;&#1076;%20&#1089;%20&#1052;&#1072;&#1088;&#1091;&#1089;&#1077;&#1081;\3.mp3" TargetMode="External"/><Relationship Id="rId4" Type="http://schemas.openxmlformats.org/officeDocument/2006/relationships/slide" Target="slide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file:///C:\Users\User\Desktop\&#1059;&#1095;&#1077;&#1073;&#1085;&#1099;&#1081;%20&#1075;&#1086;&#1076;%20&#1089;%20&#1052;&#1072;&#1088;&#1091;&#1089;&#1077;&#1081;\4.mp3" TargetMode="Externa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User\Desktop\маруся\IskIntelkt5-S-removebg-preview.pn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171000"/>
                    </a14:imgEffect>
                    <a14:imgEffect>
                      <a14:brightnessContrast bright="14000" contrast="-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3" y="2145934"/>
            <a:ext cx="5744210" cy="437941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20543" y="260242"/>
            <a:ext cx="7772400" cy="1008112"/>
          </a:xfrm>
        </p:spPr>
        <p:txBody>
          <a:bodyPr/>
          <a:lstStyle/>
          <a:p>
            <a:r>
              <a:rPr lang="ru-RU" dirty="0"/>
              <a:t>Учебный 2022 год с </a:t>
            </a:r>
            <a:r>
              <a:rPr lang="ru-RU" dirty="0" smtClean="0"/>
              <a:t>Марусей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4725144"/>
            <a:ext cx="8417024" cy="1752600"/>
          </a:xfrm>
        </p:spPr>
        <p:txBody>
          <a:bodyPr>
            <a:normAutofit/>
          </a:bodyPr>
          <a:lstStyle/>
          <a:p>
            <a:pPr algn="l"/>
            <a:r>
              <a:rPr lang="ru-RU" sz="2800" dirty="0" smtClean="0">
                <a:solidFill>
                  <a:srgbClr val="002060"/>
                </a:solidFill>
              </a:rPr>
              <a:t>Подготовила учитель начальных классов </a:t>
            </a:r>
          </a:p>
          <a:p>
            <a:pPr algn="l"/>
            <a:r>
              <a:rPr lang="ru-RU" sz="2800" dirty="0" smtClean="0">
                <a:solidFill>
                  <a:srgbClr val="002060"/>
                </a:solidFill>
              </a:rPr>
              <a:t>МБОУ СОШ №2 города </a:t>
            </a:r>
            <a:r>
              <a:rPr lang="ru-RU" sz="2800" dirty="0" err="1" smtClean="0">
                <a:solidFill>
                  <a:srgbClr val="002060"/>
                </a:solidFill>
              </a:rPr>
              <a:t>Катайска</a:t>
            </a:r>
            <a:r>
              <a:rPr lang="ru-RU" sz="2800" dirty="0" smtClean="0">
                <a:solidFill>
                  <a:srgbClr val="002060"/>
                </a:solidFill>
              </a:rPr>
              <a:t> </a:t>
            </a:r>
          </a:p>
          <a:p>
            <a:pPr algn="l"/>
            <a:r>
              <a:rPr lang="ru-RU" sz="2800" dirty="0" err="1" smtClean="0">
                <a:solidFill>
                  <a:srgbClr val="002060"/>
                </a:solidFill>
              </a:rPr>
              <a:t>Раздобреева</a:t>
            </a:r>
            <a:r>
              <a:rPr lang="ru-RU" sz="2800" dirty="0" smtClean="0">
                <a:solidFill>
                  <a:srgbClr val="002060"/>
                </a:solidFill>
              </a:rPr>
              <a:t> Елена Владимировна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20543" y="908720"/>
            <a:ext cx="8208912" cy="201622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b="1" dirty="0" smtClean="0"/>
              <a:t>Интеграция голосового ассистента в образовательный процесс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3213320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Маруся на уроках технологии, изобразительного искусства, музыки, физической культуры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844824"/>
            <a:ext cx="8229600" cy="4525963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п</a:t>
            </a:r>
            <a:r>
              <a:rPr lang="ru-RU" dirty="0" smtClean="0"/>
              <a:t>рослушивание произведений искусства;</a:t>
            </a:r>
          </a:p>
          <a:p>
            <a:r>
              <a:rPr lang="ru-RU" dirty="0"/>
              <a:t>п</a:t>
            </a:r>
            <a:r>
              <a:rPr lang="ru-RU" dirty="0" smtClean="0"/>
              <a:t>рослушивание звучания музыкальных инструментов;</a:t>
            </a:r>
          </a:p>
          <a:p>
            <a:r>
              <a:rPr lang="ru-RU" dirty="0"/>
              <a:t>м</a:t>
            </a:r>
            <a:r>
              <a:rPr lang="ru-RU" dirty="0" smtClean="0"/>
              <a:t>узыкальное сопровождение творческого процесса;</a:t>
            </a:r>
          </a:p>
          <a:p>
            <a:r>
              <a:rPr lang="ru-RU" dirty="0"/>
              <a:t>э</a:t>
            </a:r>
            <a:r>
              <a:rPr lang="ru-RU" dirty="0" smtClean="0"/>
              <a:t>кскурсия в галерею;</a:t>
            </a:r>
          </a:p>
          <a:p>
            <a:r>
              <a:rPr lang="ru-RU" dirty="0"/>
              <a:t>п</a:t>
            </a:r>
            <a:r>
              <a:rPr lang="ru-RU" dirty="0" smtClean="0"/>
              <a:t>рослушивание инструктажей;</a:t>
            </a:r>
          </a:p>
          <a:p>
            <a:r>
              <a:rPr lang="ru-RU" dirty="0"/>
              <a:t>п</a:t>
            </a:r>
            <a:r>
              <a:rPr lang="ru-RU" dirty="0" smtClean="0"/>
              <a:t>рослушивание учебного материала и алгоритма выполнения работы;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9291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8000"/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User\Desktop\маруся\612106874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4005064"/>
            <a:ext cx="1944216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052736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b="1" dirty="0"/>
              <a:t>Интеграция голосового ассистента в образовательный процесс</a:t>
            </a:r>
            <a:br>
              <a:rPr lang="ru-RU" sz="2800" b="1" dirty="0"/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844824"/>
            <a:ext cx="7848872" cy="45259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/>
              <a:t>   Маруся удовлетворяет требованиям </a:t>
            </a:r>
            <a:r>
              <a:rPr lang="ru-RU" dirty="0"/>
              <a:t>педагога и запросам </a:t>
            </a:r>
            <a:r>
              <a:rPr lang="ru-RU" dirty="0" smtClean="0"/>
              <a:t>детей. Она позволяет сделать процесс обучения интересным,</a:t>
            </a:r>
            <a:r>
              <a:rPr lang="ru-RU" dirty="0"/>
              <a:t> насыщенным </a:t>
            </a:r>
            <a:r>
              <a:rPr lang="ru-RU" dirty="0" smtClean="0"/>
              <a:t>эмоциями, яркими впечатлениями и при этом сделать его максимально познавательным. С её помощью каждому педагогу можно облегчить ежедневную подготовку к занятиям и активно самообучаться.  У Голосовых помощников большие перспективы,  педагогам нужно знакомиться с их возможностями и внедрять в процесс обучения. </a:t>
            </a:r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95536" y="6281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В заключение</a:t>
            </a:r>
            <a:endParaRPr lang="ru-RU" dirty="0"/>
          </a:p>
        </p:txBody>
      </p:sp>
      <p:sp>
        <p:nvSpPr>
          <p:cNvPr id="4" name="Управляющая кнопка: звук 3">
            <a:hlinkClick r:id="rId4" action="ppaction://hlinkfile" highlightClick="1"/>
          </p:cNvPr>
          <p:cNvSpPr/>
          <p:nvPr/>
        </p:nvSpPr>
        <p:spPr>
          <a:xfrm>
            <a:off x="5580112" y="6021288"/>
            <a:ext cx="1008112" cy="720080"/>
          </a:xfrm>
          <a:prstGeom prst="actionButtonSou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8779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Используемые ресурсы: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5400600"/>
          </a:xfrm>
        </p:spPr>
        <p:txBody>
          <a:bodyPr>
            <a:normAutofit/>
          </a:bodyPr>
          <a:lstStyle/>
          <a:p>
            <a:r>
              <a:rPr lang="en-US" sz="1600" dirty="0">
                <a:hlinkClick r:id="rId2"/>
              </a:rPr>
              <a:t>https://</a:t>
            </a:r>
            <a:r>
              <a:rPr lang="en-US" sz="1600" dirty="0" smtClean="0">
                <a:hlinkClick r:id="rId2"/>
              </a:rPr>
              <a:t>cdn1.ozone.ru/s3/multimedia-r/6121068747.jpg</a:t>
            </a:r>
            <a:r>
              <a:rPr lang="ru-RU" sz="1600" dirty="0" smtClean="0"/>
              <a:t> </a:t>
            </a:r>
          </a:p>
          <a:p>
            <a:r>
              <a:rPr lang="en-US" sz="1600" dirty="0">
                <a:hlinkClick r:id="rId3"/>
              </a:rPr>
              <a:t>https://</a:t>
            </a:r>
            <a:r>
              <a:rPr lang="en-US" sz="1600" dirty="0" smtClean="0">
                <a:hlinkClick r:id="rId3"/>
              </a:rPr>
              <a:t>sun1-95.userapi.com/gFXFmaNdbHp86HFdjC2mW3wU-c2PGG1GxZLOhw/kbvfGXsUzTc.jpg</a:t>
            </a:r>
            <a:r>
              <a:rPr lang="ru-RU" sz="1600" dirty="0" smtClean="0"/>
              <a:t> </a:t>
            </a:r>
          </a:p>
          <a:p>
            <a:r>
              <a:rPr lang="en-US" sz="1600" dirty="0">
                <a:hlinkClick r:id="rId4"/>
              </a:rPr>
              <a:t>https://</a:t>
            </a:r>
            <a:r>
              <a:rPr lang="en-US" sz="1600" dirty="0" smtClean="0">
                <a:hlinkClick r:id="rId4"/>
              </a:rPr>
              <a:t>pbs.twimg.com/media/EWOps0hWAAAz4Fk.jpg:large</a:t>
            </a:r>
            <a:r>
              <a:rPr lang="ru-RU" sz="1600" dirty="0" smtClean="0"/>
              <a:t> </a:t>
            </a:r>
          </a:p>
          <a:p>
            <a:r>
              <a:rPr lang="en-US" sz="1600" dirty="0">
                <a:hlinkClick r:id="rId5"/>
              </a:rPr>
              <a:t>http://</a:t>
            </a:r>
            <a:r>
              <a:rPr lang="en-US" sz="1600" dirty="0" smtClean="0">
                <a:hlinkClick r:id="rId5"/>
              </a:rPr>
              <a:t>worldrusnews.ru/wp-content/uploads/2019/11/IskIntelkt5-S.jpg</a:t>
            </a:r>
            <a:r>
              <a:rPr lang="ru-RU" sz="1600" dirty="0" smtClean="0"/>
              <a:t> </a:t>
            </a:r>
          </a:p>
          <a:p>
            <a:r>
              <a:rPr lang="en-US" sz="1600" dirty="0">
                <a:hlinkClick r:id="rId6"/>
              </a:rPr>
              <a:t>https://</a:t>
            </a:r>
            <a:r>
              <a:rPr lang="en-US" sz="1600" dirty="0" smtClean="0">
                <a:hlinkClick r:id="rId6"/>
              </a:rPr>
              <a:t>gazeta-pedagogov.ru/wp-content/uploads/2021/09/v-moskovskih-shkolah-s-mogut-vvesti-sistemu-raspoznavaniya-lits.jpeg</a:t>
            </a:r>
            <a:r>
              <a:rPr lang="ru-RU" sz="1600" dirty="0" smtClean="0"/>
              <a:t> </a:t>
            </a:r>
          </a:p>
          <a:p>
            <a:r>
              <a:rPr lang="en-US" sz="1600" dirty="0">
                <a:hlinkClick r:id="rId7"/>
              </a:rPr>
              <a:t>https://thumbs.dreamstime.com/z/%</a:t>
            </a:r>
            <a:r>
              <a:rPr lang="en-US" sz="1600" dirty="0" smtClean="0">
                <a:hlinkClick r:id="rId7"/>
              </a:rPr>
              <a:t>D1%80%D0%BE%D0%B1%D0%BE%D1%82-71653335.jpg</a:t>
            </a:r>
            <a:endParaRPr lang="ru-RU" sz="1600" dirty="0" smtClean="0"/>
          </a:p>
          <a:p>
            <a:r>
              <a:rPr lang="en-US" sz="1600" dirty="0">
                <a:hlinkClick r:id="rId8"/>
              </a:rPr>
              <a:t>https://</a:t>
            </a:r>
            <a:r>
              <a:rPr lang="en-US" sz="1600" dirty="0" smtClean="0">
                <a:hlinkClick r:id="rId8"/>
              </a:rPr>
              <a:t>st4.depositphotos.com/5489530/28997/i/1600/depositphotos_289972912-stock-photo-back-to-schhol-concept-depressed.jpg</a:t>
            </a:r>
            <a:r>
              <a:rPr lang="ru-RU" sz="1600" dirty="0" smtClean="0"/>
              <a:t> </a:t>
            </a:r>
          </a:p>
          <a:p>
            <a:r>
              <a:rPr lang="en-US" sz="1600" dirty="0">
                <a:hlinkClick r:id="rId9"/>
              </a:rPr>
              <a:t>https://</a:t>
            </a:r>
            <a:r>
              <a:rPr lang="en-US" sz="1600" dirty="0" smtClean="0">
                <a:hlinkClick r:id="rId9"/>
              </a:rPr>
              <a:t>img.ex.co/image/upload/ar_1.8867924528301887,c_crop/v1632906849/scpvkevk82owb9l6t7kv.jpg</a:t>
            </a:r>
            <a:r>
              <a:rPr lang="ru-RU" sz="1600" dirty="0" smtClean="0"/>
              <a:t> </a:t>
            </a:r>
          </a:p>
          <a:p>
            <a:r>
              <a:rPr lang="en-US" sz="1600" dirty="0">
                <a:hlinkClick r:id="rId10"/>
              </a:rPr>
              <a:t>https://</a:t>
            </a:r>
            <a:r>
              <a:rPr lang="en-US" sz="1600" dirty="0" smtClean="0">
                <a:hlinkClick r:id="rId10"/>
              </a:rPr>
              <a:t>podruzke.ru/wp-content/uploads/2021/05/0-96.jpg</a:t>
            </a:r>
            <a:r>
              <a:rPr lang="ru-RU" sz="1600" dirty="0" smtClean="0"/>
              <a:t> </a:t>
            </a:r>
          </a:p>
          <a:p>
            <a:r>
              <a:rPr lang="ru-RU" sz="1600" dirty="0">
                <a:hlinkClick r:id="rId11"/>
              </a:rPr>
              <a:t>https://</a:t>
            </a:r>
            <a:r>
              <a:rPr lang="ru-RU" sz="1600" dirty="0" smtClean="0">
                <a:hlinkClick r:id="rId11"/>
              </a:rPr>
              <a:t>trends.rbc.ru/trends/education/5f47f0069a79471b96c8f2ed</a:t>
            </a:r>
            <a:r>
              <a:rPr lang="ru-RU" sz="1600" dirty="0" smtClean="0"/>
              <a:t> </a:t>
            </a:r>
          </a:p>
          <a:p>
            <a:r>
              <a:rPr lang="en-US" sz="1600" dirty="0">
                <a:hlinkClick r:id="rId12"/>
              </a:rPr>
              <a:t>https://</a:t>
            </a:r>
            <a:r>
              <a:rPr lang="en-US" sz="1600" dirty="0" smtClean="0">
                <a:hlinkClick r:id="rId12"/>
              </a:rPr>
              <a:t>voxworker.com/ru</a:t>
            </a:r>
            <a:r>
              <a:rPr lang="ru-RU" sz="1600" dirty="0" smtClean="0"/>
              <a:t> </a:t>
            </a:r>
          </a:p>
          <a:p>
            <a:r>
              <a:rPr lang="ru-RU" sz="1600" dirty="0">
                <a:hlinkClick r:id="rId11"/>
              </a:rPr>
              <a:t>https://</a:t>
            </a:r>
            <a:r>
              <a:rPr lang="ru-RU" sz="1600" dirty="0" smtClean="0">
                <a:hlinkClick r:id="rId11"/>
              </a:rPr>
              <a:t>trends.rbc.ru/trends/education/5f47f0069a79471b96c8f2ed</a:t>
            </a:r>
            <a:r>
              <a:rPr lang="ru-RU" sz="1600" dirty="0" smtClean="0"/>
              <a:t> </a:t>
            </a:r>
          </a:p>
          <a:p>
            <a:r>
              <a:rPr lang="en-US" sz="1600" dirty="0">
                <a:hlinkClick r:id="rId13"/>
              </a:rPr>
              <a:t>https://capsula.mail.ru</a:t>
            </a:r>
            <a:r>
              <a:rPr lang="en-US" sz="1600" dirty="0" smtClean="0">
                <a:hlinkClick r:id="rId13"/>
              </a:rPr>
              <a:t>/</a:t>
            </a:r>
            <a:r>
              <a:rPr lang="ru-RU" sz="1600" dirty="0" smtClean="0"/>
              <a:t> </a:t>
            </a:r>
            <a:endParaRPr lang="ru-RU" sz="1600" dirty="0"/>
          </a:p>
          <a:p>
            <a:endParaRPr lang="ru-RU" sz="1600" dirty="0"/>
          </a:p>
          <a:p>
            <a:endParaRPr lang="ru-RU" sz="1600" dirty="0" smtClean="0"/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698807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8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ru-RU" dirty="0" smtClean="0"/>
              <a:t>Немного из вступления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875853"/>
            <a:ext cx="7920880" cy="2625155"/>
          </a:xfrm>
        </p:spPr>
        <p:txBody>
          <a:bodyPr>
            <a:normAutofit fontScale="85000" lnSpcReduction="20000"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ru-RU" sz="2400" dirty="0" smtClean="0"/>
              <a:t>    Еще 15 лет назад сложно было представить дистанционное обучения с использованием интернет ресурсов, проведение онлайн урока, когда учитель в классе один на один с веб камерой, или вообще проводит урок из дома! Но общество развивается и вот мы говорим о </a:t>
            </a:r>
            <a:r>
              <a:rPr lang="ru-RU" sz="2400" dirty="0"/>
              <a:t>возможности электронных </a:t>
            </a:r>
            <a:r>
              <a:rPr lang="ru-RU" sz="2400" dirty="0" smtClean="0"/>
              <a:t>помощников, которые  </a:t>
            </a:r>
            <a:r>
              <a:rPr lang="ru-RU" sz="2400" dirty="0"/>
              <a:t>приведут к упрощению работы и значительному улучшению качества </a:t>
            </a:r>
            <a:r>
              <a:rPr lang="ru-RU" sz="2400" dirty="0" smtClean="0"/>
              <a:t>преподавания. 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endParaRPr lang="ru-RU" sz="2400" u="sng" dirty="0">
              <a:solidFill>
                <a:srgbClr val="FF0000"/>
              </a:solidFill>
            </a:endParaRPr>
          </a:p>
        </p:txBody>
      </p:sp>
      <p:sp>
        <p:nvSpPr>
          <p:cNvPr id="5" name="Управляющая кнопка: звук 4">
            <a:hlinkClick r:id="rId3" action="ppaction://hlinkfile" highlightClick="1"/>
          </p:cNvPr>
          <p:cNvSpPr/>
          <p:nvPr/>
        </p:nvSpPr>
        <p:spPr>
          <a:xfrm>
            <a:off x="6804248" y="5760215"/>
            <a:ext cx="792088" cy="792088"/>
          </a:xfrm>
          <a:prstGeom prst="actionButtonSou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6129685" y="6221574"/>
            <a:ext cx="432048" cy="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7" name="Picture 3" descr="C:\Users\User\Desktop\маруся\6 - копия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790"/>
          <a:stretch/>
        </p:blipFill>
        <p:spPr bwMode="auto">
          <a:xfrm>
            <a:off x="5543600" y="2641781"/>
            <a:ext cx="3031638" cy="2723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39552" y="2780928"/>
            <a:ext cx="511256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Учителя могут  делегировать часть своих функций искусственному интеллекту, который будет проверять за них домашние задания, проводить диктанты, снимать эмоциональное напряжение, выразительно читать стихотворения и т.п.  Хочется сегодня поговорить о  разных аспектах применения Маруси в образовательной организации на всех возможных уроках.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827584" y="5949280"/>
            <a:ext cx="5302101" cy="4139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0000"/>
              </a:lnSpc>
              <a:spcBef>
                <a:spcPct val="20000"/>
              </a:spcBef>
            </a:pPr>
            <a:r>
              <a:rPr lang="ru-RU" sz="2000" u="sng" dirty="0">
                <a:solidFill>
                  <a:srgbClr val="FF0000"/>
                </a:solidFill>
              </a:rPr>
              <a:t>А если не хочется читать, то можно послушать</a:t>
            </a:r>
          </a:p>
        </p:txBody>
      </p:sp>
    </p:spTree>
    <p:extLst>
      <p:ext uri="{BB962C8B-B14F-4D97-AF65-F5344CB8AC3E}">
        <p14:creationId xmlns:p14="http://schemas.microsoft.com/office/powerpoint/2010/main" val="2904911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2189" y="4581128"/>
            <a:ext cx="8229600" cy="1717651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hlinkClick r:id="rId2" action="ppaction://hlinksldjump"/>
              </a:rPr>
              <a:t>Проблемы внедрения «умных колонок»</a:t>
            </a:r>
            <a:endParaRPr lang="ru-RU" dirty="0" smtClean="0"/>
          </a:p>
          <a:p>
            <a:r>
              <a:rPr lang="ru-RU" dirty="0" smtClean="0">
                <a:hlinkClick r:id="rId3" action="ppaction://hlinksldjump"/>
              </a:rPr>
              <a:t>Преимущества внедрения «умных колонок»</a:t>
            </a:r>
            <a:endParaRPr lang="ru-RU" dirty="0" smtClean="0"/>
          </a:p>
          <a:p>
            <a:r>
              <a:rPr lang="ru-RU" dirty="0" smtClean="0">
                <a:hlinkClick r:id="rId4" action="ppaction://hlinksldjump"/>
              </a:rPr>
              <a:t>Применение «умных колонок»  в школе</a:t>
            </a:r>
            <a:endParaRPr lang="ru-RU" dirty="0" smtClean="0"/>
          </a:p>
        </p:txBody>
      </p:sp>
      <p:sp>
        <p:nvSpPr>
          <p:cNvPr id="4" name="Заголовок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b="1" dirty="0" smtClean="0"/>
              <a:t>Интеграция голосового ассистента в образовательный процесс</a:t>
            </a:r>
            <a:endParaRPr lang="ru-RU" sz="40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1397675"/>
            <a:ext cx="835292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Разговоры о применении </a:t>
            </a:r>
            <a:r>
              <a:rPr lang="ru-RU" sz="2000" dirty="0" smtClean="0"/>
              <a:t>голосового ассистента в </a:t>
            </a:r>
            <a:r>
              <a:rPr lang="ru-RU" sz="2000" dirty="0"/>
              <a:t>образовании из теоретической плоскости уверенно перетекают в практическую</a:t>
            </a:r>
            <a:r>
              <a:rPr lang="ru-RU" sz="2000" dirty="0" smtClean="0"/>
              <a:t>. </a:t>
            </a:r>
            <a:r>
              <a:rPr lang="ru-RU" sz="2000" dirty="0"/>
              <a:t>Существующие цифровые помощники вполне созрели для того, чтобы быть нашими </a:t>
            </a:r>
            <a:r>
              <a:rPr lang="ru-RU" sz="2000" dirty="0" smtClean="0"/>
              <a:t>учителями и их помощниками. </a:t>
            </a:r>
            <a:r>
              <a:rPr lang="ru-RU" sz="2000" dirty="0"/>
              <a:t>Та же “Алиса” в 2018 году зачитывала вслух «Тотальный диктант» в Новосибирске. В итоге более 300 человек сдали этот экзамен под ее диктовку</a:t>
            </a:r>
            <a:r>
              <a:rPr lang="ru-RU" sz="2000" dirty="0" smtClean="0"/>
              <a:t>.  Почему бы не использовать  в урочной и внеклассной деятельности Марусю? Ведь </a:t>
            </a:r>
            <a:r>
              <a:rPr lang="ru-RU" sz="2000" dirty="0"/>
              <a:t>«умные» колонки «Капсула Мини» с голосовым помощником Марусей, </a:t>
            </a:r>
            <a:r>
              <a:rPr lang="ru-RU" sz="2000" dirty="0" smtClean="0"/>
              <a:t>позволят </a:t>
            </a:r>
            <a:r>
              <a:rPr lang="ru-RU" sz="2000" dirty="0"/>
              <a:t>сделать уроки более разнообразными, интересными и </a:t>
            </a:r>
            <a:r>
              <a:rPr lang="ru-RU" sz="2000" dirty="0" smtClean="0"/>
              <a:t>интерактивными и запоминающимися. </a:t>
            </a:r>
            <a:endParaRPr lang="ru-RU" sz="2000" dirty="0"/>
          </a:p>
        </p:txBody>
      </p:sp>
      <p:sp>
        <p:nvSpPr>
          <p:cNvPr id="6" name="Управляющая кнопка: звук 5">
            <a:hlinkClick r:id="rId5" action="ppaction://hlinkfile" highlightClick="1"/>
          </p:cNvPr>
          <p:cNvSpPr/>
          <p:nvPr/>
        </p:nvSpPr>
        <p:spPr>
          <a:xfrm>
            <a:off x="7956376" y="3933056"/>
            <a:ext cx="936104" cy="634718"/>
          </a:xfrm>
          <a:prstGeom prst="actionButtonSou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Управляющая кнопка: в конец 1">
            <a:hlinkClick r:id="rId6" action="ppaction://hlinksldjump" highlightClick="1"/>
          </p:cNvPr>
          <p:cNvSpPr/>
          <p:nvPr/>
        </p:nvSpPr>
        <p:spPr>
          <a:xfrm>
            <a:off x="8316416" y="6165304"/>
            <a:ext cx="576064" cy="504056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916926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User\Desktop\маруся\0-9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4471" b="99647" l="64766" r="9914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3087" t="23013"/>
          <a:stretch/>
        </p:blipFill>
        <p:spPr bwMode="auto">
          <a:xfrm>
            <a:off x="6444208" y="2866029"/>
            <a:ext cx="2882348" cy="3991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Проблемы </a:t>
            </a:r>
            <a:r>
              <a:rPr lang="ru-RU" dirty="0"/>
              <a:t>внедрения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«</a:t>
            </a:r>
            <a:r>
              <a:rPr lang="ru-RU" dirty="0"/>
              <a:t>умных колонок»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6131024" cy="4637112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м</a:t>
            </a:r>
            <a:r>
              <a:rPr lang="ru-RU" dirty="0" smtClean="0"/>
              <a:t>алая доступность для педагогов и обучающихся (дорогостоящее обеспечение) можно установить на смартфон, но пользоваться телефонами во время образовательного процесса ученикам нельзя;</a:t>
            </a:r>
          </a:p>
          <a:p>
            <a:r>
              <a:rPr lang="ru-RU" dirty="0"/>
              <a:t>м</a:t>
            </a:r>
            <a:r>
              <a:rPr lang="ru-RU" dirty="0" smtClean="0"/>
              <a:t>ожет подойти не для всех детей (дети с нарушениями слуховой функции, с тяжелыми нарушениями речи);</a:t>
            </a:r>
          </a:p>
          <a:p>
            <a:r>
              <a:rPr lang="ru-RU" dirty="0"/>
              <a:t>п</a:t>
            </a:r>
            <a:r>
              <a:rPr lang="ru-RU" dirty="0" smtClean="0"/>
              <a:t>ерестроение урока, обучение педагогов.</a:t>
            </a:r>
          </a:p>
        </p:txBody>
      </p:sp>
      <p:sp>
        <p:nvSpPr>
          <p:cNvPr id="4" name="Управляющая кнопка: домой 3">
            <a:hlinkClick r:id="rId4" action="ppaction://hlinksldjump" highlightClick="1"/>
          </p:cNvPr>
          <p:cNvSpPr/>
          <p:nvPr/>
        </p:nvSpPr>
        <p:spPr>
          <a:xfrm>
            <a:off x="8100392" y="6088834"/>
            <a:ext cx="792088" cy="57606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899719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маруся\робот-7165333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638" b="91466" l="11154" r="9330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3098447"/>
            <a:ext cx="3735877" cy="3333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929" y="116632"/>
            <a:ext cx="8507288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Преимущества внедрения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«</a:t>
            </a:r>
            <a:r>
              <a:rPr lang="ru-RU" dirty="0"/>
              <a:t>умных колонок»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7" y="1196752"/>
            <a:ext cx="8291689" cy="2376264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/>
              <a:t>Марусю можно использовать на уроках, т.к. она не включает нежелательный контент, не произносит ненормативной лексики, имеет ряд ограничений по использованию поисковых сервисов;</a:t>
            </a:r>
          </a:p>
          <a:p>
            <a:r>
              <a:rPr lang="ru-RU" dirty="0"/>
              <a:t>б</a:t>
            </a:r>
            <a:r>
              <a:rPr lang="ru-RU" dirty="0" smtClean="0"/>
              <a:t>ыстрая обратная связь (Маруся всегда рядом и сразу может дать ответ на любой вопрос, а иногда не на все вопросы учеников учитель сразу  готов дать ответ);</a:t>
            </a:r>
          </a:p>
          <a:p>
            <a:r>
              <a:rPr lang="ru-RU" dirty="0"/>
              <a:t>р</a:t>
            </a:r>
            <a:r>
              <a:rPr lang="ru-RU" dirty="0" smtClean="0"/>
              <a:t>азвитие и обогащение словарного запаса, развитие связной речи, логического мышления (ученику нужно задать вопрос Марусе, но для начала его нужно составить);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779912" y="6093296"/>
            <a:ext cx="45580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hlinkClick r:id="rId4" action="ppaction://hlinksldjump"/>
              </a:rPr>
              <a:t>Преимущества внедрения «умных колонок»</a:t>
            </a:r>
            <a:endParaRPr lang="ru-RU" dirty="0"/>
          </a:p>
        </p:txBody>
      </p:sp>
      <p:sp>
        <p:nvSpPr>
          <p:cNvPr id="6" name="Управляющая кнопка: звук 5">
            <a:hlinkClick r:id="rId5" action="ppaction://hlinkfile" highlightClick="1"/>
          </p:cNvPr>
          <p:cNvSpPr/>
          <p:nvPr/>
        </p:nvSpPr>
        <p:spPr>
          <a:xfrm>
            <a:off x="8337955" y="5733256"/>
            <a:ext cx="554525" cy="432048"/>
          </a:xfrm>
          <a:prstGeom prst="actionButtonSou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3284984"/>
            <a:ext cx="603041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dirty="0"/>
              <a:t>снимает напряжение со зрительного анализатора;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/>
              <a:t>в условиях огромного количества информации поиск производит Маруся и находит информацию намного быстрее, чем поиск, производимый учителем, поэтому Маруся экономит уйму времени, которую мы тратим при поиске «того» сайта, а не десятков ненужных;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/>
              <a:t>интерактивный характер урока, занимательный яркий, познавательный урок, в котором действующие лица-ученики, помощник учителя-Маруся, а задача учителя- направлять действия учеников  по овладению новыми знаниями;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15001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 fontScale="62500" lnSpcReduction="20000"/>
          </a:bodyPr>
          <a:lstStyle/>
          <a:p>
            <a:r>
              <a:rPr lang="ru-RU" dirty="0"/>
              <a:t>простой понятный интерфейс( голосовой) с которым легко справится ребенок начальных классов;</a:t>
            </a:r>
          </a:p>
          <a:p>
            <a:r>
              <a:rPr lang="ru-RU" dirty="0"/>
              <a:t>отличный </a:t>
            </a:r>
            <a:r>
              <a:rPr lang="ru-RU" dirty="0" err="1"/>
              <a:t>тьютор</a:t>
            </a:r>
            <a:r>
              <a:rPr lang="ru-RU" dirty="0"/>
              <a:t> и помощник для детей с ОВЗ. Маруся позволит им не зависеть от помощи других людей, в том числе и в процессе обучения;</a:t>
            </a:r>
          </a:p>
          <a:p>
            <a:r>
              <a:rPr lang="ru-RU" dirty="0"/>
              <a:t>Маруся способна «слушать» и понимать сказанное даже если у ребенка есть проблемы с произношением (логопедические отклонения или неверное произношение). Маруся эффективный тренажер при изучении иностранных языков;</a:t>
            </a:r>
          </a:p>
          <a:p>
            <a:r>
              <a:rPr lang="ru-RU" dirty="0"/>
              <a:t>Маруся способна учиться (конструктор навыков);</a:t>
            </a:r>
          </a:p>
          <a:p>
            <a:r>
              <a:rPr lang="ru-RU" dirty="0"/>
              <a:t>Маруся может стать помощником учителя, а иногда даже заменять учителя( диктант, прослушивание музыкальных произведений, включение презентаций, вывод информации по запросу учителя, и многое другое; </a:t>
            </a:r>
          </a:p>
          <a:p>
            <a:r>
              <a:rPr lang="ru-RU" dirty="0"/>
              <a:t>оптимизация времени для подготовки к урокам,  увеличение  свободного времени педагога;</a:t>
            </a:r>
          </a:p>
          <a:p>
            <a:r>
              <a:rPr lang="ru-RU" dirty="0"/>
              <a:t>И ещё многое </a:t>
            </a:r>
            <a:r>
              <a:rPr lang="ru-RU" dirty="0" smtClean="0"/>
              <a:t>другое</a:t>
            </a:r>
            <a:r>
              <a:rPr lang="ru-RU" dirty="0"/>
              <a:t>.</a:t>
            </a: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Преимущества внедрения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«</a:t>
            </a:r>
            <a:r>
              <a:rPr lang="ru-RU" dirty="0"/>
              <a:t>умных колонок»</a:t>
            </a:r>
          </a:p>
        </p:txBody>
      </p:sp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7956376" y="6021288"/>
            <a:ext cx="792088" cy="72008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звук 6">
            <a:hlinkClick r:id="rId3" action="ppaction://hlinkfile" highlightClick="1"/>
          </p:cNvPr>
          <p:cNvSpPr/>
          <p:nvPr/>
        </p:nvSpPr>
        <p:spPr>
          <a:xfrm>
            <a:off x="6876256" y="6093296"/>
            <a:ext cx="792088" cy="648072"/>
          </a:xfrm>
          <a:prstGeom prst="actionButtonSou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5740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6063" y="404664"/>
            <a:ext cx="8748464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Маруся на уроках чтения, литературы, уроках русского, иностранного  языка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916832"/>
            <a:ext cx="8424936" cy="4525963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н</a:t>
            </a:r>
            <a:r>
              <a:rPr lang="ru-RU" dirty="0" smtClean="0"/>
              <a:t>айти синонимы, антонимы, омонимы, афоризмы, фразеологизмы и т.д. Найти  и объяснить правила;</a:t>
            </a:r>
          </a:p>
          <a:p>
            <a:r>
              <a:rPr lang="ru-RU" dirty="0" smtClean="0"/>
              <a:t>«</a:t>
            </a:r>
            <a:r>
              <a:rPr lang="ru-RU" dirty="0"/>
              <a:t>разговор с поэтом</a:t>
            </a:r>
            <a:r>
              <a:rPr lang="ru-RU" dirty="0" smtClean="0"/>
              <a:t>»;</a:t>
            </a:r>
          </a:p>
          <a:p>
            <a:r>
              <a:rPr lang="ru-RU" dirty="0" smtClean="0"/>
              <a:t>«</a:t>
            </a:r>
            <a:r>
              <a:rPr lang="ru-RU" dirty="0"/>
              <a:t>тотальный диктант» (помощник диктует учащимся учебные </a:t>
            </a:r>
            <a:r>
              <a:rPr lang="ru-RU" dirty="0" smtClean="0"/>
              <a:t>диктанты);</a:t>
            </a:r>
          </a:p>
          <a:p>
            <a:r>
              <a:rPr lang="ru-RU" dirty="0" smtClean="0"/>
              <a:t>проверка правописания;</a:t>
            </a:r>
          </a:p>
          <a:p>
            <a:r>
              <a:rPr lang="ru-RU" dirty="0"/>
              <a:t>т</a:t>
            </a:r>
            <a:r>
              <a:rPr lang="ru-RU" dirty="0" smtClean="0"/>
              <a:t>ренировка речевых навыков детей (скороговорки, </a:t>
            </a:r>
            <a:r>
              <a:rPr lang="ru-RU" dirty="0" err="1" smtClean="0"/>
              <a:t>чистоговорки</a:t>
            </a:r>
            <a:r>
              <a:rPr lang="ru-RU" dirty="0" smtClean="0"/>
              <a:t>); </a:t>
            </a:r>
          </a:p>
          <a:p>
            <a:r>
              <a:rPr lang="ru-RU" dirty="0" smtClean="0"/>
              <a:t>изучение </a:t>
            </a:r>
            <a:r>
              <a:rPr lang="ru-RU" dirty="0"/>
              <a:t>новых английских слов на основе </a:t>
            </a:r>
            <a:r>
              <a:rPr lang="ru-RU" dirty="0" smtClean="0"/>
              <a:t>диалогов;</a:t>
            </a:r>
          </a:p>
          <a:p>
            <a:r>
              <a:rPr lang="ru-RU" dirty="0" smtClean="0"/>
              <a:t>определения </a:t>
            </a:r>
            <a:r>
              <a:rPr lang="ru-RU" dirty="0"/>
              <a:t>любых слов из </a:t>
            </a:r>
            <a:r>
              <a:rPr lang="ru-RU" dirty="0" err="1" smtClean="0"/>
              <a:t>википедии</a:t>
            </a:r>
            <a:r>
              <a:rPr lang="ru-RU" dirty="0" smtClean="0"/>
              <a:t>;</a:t>
            </a:r>
          </a:p>
          <a:p>
            <a:r>
              <a:rPr lang="ru-RU" dirty="0" smtClean="0"/>
              <a:t>перевод </a:t>
            </a:r>
            <a:r>
              <a:rPr lang="ru-RU" dirty="0"/>
              <a:t>текста на любой доступный </a:t>
            </a:r>
            <a:r>
              <a:rPr lang="ru-RU" dirty="0" smtClean="0"/>
              <a:t>язык;</a:t>
            </a:r>
          </a:p>
          <a:p>
            <a:r>
              <a:rPr lang="ru-RU" dirty="0"/>
              <a:t>чтение стихотворений, сказок, рассказов и т.п.</a:t>
            </a:r>
          </a:p>
          <a:p>
            <a:r>
              <a:rPr lang="ru-RU" dirty="0" smtClean="0"/>
              <a:t>помощь при со словарями и многое другое.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55776" y="6237312"/>
            <a:ext cx="56886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hlinkClick r:id="rId2" action="ppaction://hlinksldjump"/>
              </a:rPr>
              <a:t>Маруся на уроках математики, информатики, физики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41388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Маруся на уроках математики, информатики, физики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т</a:t>
            </a:r>
            <a:r>
              <a:rPr lang="ru-RU" dirty="0" smtClean="0"/>
              <a:t>ренировать таблицы сложения, умножения, деления;</a:t>
            </a:r>
          </a:p>
          <a:p>
            <a:r>
              <a:rPr lang="ru-RU" dirty="0"/>
              <a:t>и</a:t>
            </a:r>
            <a:r>
              <a:rPr lang="ru-RU" dirty="0" smtClean="0"/>
              <a:t>грать в познавательные задачи;</a:t>
            </a:r>
          </a:p>
          <a:p>
            <a:r>
              <a:rPr lang="ru-RU" dirty="0"/>
              <a:t>н</a:t>
            </a:r>
            <a:r>
              <a:rPr lang="ru-RU" dirty="0" smtClean="0"/>
              <a:t>айти правила и озвучить их;</a:t>
            </a:r>
          </a:p>
          <a:p>
            <a:r>
              <a:rPr lang="ru-RU" dirty="0"/>
              <a:t>п</a:t>
            </a:r>
            <a:r>
              <a:rPr lang="ru-RU" dirty="0" smtClean="0"/>
              <a:t>роводит лабораторные и практические работы;</a:t>
            </a:r>
          </a:p>
          <a:p>
            <a:r>
              <a:rPr lang="ru-RU" dirty="0"/>
              <a:t>з</a:t>
            </a:r>
            <a:r>
              <a:rPr lang="ru-RU" dirty="0" smtClean="0"/>
              <a:t>накомит с новинками в мире технологий;</a:t>
            </a:r>
          </a:p>
          <a:p>
            <a:r>
              <a:rPr lang="ru-RU" dirty="0"/>
              <a:t>п</a:t>
            </a:r>
            <a:r>
              <a:rPr lang="ru-RU" dirty="0" smtClean="0"/>
              <a:t>озволяет оценивать ответы детей, т.к. ответы по этим предметам точны и однозначны.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771800" y="6103844"/>
            <a:ext cx="62561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 </a:t>
            </a:r>
            <a:r>
              <a:rPr lang="ru-RU" dirty="0" smtClean="0">
                <a:hlinkClick r:id="rId2" action="ppaction://hlinksldjump"/>
              </a:rPr>
              <a:t>Маруся на  уроках окружающего мира, географии, биологии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4169840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Маруся на уроках окружающего мира, географии, биологии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/>
              <a:t>п</a:t>
            </a:r>
            <a:r>
              <a:rPr lang="ru-RU" dirty="0" smtClean="0"/>
              <a:t>рослушать голоса животных, звуки природы;</a:t>
            </a:r>
          </a:p>
          <a:p>
            <a:r>
              <a:rPr lang="ru-RU" dirty="0"/>
              <a:t>п</a:t>
            </a:r>
            <a:r>
              <a:rPr lang="ru-RU" dirty="0" smtClean="0"/>
              <a:t>роведет экскурсию;</a:t>
            </a:r>
            <a:r>
              <a:rPr lang="ru-RU" dirty="0"/>
              <a:t> </a:t>
            </a:r>
            <a:endParaRPr lang="ru-RU" dirty="0" smtClean="0"/>
          </a:p>
          <a:p>
            <a:r>
              <a:rPr lang="ru-RU" dirty="0" smtClean="0"/>
              <a:t>музыкальное </a:t>
            </a:r>
            <a:r>
              <a:rPr lang="ru-RU" dirty="0"/>
              <a:t>сопровождение упражнений;</a:t>
            </a:r>
          </a:p>
          <a:p>
            <a:r>
              <a:rPr lang="ru-RU" dirty="0"/>
              <a:t>веселая зарядка на уроках под Марусю</a:t>
            </a:r>
            <a:r>
              <a:rPr lang="ru-RU" dirty="0" smtClean="0"/>
              <a:t>;</a:t>
            </a:r>
          </a:p>
          <a:p>
            <a:r>
              <a:rPr lang="ru-RU" dirty="0"/>
              <a:t>н</a:t>
            </a:r>
            <a:r>
              <a:rPr lang="ru-RU" dirty="0" smtClean="0"/>
              <a:t>айдет интересные факты, ответит на вопросы;</a:t>
            </a:r>
          </a:p>
          <a:p>
            <a:r>
              <a:rPr lang="ru-RU" dirty="0"/>
              <a:t>о</a:t>
            </a:r>
            <a:r>
              <a:rPr lang="ru-RU" dirty="0" smtClean="0"/>
              <a:t>ткроет нужную презентацию, карту, видео в интернете;</a:t>
            </a:r>
          </a:p>
          <a:p>
            <a:r>
              <a:rPr lang="ru-RU" dirty="0"/>
              <a:t>п</a:t>
            </a:r>
            <a:r>
              <a:rPr lang="ru-RU" dirty="0" smtClean="0"/>
              <a:t>оиграет с классом в игру «Голоса животных»;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689791" y="6021287"/>
            <a:ext cx="645420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hlinkClick r:id="rId2" action="ppaction://hlinksldjump"/>
              </a:rPr>
              <a:t>М</a:t>
            </a:r>
            <a:r>
              <a:rPr lang="ru-RU" dirty="0" smtClean="0">
                <a:hlinkClick r:id="rId2" action="ppaction://hlinksldjump"/>
              </a:rPr>
              <a:t>аруся на уроках технологии, изобразительного  искусства,</a:t>
            </a:r>
          </a:p>
          <a:p>
            <a:r>
              <a:rPr lang="ru-RU" dirty="0" smtClean="0">
                <a:hlinkClick r:id="rId2" action="ppaction://hlinksldjump"/>
              </a:rPr>
              <a:t> музыки, физической культуры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108386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465</TotalTime>
  <Words>1005</Words>
  <Application>Microsoft Office PowerPoint</Application>
  <PresentationFormat>Экран (4:3)</PresentationFormat>
  <Paragraphs>91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Учебный 2022 год с Марусей</vt:lpstr>
      <vt:lpstr>Немного из вступления</vt:lpstr>
      <vt:lpstr>Интеграция голосового ассистента в образовательный процесс</vt:lpstr>
      <vt:lpstr>Проблемы внедрения  «умных колонок» </vt:lpstr>
      <vt:lpstr>Преимущества внедрения  «умных колонок»</vt:lpstr>
      <vt:lpstr>Преимущества внедрения  «умных колонок»</vt:lpstr>
      <vt:lpstr>Маруся на уроках чтения, литературы, уроках русского, иностранного  языка</vt:lpstr>
      <vt:lpstr>Маруся на уроках математики, информатики, физики</vt:lpstr>
      <vt:lpstr>Маруся на уроках окружающего мира, географии, биологии</vt:lpstr>
      <vt:lpstr>Маруся на уроках технологии, изобразительного искусства, музыки, физической культуры</vt:lpstr>
      <vt:lpstr>Интеграция голосового ассистента в образовательный процесс </vt:lpstr>
      <vt:lpstr>Используемые ресурсы: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29</cp:revision>
  <dcterms:created xsi:type="dcterms:W3CDTF">2022-01-14T13:42:06Z</dcterms:created>
  <dcterms:modified xsi:type="dcterms:W3CDTF">2022-01-16T12:12:14Z</dcterms:modified>
</cp:coreProperties>
</file>