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7" r:id="rId3"/>
    <p:sldId id="257" r:id="rId4"/>
    <p:sldId id="259" r:id="rId5"/>
    <p:sldId id="263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7/14/2022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7/14/2022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7/14/2022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7/14/2022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7/14/2022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7/14/2022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7/14/2022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МАСТЕР-КЛАСС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«Изготовление кукол для настольного конусного </a:t>
            </a:r>
            <a:r>
              <a:rPr lang="ru-RU" b="1" dirty="0" smtClean="0">
                <a:solidFill>
                  <a:srgbClr val="FF0000"/>
                </a:solidFill>
              </a:rPr>
              <a:t>театра»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/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Воспитатель: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Андрецова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Н.Ю.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02362"/>
          </a:xfrm>
        </p:spPr>
        <p:txBody>
          <a:bodyPr>
            <a:noAutofit/>
          </a:bodyPr>
          <a:lstStyle/>
          <a:p>
            <a:r>
              <a:rPr lang="ru-RU" sz="2400" dirty="0" smtClean="0"/>
              <a:t>Театр является одной из самых ярких, красочных и доступных восприятию дошкольника сфер искусства. Он развивает воображение и фантазию, способствует творческому развитию ребенка и формированию базиса его личностной культуры. Театр обладает удивительной способностью влиять на детскую психику «играючи». Ребенок вливается в действие на сцене, сопереживает героям, активно помогает им бороться с трудностями. Он подражает мимике, голосовым интонациям, движениям актеров. По эстетической значимости и влиянию театр занимает почетное место рядом с музыкой, изобразительной деятельностью. Встреча с театральной куклой помогает детям расслабиться, снять напряжение, создает радостную атмосферу. Просмотр спектакля развивает речь, насыщая ее эмоционально-выразительными оттенками. Ребенок легче запоминает новые слова и выражения, при этом в его сознании формируется грамматическая структура языка.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772400" cy="5745162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/>
              <a:t>Цель: </a:t>
            </a:r>
            <a:r>
              <a:rPr lang="ru-RU" sz="2000" dirty="0" smtClean="0"/>
              <a:t>Заинтересовать </a:t>
            </a:r>
            <a:r>
              <a:rPr lang="ru-RU" sz="2000" dirty="0" smtClean="0"/>
              <a:t>и побудить родителей к изготовлению театральных кукол с последующим их использованием в театрализованной деятельности детей младшей группы.</a:t>
            </a:r>
            <a:br>
              <a:rPr lang="ru-RU" sz="2000" dirty="0" smtClean="0"/>
            </a:br>
            <a:r>
              <a:rPr lang="ru-RU" sz="2000" b="1" dirty="0" smtClean="0"/>
              <a:t>Задачи: </a:t>
            </a:r>
            <a:r>
              <a:rPr lang="ru-RU" sz="2000" dirty="0" smtClean="0"/>
              <a:t>Познакомить</a:t>
            </a:r>
            <a:r>
              <a:rPr lang="ru-RU" sz="2000" dirty="0" smtClean="0"/>
              <a:t> родителей с настольным </a:t>
            </a:r>
            <a:r>
              <a:rPr lang="ru-RU" sz="2000" dirty="0" smtClean="0"/>
              <a:t>театром. </a:t>
            </a:r>
            <a:br>
              <a:rPr lang="ru-RU" sz="2000" dirty="0" smtClean="0"/>
            </a:br>
            <a:r>
              <a:rPr lang="ru-RU" sz="2000" dirty="0" smtClean="0"/>
              <a:t>Вызвать </a:t>
            </a:r>
            <a:r>
              <a:rPr lang="ru-RU" sz="2000" dirty="0" smtClean="0"/>
              <a:t>интерес к театрально-игровой деятельности</a:t>
            </a:r>
            <a:r>
              <a:rPr lang="ru-RU" sz="2000" dirty="0" smtClean="0"/>
              <a:t>. </a:t>
            </a:r>
            <a:r>
              <a:rPr lang="ru-RU" sz="2000" dirty="0" smtClean="0"/>
              <a:t>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Обучить </a:t>
            </a:r>
            <a:r>
              <a:rPr lang="ru-RU" sz="2000" dirty="0" smtClean="0"/>
              <a:t>участников мастер-класса конкретным навыкам изготовления игрушек для кукольного </a:t>
            </a:r>
            <a:r>
              <a:rPr lang="ru-RU" sz="2000" dirty="0" smtClean="0"/>
              <a:t>театра. Привлекать</a:t>
            </a:r>
            <a:r>
              <a:rPr lang="ru-RU" sz="2000" dirty="0" smtClean="0"/>
              <a:t> родителей к совместной деятельности с детьми: игре настольным театром в детском саду и дома.</a:t>
            </a:r>
            <a:br>
              <a:rPr lang="ru-RU" sz="2000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endParaRPr lang="ru-RU" sz="16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533400"/>
            <a:ext cx="5867400" cy="3200400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Материалы и инструменты:</a:t>
            </a:r>
            <a:endParaRPr lang="ru-RU" dirty="0" smtClean="0"/>
          </a:p>
          <a:p>
            <a:r>
              <a:rPr lang="ru-RU" sz="2400" dirty="0" smtClean="0"/>
              <a:t>ножницы</a:t>
            </a:r>
            <a:r>
              <a:rPr lang="ru-RU" sz="2400" dirty="0" smtClean="0"/>
              <a:t>, </a:t>
            </a:r>
            <a:endParaRPr lang="ru-RU" sz="2400" dirty="0" smtClean="0"/>
          </a:p>
          <a:p>
            <a:r>
              <a:rPr lang="ru-RU" sz="2400" dirty="0" smtClean="0"/>
              <a:t>шаблоны</a:t>
            </a:r>
            <a:r>
              <a:rPr lang="ru-RU" sz="2400" dirty="0" smtClean="0"/>
              <a:t>, </a:t>
            </a:r>
            <a:endParaRPr lang="ru-RU" sz="2400" dirty="0" smtClean="0"/>
          </a:p>
          <a:p>
            <a:r>
              <a:rPr lang="ru-RU" sz="2400" dirty="0" smtClean="0"/>
              <a:t>картон</a:t>
            </a:r>
            <a:r>
              <a:rPr lang="ru-RU" sz="2400" dirty="0" smtClean="0"/>
              <a:t>, </a:t>
            </a:r>
            <a:endParaRPr lang="ru-RU" sz="2400" dirty="0" smtClean="0"/>
          </a:p>
          <a:p>
            <a:r>
              <a:rPr lang="ru-RU" sz="2400" dirty="0" smtClean="0"/>
              <a:t>цветная </a:t>
            </a:r>
            <a:r>
              <a:rPr lang="ru-RU" sz="2400" dirty="0" smtClean="0"/>
              <a:t>бумага, </a:t>
            </a:r>
            <a:endParaRPr lang="ru-RU" sz="2400" dirty="0" smtClean="0"/>
          </a:p>
          <a:p>
            <a:r>
              <a:rPr lang="ru-RU" sz="2400" dirty="0" smtClean="0"/>
              <a:t>альбомная </a:t>
            </a:r>
            <a:r>
              <a:rPr lang="ru-RU" sz="2400" dirty="0" smtClean="0"/>
              <a:t>бумага, </a:t>
            </a:r>
            <a:endParaRPr lang="ru-RU" sz="2400" dirty="0" smtClean="0"/>
          </a:p>
          <a:p>
            <a:r>
              <a:rPr lang="ru-RU" sz="2400" dirty="0" smtClean="0"/>
              <a:t>клей</a:t>
            </a:r>
            <a:r>
              <a:rPr lang="ru-RU" sz="2400" dirty="0" smtClean="0"/>
              <a:t>, </a:t>
            </a:r>
            <a:endParaRPr lang="ru-RU" sz="2400" dirty="0" smtClean="0"/>
          </a:p>
          <a:p>
            <a:r>
              <a:rPr lang="ru-RU" sz="2400" dirty="0" smtClean="0"/>
              <a:t>к</a:t>
            </a:r>
            <a:r>
              <a:rPr lang="ru-RU" sz="2400" dirty="0" smtClean="0"/>
              <a:t>арандаши.</a:t>
            </a:r>
            <a:endParaRPr lang="ru-RU" sz="24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92362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solidFill>
                  <a:srgbClr val="FF0000"/>
                </a:solidFill>
              </a:rPr>
              <a:t>Пошаговый процесс изготовления конусных кукол</a:t>
            </a:r>
            <a:r>
              <a:rPr lang="ru-RU" sz="2000" b="1" dirty="0" smtClean="0">
                <a:solidFill>
                  <a:srgbClr val="FF0000"/>
                </a:solidFill>
              </a:rPr>
              <a:t>: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 </a:t>
            </a:r>
            <a:r>
              <a:rPr lang="ru-RU" sz="2000" dirty="0" smtClean="0"/>
              <a:t>- </a:t>
            </a:r>
            <a:r>
              <a:rPr lang="ru-RU" sz="2000" dirty="0" smtClean="0"/>
              <a:t>Разрезаем круг по полученной линии сгиба.</a:t>
            </a:r>
            <a:br>
              <a:rPr lang="ru-RU" sz="2000" dirty="0" smtClean="0"/>
            </a:br>
            <a:r>
              <a:rPr lang="ru-RU" sz="2000" dirty="0" smtClean="0"/>
              <a:t>- Сворачиваем полукруг, накладывая один край на другой, складывая втрое, слегка прижимая по краям.</a:t>
            </a:r>
            <a:br>
              <a:rPr lang="ru-RU" sz="2000" dirty="0" smtClean="0"/>
            </a:br>
            <a:r>
              <a:rPr lang="ru-RU" sz="2000" dirty="0" smtClean="0"/>
              <a:t>- Раскрываем деталь и наносим клей на одну из полученных частей.</a:t>
            </a:r>
            <a:br>
              <a:rPr lang="ru-RU" sz="2000" dirty="0" smtClean="0"/>
            </a:br>
            <a:r>
              <a:rPr lang="ru-RU" sz="2000" dirty="0" smtClean="0"/>
              <a:t>- Склеиваем края конуса, накладывая одну часть детали на другую, намазанную клеем, выравниваем, плотно прижимая пальцами.</a:t>
            </a:r>
            <a:endParaRPr lang="ru-RU" sz="2000" dirty="0"/>
          </a:p>
        </p:txBody>
      </p:sp>
      <p:pic>
        <p:nvPicPr>
          <p:cNvPr id="18434" name="Picture 2" descr="https://pandia.ru/text/80/355/images/image003_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3124200"/>
            <a:ext cx="1295400" cy="1381126"/>
          </a:xfrm>
          <a:prstGeom prst="rect">
            <a:avLst/>
          </a:prstGeom>
          <a:noFill/>
        </p:spPr>
      </p:pic>
      <p:pic>
        <p:nvPicPr>
          <p:cNvPr id="4" name="Picture 2" descr="https://pandia.ru/text/80/355/images/image001_16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124200"/>
            <a:ext cx="1447800" cy="1409700"/>
          </a:xfrm>
          <a:prstGeom prst="rect">
            <a:avLst/>
          </a:prstGeom>
          <a:noFill/>
        </p:spPr>
      </p:pic>
      <p:pic>
        <p:nvPicPr>
          <p:cNvPr id="5" name="Picture 4" descr="https://pandia.ru/text/80/355/images/image002_6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5000" y="3124200"/>
            <a:ext cx="1076325" cy="1400175"/>
          </a:xfrm>
          <a:prstGeom prst="rect">
            <a:avLst/>
          </a:prstGeom>
          <a:noFill/>
        </p:spPr>
      </p:pic>
      <p:pic>
        <p:nvPicPr>
          <p:cNvPr id="18436" name="Picture 4" descr="https://pandia.ru/text/80/355/images/image004_3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19600" y="3124200"/>
            <a:ext cx="1314450" cy="13906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dirty="0" smtClean="0"/>
              <a:t>-</a:t>
            </a:r>
            <a:r>
              <a:rPr lang="ru-RU" sz="2000" dirty="0" smtClean="0"/>
              <a:t> Собрать и склеить конус</a:t>
            </a:r>
            <a:endParaRPr lang="ru-RU" sz="2000" dirty="0"/>
          </a:p>
        </p:txBody>
      </p:sp>
      <p:pic>
        <p:nvPicPr>
          <p:cNvPr id="19458" name="Picture 2" descr="https://pandia.ru/text/80/355/images/image023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600200"/>
            <a:ext cx="1219200" cy="1743076"/>
          </a:xfrm>
          <a:prstGeom prst="rect">
            <a:avLst/>
          </a:prstGeom>
          <a:noFill/>
        </p:spPr>
      </p:pic>
      <p:pic>
        <p:nvPicPr>
          <p:cNvPr id="19460" name="Picture 4" descr="https://pandia.ru/text/80/355/images/image024_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1600200"/>
            <a:ext cx="1152525" cy="1724025"/>
          </a:xfrm>
          <a:prstGeom prst="rect">
            <a:avLst/>
          </a:prstGeom>
          <a:noFill/>
        </p:spPr>
      </p:pic>
      <p:pic>
        <p:nvPicPr>
          <p:cNvPr id="19462" name="Picture 6" descr="https://pandia.ru/text/80/355/images/image025_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0" y="1600200"/>
            <a:ext cx="1162050" cy="1733551"/>
          </a:xfrm>
          <a:prstGeom prst="rect">
            <a:avLst/>
          </a:prstGeom>
          <a:noFill/>
        </p:spPr>
      </p:pic>
      <p:pic>
        <p:nvPicPr>
          <p:cNvPr id="19464" name="Picture 8" descr="https://pandia.ru/text/80/355/images/image026_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19600" y="1600200"/>
            <a:ext cx="1047750" cy="17621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92362"/>
          </a:xfrm>
        </p:spPr>
        <p:txBody>
          <a:bodyPr>
            <a:normAutofit fontScale="90000"/>
          </a:bodyPr>
          <a:lstStyle/>
          <a:p>
            <a:pPr algn="l" fontAlgn="base"/>
            <a:r>
              <a:rPr lang="ru-RU" sz="2200" b="1" dirty="0" smtClean="0">
                <a:solidFill>
                  <a:srgbClr val="FF0000"/>
                </a:solidFill>
              </a:rPr>
              <a:t>Сборка </a:t>
            </a:r>
            <a:r>
              <a:rPr lang="ru-RU" sz="2200" b="1" dirty="0" smtClean="0">
                <a:solidFill>
                  <a:srgbClr val="FF0000"/>
                </a:solidFill>
              </a:rPr>
              <a:t>куклы: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- намазываем </a:t>
            </a:r>
            <a:r>
              <a:rPr lang="ru-RU" sz="2200" dirty="0" smtClean="0"/>
              <a:t>верхнюю и нижнюю детали головок клеем</a:t>
            </a:r>
            <a:br>
              <a:rPr lang="ru-RU" sz="2200" dirty="0" smtClean="0"/>
            </a:br>
            <a:r>
              <a:rPr lang="ru-RU" sz="2200" dirty="0" smtClean="0"/>
              <a:t>- соединяем их, совмещая края, оставляя по нижнему краю отверстие</a:t>
            </a:r>
            <a:br>
              <a:rPr lang="ru-RU" sz="2200" dirty="0" smtClean="0"/>
            </a:br>
            <a:r>
              <a:rPr lang="ru-RU" sz="2200" dirty="0" smtClean="0"/>
              <a:t>-</a:t>
            </a:r>
            <a:r>
              <a:rPr lang="ru-RU" sz="2200" dirty="0" smtClean="0"/>
              <a:t> </a:t>
            </a:r>
            <a:r>
              <a:rPr lang="ru-RU" sz="2200" dirty="0" smtClean="0"/>
              <a:t>вставляем </a:t>
            </a:r>
            <a:r>
              <a:rPr lang="ru-RU" sz="2200" dirty="0" smtClean="0"/>
              <a:t>в него сплющенный краешек конуса</a:t>
            </a:r>
            <a:br>
              <a:rPr lang="ru-RU" sz="2200" dirty="0" smtClean="0"/>
            </a:br>
            <a:r>
              <a:rPr lang="ru-RU" sz="2200" dirty="0" smtClean="0"/>
              <a:t>- прижимаем плотно детали друг к другу.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482" name="Picture 2" descr="https://pandia.ru/text/80/355/images/image027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438400"/>
            <a:ext cx="1638300" cy="2009776"/>
          </a:xfrm>
          <a:prstGeom prst="rect">
            <a:avLst/>
          </a:prstGeom>
          <a:noFill/>
        </p:spPr>
      </p:pic>
      <p:pic>
        <p:nvPicPr>
          <p:cNvPr id="20484" name="Picture 4" descr="https://pandia.ru/text/80/355/images/image028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2200" y="2438400"/>
            <a:ext cx="1524000" cy="2000251"/>
          </a:xfrm>
          <a:prstGeom prst="rect">
            <a:avLst/>
          </a:prstGeom>
          <a:noFill/>
        </p:spPr>
      </p:pic>
      <p:pic>
        <p:nvPicPr>
          <p:cNvPr id="20486" name="Picture 6" descr="https://pandia.ru/text/80/355/images/image029_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8600" y="2438400"/>
            <a:ext cx="1638300" cy="2057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Заключительное декорирование: </a:t>
            </a:r>
            <a:r>
              <a:rPr lang="ru-RU" sz="2400" dirty="0" smtClean="0"/>
              <a:t>добавление деталей соответствующих внешнему облику персонажей сказки.</a:t>
            </a:r>
            <a:endParaRPr lang="ru-RU" sz="2400" dirty="0"/>
          </a:p>
        </p:txBody>
      </p:sp>
      <p:pic>
        <p:nvPicPr>
          <p:cNvPr id="22530" name="Picture 2" descr="https://pandia.ru/text/80/355/images/image031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600200"/>
            <a:ext cx="2141891" cy="2667000"/>
          </a:xfrm>
          <a:prstGeom prst="rect">
            <a:avLst/>
          </a:prstGeom>
          <a:noFill/>
        </p:spPr>
      </p:pic>
      <p:pic>
        <p:nvPicPr>
          <p:cNvPr id="22532" name="Picture 4" descr="https://pandia.ru/text/80/355/images/image032_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0400" y="1676400"/>
            <a:ext cx="2394604" cy="26098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</TotalTime>
  <Words>166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МАСТЕР-КЛАСС</vt:lpstr>
      <vt:lpstr>Театр является одной из самых ярких, красочных и доступных восприятию дошкольника сфер искусства. Он развивает воображение и фантазию, способствует творческому развитию ребенка и формированию базиса его личностной культуры. Театр обладает удивительной способностью влиять на детскую психику «играючи». Ребенок вливается в действие на сцене, сопереживает героям, активно помогает им бороться с трудностями. Он подражает мимике, голосовым интонациям, движениям актеров. По эстетической значимости и влиянию театр занимает почетное место рядом с музыкой, изобразительной деятельностью. Встреча с театральной куклой помогает детям расслабиться, снять напряжение, создает радостную атмосферу. Просмотр спектакля развивает речь, насыщая ее эмоционально-выразительными оттенками. Ребенок легче запоминает новые слова и выражения, при этом в его сознании формируется грамматическая структура языка.</vt:lpstr>
      <vt:lpstr>Цель: Заинтересовать и побудить родителей к изготовлению театральных кукол с последующим их использованием в театрализованной деятельности детей младшей группы. Задачи: Познакомить родителей с настольным театром.  Вызвать интерес к театрально-игровой деятельности.   Обучить участников мастер-класса конкретным навыкам изготовления игрушек для кукольного театра. Привлекать родителей к совместной деятельности с детьми: игре настольным театром в детском саду и дома.  </vt:lpstr>
      <vt:lpstr>    </vt:lpstr>
      <vt:lpstr> Пошаговый процесс изготовления конусных кукол:  - Разрезаем круг по полученной линии сгиба. - Сворачиваем полукруг, накладывая один край на другой, складывая втрое, слегка прижимая по краям. - Раскрываем деталь и наносим клей на одну из полученных частей. - Склеиваем края конуса, накладывая одну часть детали на другую, намазанную клеем, выравниваем, плотно прижимая пальцами.</vt:lpstr>
      <vt:lpstr>- Собрать и склеить конус</vt:lpstr>
      <vt:lpstr>Сборка куклы: - намазываем верхнюю и нижнюю детали головок клеем - соединяем их, совмещая края, оставляя по нижнему краю отверстие - вставляем в него сплющенный краешек конуса - прижимаем плотно детали друг к другу. </vt:lpstr>
      <vt:lpstr>Заключительное декорирование: добавление деталей соответствующих внешнему облику персонажей сказки.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</dc:title>
  <dc:creator>Наталья</dc:creator>
  <cp:lastModifiedBy>nemesis2017@yandex.ru</cp:lastModifiedBy>
  <cp:revision>27</cp:revision>
  <dcterms:created xsi:type="dcterms:W3CDTF">2017-11-26T08:05:00Z</dcterms:created>
  <dcterms:modified xsi:type="dcterms:W3CDTF">2022-07-14T13:34:16Z</dcterms:modified>
</cp:coreProperties>
</file>