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75" r:id="rId4"/>
    <p:sldId id="258" r:id="rId5"/>
    <p:sldId id="285" r:id="rId6"/>
    <p:sldId id="274" r:id="rId7"/>
    <p:sldId id="277" r:id="rId8"/>
    <p:sldId id="270" r:id="rId9"/>
    <p:sldId id="286" r:id="rId10"/>
    <p:sldId id="278" r:id="rId11"/>
    <p:sldId id="264" r:id="rId12"/>
    <p:sldId id="273" r:id="rId13"/>
    <p:sldId id="271" r:id="rId14"/>
    <p:sldId id="268" r:id="rId15"/>
    <p:sldId id="284" r:id="rId16"/>
    <p:sldId id="282" r:id="rId17"/>
    <p:sldId id="281" r:id="rId18"/>
    <p:sldId id="296" r:id="rId19"/>
    <p:sldId id="288" r:id="rId20"/>
    <p:sldId id="299" r:id="rId21"/>
    <p:sldId id="300" r:id="rId22"/>
    <p:sldId id="301" r:id="rId23"/>
    <p:sldId id="302" r:id="rId24"/>
    <p:sldId id="303" r:id="rId25"/>
    <p:sldId id="304" r:id="rId26"/>
    <p:sldId id="306" r:id="rId27"/>
    <p:sldId id="30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80FAB6-A19B-4D6F-A209-F9A8FA0C3E3A}" v="97" dt="2020-04-09T14:28:22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4" autoAdjust="0"/>
    <p:restoredTop sz="94650" autoAdjust="0"/>
  </p:normalViewPr>
  <p:slideViewPr>
    <p:cSldViewPr>
      <p:cViewPr>
        <p:scale>
          <a:sx n="70" d="100"/>
          <a:sy n="70" d="100"/>
        </p:scale>
        <p:origin x="-2814" y="-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B12E76-0B8B-4213-A87F-4D02A7F2C5B2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D5C0D4D6-0B91-4B8E-AEFD-4D6CF70CB5F7}">
      <dgm:prSet phldrT="[Текст]"/>
      <dgm:spPr/>
      <dgm:t>
        <a:bodyPr/>
        <a:lstStyle/>
        <a:p>
          <a:r>
            <a:rPr lang="ru-RU" dirty="0"/>
            <a:t> В последние годы расширяет границы своего использования, что приводит к разноречивости трактовок его ключевого термина - педагогической технологии</a:t>
          </a:r>
        </a:p>
      </dgm:t>
    </dgm:pt>
    <dgm:pt modelId="{C2896579-C16D-445E-9280-18D8A8491286}" type="parTrans" cxnId="{39F2F9B7-9BB3-4631-A895-68F185D3656A}">
      <dgm:prSet/>
      <dgm:spPr/>
      <dgm:t>
        <a:bodyPr/>
        <a:lstStyle/>
        <a:p>
          <a:endParaRPr lang="ru-RU"/>
        </a:p>
      </dgm:t>
    </dgm:pt>
    <dgm:pt modelId="{2855C822-9023-4CEB-96F0-D7FD57EA7F13}" type="sibTrans" cxnId="{39F2F9B7-9BB3-4631-A895-68F185D3656A}">
      <dgm:prSet/>
      <dgm:spPr/>
      <dgm:t>
        <a:bodyPr/>
        <a:lstStyle/>
        <a:p>
          <a:endParaRPr lang="ru-RU"/>
        </a:p>
      </dgm:t>
    </dgm:pt>
    <dgm:pt modelId="{9D61558C-A57C-4060-A9DA-EC89E36489E4}">
      <dgm:prSet/>
      <dgm:spPr/>
      <dgm:t>
        <a:bodyPr/>
        <a:lstStyle/>
        <a:p>
          <a:r>
            <a:rPr lang="ru-RU"/>
            <a:t>Технологический подход, первоначально разрабатываемый применительно к сфере предметного образования</a:t>
          </a:r>
        </a:p>
      </dgm:t>
    </dgm:pt>
    <dgm:pt modelId="{4F467515-7692-467F-B24B-895037346862}" type="parTrans" cxnId="{917B5C64-EA9E-4363-B4B0-1C5CC9889368}">
      <dgm:prSet/>
      <dgm:spPr/>
      <dgm:t>
        <a:bodyPr/>
        <a:lstStyle/>
        <a:p>
          <a:endParaRPr lang="ru-RU"/>
        </a:p>
      </dgm:t>
    </dgm:pt>
    <dgm:pt modelId="{3A26824E-8485-446A-8692-29E1B44EBFCB}" type="sibTrans" cxnId="{917B5C64-EA9E-4363-B4B0-1C5CC9889368}">
      <dgm:prSet/>
      <dgm:spPr/>
      <dgm:t>
        <a:bodyPr/>
        <a:lstStyle/>
        <a:p>
          <a:endParaRPr lang="ru-RU"/>
        </a:p>
      </dgm:t>
    </dgm:pt>
    <dgm:pt modelId="{1810F73E-3C73-4BFA-979F-835B484EF2D1}">
      <dgm:prSet/>
      <dgm:spPr/>
      <dgm:t>
        <a:bodyPr/>
        <a:lstStyle/>
        <a:p>
          <a:r>
            <a:rPr lang="ru-RU"/>
            <a:t>В ряде источников последняя рассматривается как упорядоченная совокупность действий, приводящая к получению намеченных результатов, что сближает ее с существующим в науке понятием методики.</a:t>
          </a:r>
        </a:p>
      </dgm:t>
    </dgm:pt>
    <dgm:pt modelId="{CE2A2DEA-F2C2-49C4-A392-A3CDCCC230AB}" type="parTrans" cxnId="{E5199EC7-A96B-4AC8-A767-E1A8BD193B56}">
      <dgm:prSet/>
      <dgm:spPr/>
      <dgm:t>
        <a:bodyPr/>
        <a:lstStyle/>
        <a:p>
          <a:endParaRPr lang="ru-RU"/>
        </a:p>
      </dgm:t>
    </dgm:pt>
    <dgm:pt modelId="{ED798D0A-D03B-4CD1-A0BB-DDD3014D5A69}" type="sibTrans" cxnId="{E5199EC7-A96B-4AC8-A767-E1A8BD193B56}">
      <dgm:prSet/>
      <dgm:spPr/>
      <dgm:t>
        <a:bodyPr/>
        <a:lstStyle/>
        <a:p>
          <a:endParaRPr lang="ru-RU"/>
        </a:p>
      </dgm:t>
    </dgm:pt>
    <dgm:pt modelId="{D6E29A96-0390-4A2B-9D1C-BB1ABB6FD0CE}" type="pres">
      <dgm:prSet presAssocID="{75B12E76-0B8B-4213-A87F-4D02A7F2C5B2}" presName="linearFlow" presStyleCnt="0">
        <dgm:presLayoutVars>
          <dgm:resizeHandles val="exact"/>
        </dgm:presLayoutVars>
      </dgm:prSet>
      <dgm:spPr/>
    </dgm:pt>
    <dgm:pt modelId="{793BA753-D5E9-45DE-AC12-02613338252F}" type="pres">
      <dgm:prSet presAssocID="{9D61558C-A57C-4060-A9DA-EC89E36489E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AA31F-8313-4F87-94C0-F633015142B3}" type="pres">
      <dgm:prSet presAssocID="{3A26824E-8485-446A-8692-29E1B44EBFC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8F02CD7-509C-454B-9085-D02A5D09A7CF}" type="pres">
      <dgm:prSet presAssocID="{3A26824E-8485-446A-8692-29E1B44EBFC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DB56321-F06E-4644-973B-6C434A793789}" type="pres">
      <dgm:prSet presAssocID="{D5C0D4D6-0B91-4B8E-AEFD-4D6CF70CB5F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3D8C5-4A4D-4E6A-8E4A-262D58058149}" type="pres">
      <dgm:prSet presAssocID="{2855C822-9023-4CEB-96F0-D7FD57EA7F13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A76DC68-798B-415B-83AD-FFA2F96CF874}" type="pres">
      <dgm:prSet presAssocID="{2855C822-9023-4CEB-96F0-D7FD57EA7F1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43D7F264-612A-4E4C-8997-73AE52385231}" type="pres">
      <dgm:prSet presAssocID="{1810F73E-3C73-4BFA-979F-835B484EF2D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F2F9B7-9BB3-4631-A895-68F185D3656A}" srcId="{75B12E76-0B8B-4213-A87F-4D02A7F2C5B2}" destId="{D5C0D4D6-0B91-4B8E-AEFD-4D6CF70CB5F7}" srcOrd="1" destOrd="0" parTransId="{C2896579-C16D-445E-9280-18D8A8491286}" sibTransId="{2855C822-9023-4CEB-96F0-D7FD57EA7F13}"/>
    <dgm:cxn modelId="{74D3AA62-F37C-476B-9AF3-B6562403BFD5}" type="presOf" srcId="{2855C822-9023-4CEB-96F0-D7FD57EA7F13}" destId="{8183D8C5-4A4D-4E6A-8E4A-262D58058149}" srcOrd="0" destOrd="0" presId="urn:microsoft.com/office/officeart/2005/8/layout/process2"/>
    <dgm:cxn modelId="{111D3294-CE70-4EFA-8F5C-5A9591F6E159}" type="presOf" srcId="{75B12E76-0B8B-4213-A87F-4D02A7F2C5B2}" destId="{D6E29A96-0390-4A2B-9D1C-BB1ABB6FD0CE}" srcOrd="0" destOrd="0" presId="urn:microsoft.com/office/officeart/2005/8/layout/process2"/>
    <dgm:cxn modelId="{72B300EF-0F9D-4E3B-966B-96B501232DB7}" type="presOf" srcId="{3A26824E-8485-446A-8692-29E1B44EBFCB}" destId="{582AA31F-8313-4F87-94C0-F633015142B3}" srcOrd="0" destOrd="0" presId="urn:microsoft.com/office/officeart/2005/8/layout/process2"/>
    <dgm:cxn modelId="{DF8623B1-CB4B-4A4C-9678-6D3EFF21BCF8}" type="presOf" srcId="{2855C822-9023-4CEB-96F0-D7FD57EA7F13}" destId="{6A76DC68-798B-415B-83AD-FFA2F96CF874}" srcOrd="1" destOrd="0" presId="urn:microsoft.com/office/officeart/2005/8/layout/process2"/>
    <dgm:cxn modelId="{82D8CEC3-6ED3-4806-9A51-6AA564FE8858}" type="presOf" srcId="{9D61558C-A57C-4060-A9DA-EC89E36489E4}" destId="{793BA753-D5E9-45DE-AC12-02613338252F}" srcOrd="0" destOrd="0" presId="urn:microsoft.com/office/officeart/2005/8/layout/process2"/>
    <dgm:cxn modelId="{BADBB2A6-F2E4-45DD-B08E-0CFF6B13BA5C}" type="presOf" srcId="{1810F73E-3C73-4BFA-979F-835B484EF2D1}" destId="{43D7F264-612A-4E4C-8997-73AE52385231}" srcOrd="0" destOrd="0" presId="urn:microsoft.com/office/officeart/2005/8/layout/process2"/>
    <dgm:cxn modelId="{179C654D-DB9F-46C7-8C06-95F69B1D8A8F}" type="presOf" srcId="{D5C0D4D6-0B91-4B8E-AEFD-4D6CF70CB5F7}" destId="{CDB56321-F06E-4644-973B-6C434A793789}" srcOrd="0" destOrd="0" presId="urn:microsoft.com/office/officeart/2005/8/layout/process2"/>
    <dgm:cxn modelId="{B06EC4D9-296B-4ACF-814A-CD61767D8BEA}" type="presOf" srcId="{3A26824E-8485-446A-8692-29E1B44EBFCB}" destId="{98F02CD7-509C-454B-9085-D02A5D09A7CF}" srcOrd="1" destOrd="0" presId="urn:microsoft.com/office/officeart/2005/8/layout/process2"/>
    <dgm:cxn modelId="{917B5C64-EA9E-4363-B4B0-1C5CC9889368}" srcId="{75B12E76-0B8B-4213-A87F-4D02A7F2C5B2}" destId="{9D61558C-A57C-4060-A9DA-EC89E36489E4}" srcOrd="0" destOrd="0" parTransId="{4F467515-7692-467F-B24B-895037346862}" sibTransId="{3A26824E-8485-446A-8692-29E1B44EBFCB}"/>
    <dgm:cxn modelId="{E5199EC7-A96B-4AC8-A767-E1A8BD193B56}" srcId="{75B12E76-0B8B-4213-A87F-4D02A7F2C5B2}" destId="{1810F73E-3C73-4BFA-979F-835B484EF2D1}" srcOrd="2" destOrd="0" parTransId="{CE2A2DEA-F2C2-49C4-A392-A3CDCCC230AB}" sibTransId="{ED798D0A-D03B-4CD1-A0BB-DDD3014D5A69}"/>
    <dgm:cxn modelId="{C2F91AA4-57F9-49C4-B1A5-29DBDA3798B2}" type="presParOf" srcId="{D6E29A96-0390-4A2B-9D1C-BB1ABB6FD0CE}" destId="{793BA753-D5E9-45DE-AC12-02613338252F}" srcOrd="0" destOrd="0" presId="urn:microsoft.com/office/officeart/2005/8/layout/process2"/>
    <dgm:cxn modelId="{3F0A416A-DD41-4992-8020-31749258C6CF}" type="presParOf" srcId="{D6E29A96-0390-4A2B-9D1C-BB1ABB6FD0CE}" destId="{582AA31F-8313-4F87-94C0-F633015142B3}" srcOrd="1" destOrd="0" presId="urn:microsoft.com/office/officeart/2005/8/layout/process2"/>
    <dgm:cxn modelId="{305987D2-7BF4-4148-AECB-B1B8043E55E6}" type="presParOf" srcId="{582AA31F-8313-4F87-94C0-F633015142B3}" destId="{98F02CD7-509C-454B-9085-D02A5D09A7CF}" srcOrd="0" destOrd="0" presId="urn:microsoft.com/office/officeart/2005/8/layout/process2"/>
    <dgm:cxn modelId="{B28DC959-F892-46EE-98E5-B6E64F7ECF80}" type="presParOf" srcId="{D6E29A96-0390-4A2B-9D1C-BB1ABB6FD0CE}" destId="{CDB56321-F06E-4644-973B-6C434A793789}" srcOrd="2" destOrd="0" presId="urn:microsoft.com/office/officeart/2005/8/layout/process2"/>
    <dgm:cxn modelId="{A8058217-C39A-4258-8CAB-949690B64C18}" type="presParOf" srcId="{D6E29A96-0390-4A2B-9D1C-BB1ABB6FD0CE}" destId="{8183D8C5-4A4D-4E6A-8E4A-262D58058149}" srcOrd="3" destOrd="0" presId="urn:microsoft.com/office/officeart/2005/8/layout/process2"/>
    <dgm:cxn modelId="{62ED4D1E-A81A-43B4-A338-6B142319B51C}" type="presParOf" srcId="{8183D8C5-4A4D-4E6A-8E4A-262D58058149}" destId="{6A76DC68-798B-415B-83AD-FFA2F96CF874}" srcOrd="0" destOrd="0" presId="urn:microsoft.com/office/officeart/2005/8/layout/process2"/>
    <dgm:cxn modelId="{9AE52289-A079-4C0D-AC7A-96468CEAC154}" type="presParOf" srcId="{D6E29A96-0390-4A2B-9D1C-BB1ABB6FD0CE}" destId="{43D7F264-612A-4E4C-8997-73AE5238523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3BA753-D5E9-45DE-AC12-02613338252F}">
      <dsp:nvSpPr>
        <dsp:cNvPr id="0" name=""/>
        <dsp:cNvSpPr/>
      </dsp:nvSpPr>
      <dsp:spPr>
        <a:xfrm>
          <a:off x="893707" y="0"/>
          <a:ext cx="5356384" cy="13573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Технологический подход, первоначально разрабатываемый применительно к сфере предметного образования</a:t>
          </a:r>
        </a:p>
      </dsp:txBody>
      <dsp:txXfrm>
        <a:off x="893707" y="0"/>
        <a:ext cx="5356384" cy="1357321"/>
      </dsp:txXfrm>
    </dsp:sp>
    <dsp:sp modelId="{582AA31F-8313-4F87-94C0-F633015142B3}">
      <dsp:nvSpPr>
        <dsp:cNvPr id="0" name=""/>
        <dsp:cNvSpPr/>
      </dsp:nvSpPr>
      <dsp:spPr>
        <a:xfrm rot="5400000">
          <a:off x="3317402" y="1391255"/>
          <a:ext cx="508995" cy="6107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3317402" y="1391255"/>
        <a:ext cx="508995" cy="610794"/>
      </dsp:txXfrm>
    </dsp:sp>
    <dsp:sp modelId="{CDB56321-F06E-4644-973B-6C434A793789}">
      <dsp:nvSpPr>
        <dsp:cNvPr id="0" name=""/>
        <dsp:cNvSpPr/>
      </dsp:nvSpPr>
      <dsp:spPr>
        <a:xfrm>
          <a:off x="893707" y="2035983"/>
          <a:ext cx="5356384" cy="13573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 В последние годы расширяет границы своего использования, что приводит к разноречивости трактовок его ключевого термина - педагогической технологии</a:t>
          </a:r>
        </a:p>
      </dsp:txBody>
      <dsp:txXfrm>
        <a:off x="893707" y="2035983"/>
        <a:ext cx="5356384" cy="1357321"/>
      </dsp:txXfrm>
    </dsp:sp>
    <dsp:sp modelId="{8183D8C5-4A4D-4E6A-8E4A-262D58058149}">
      <dsp:nvSpPr>
        <dsp:cNvPr id="0" name=""/>
        <dsp:cNvSpPr/>
      </dsp:nvSpPr>
      <dsp:spPr>
        <a:xfrm rot="5400000">
          <a:off x="3317402" y="3427238"/>
          <a:ext cx="508995" cy="6107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3317402" y="3427238"/>
        <a:ext cx="508995" cy="610794"/>
      </dsp:txXfrm>
    </dsp:sp>
    <dsp:sp modelId="{43D7F264-612A-4E4C-8997-73AE52385231}">
      <dsp:nvSpPr>
        <dsp:cNvPr id="0" name=""/>
        <dsp:cNvSpPr/>
      </dsp:nvSpPr>
      <dsp:spPr>
        <a:xfrm>
          <a:off x="893707" y="4071966"/>
          <a:ext cx="5356384" cy="13573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В ряде источников последняя рассматривается как упорядоченная совокупность действий, приводящая к получению намеченных результатов, что сближает ее с существующим в науке понятием методики.</a:t>
          </a:r>
        </a:p>
      </dsp:txBody>
      <dsp:txXfrm>
        <a:off x="893707" y="4071966"/>
        <a:ext cx="5356384" cy="1357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AB549-B25C-4573-9A40-BA103B96786C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E76F8-4EC1-4277-92EC-F174031D1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7067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584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3368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629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8658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067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5073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317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2222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183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50654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09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11547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8121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33821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687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779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noFill/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Муниципальное автономное дошкольное образовательное учреждение детский сад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</a:t>
            </a:r>
            <a:b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№6 «Мечта» города Дубны Московской области</a:t>
            </a:r>
            <a:b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инновационных практико-ориентированных образовательных технологий при ознакомлении детей раннего возраста с окружающим </a:t>
            </a:r>
            <a: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миром»</a:t>
            </a:r>
            <a:b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Выполнила</a:t>
            </a:r>
            <a:r>
              <a:rPr lang="en-US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воспитатели</a:t>
            </a:r>
            <a:b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Карабанова Е.А.</a:t>
            </a:r>
            <a:r>
              <a:rPr lang="en-US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-20200310-WA0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772816"/>
            <a:ext cx="5544616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20200310-WA00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124744"/>
            <a:ext cx="4176464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200310-WA00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124744"/>
            <a:ext cx="442798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-20200310-WA0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396044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200310-WA00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844824"/>
            <a:ext cx="4355976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-20200310-WA00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432048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200310-WA00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124744"/>
            <a:ext cx="3960440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7" descr="Изображение выглядит как человек, ребенок, внутренний, маленький&#10;&#10;Description generated with very high confidence">
            <a:extLst>
              <a:ext uri="{FF2B5EF4-FFF2-40B4-BE49-F238E27FC236}">
                <a16:creationId xmlns="" xmlns:a16="http://schemas.microsoft.com/office/drawing/2014/main" id="{DCECCC0F-D2B0-4B4D-A926-5A3F0CE95BA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08720"/>
            <a:ext cx="4056874" cy="3019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7" descr="Изображение выглядит как человек, ребенок, мальчик, маленький&#10;&#10;Description generated with very high confidence">
            <a:extLst>
              <a:ext uri="{FF2B5EF4-FFF2-40B4-BE49-F238E27FC236}">
                <a16:creationId xmlns="" xmlns:a16="http://schemas.microsoft.com/office/drawing/2014/main" id="{010E9882-8C7B-4C39-AB08-C9245BD0D71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996952"/>
            <a:ext cx="3868881" cy="3009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155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7932" y="0"/>
            <a:ext cx="9144000" cy="6858000"/>
          </a:xfrm>
          <a:prstGeom prst="rect">
            <a:avLst/>
          </a:prstGeom>
        </p:spPr>
      </p:pic>
      <p:pic>
        <p:nvPicPr>
          <p:cNvPr id="7" name="Рисунок 7" descr="Изображение выглядит как человек, сидит, стол, ребенок&#10;&#10;Description generated with very high confidence">
            <a:extLst>
              <a:ext uri="{FF2B5EF4-FFF2-40B4-BE49-F238E27FC236}">
                <a16:creationId xmlns="" xmlns:a16="http://schemas.microsoft.com/office/drawing/2014/main" id="{EACA7B68-61F9-4CC6-A172-93B15928DA5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35045" y="3322004"/>
            <a:ext cx="4267199" cy="3209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3" descr="Изображение выглядит как человек, ребенок, внутренний, стол&#10;&#10;Description generated with very high confidence">
            <a:extLst>
              <a:ext uri="{FF2B5EF4-FFF2-40B4-BE49-F238E27FC236}">
                <a16:creationId xmlns="" xmlns:a16="http://schemas.microsoft.com/office/drawing/2014/main" id="{8CE32B4B-7A29-442E-BF5C-28ADD4C6823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1" y="1248642"/>
            <a:ext cx="3808267" cy="332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130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3" descr="Изображение выглядит как человек, ребенок, внутренний, стол&#10;&#10;Description generated with very high confidence">
            <a:extLst>
              <a:ext uri="{FF2B5EF4-FFF2-40B4-BE49-F238E27FC236}">
                <a16:creationId xmlns="" xmlns:a16="http://schemas.microsoft.com/office/drawing/2014/main" id="{2F04F345-A07D-43F7-9A77-41F4D1BE05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104" y="1387186"/>
            <a:ext cx="4050722" cy="3278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7" descr="Изображение выглядит как человек, ребенок, внутренний, стол&#10;&#10;Description generated with very high confidence">
            <a:extLst>
              <a:ext uri="{FF2B5EF4-FFF2-40B4-BE49-F238E27FC236}">
                <a16:creationId xmlns="" xmlns:a16="http://schemas.microsoft.com/office/drawing/2014/main" id="{54494587-8467-4F9B-8A24-A2C84007626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6468" y="2945823"/>
            <a:ext cx="4319154" cy="3243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3370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76672"/>
            <a:ext cx="397967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2132856"/>
            <a:ext cx="756084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 развивают мелкую моторику, что способствует развитию речи.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тактильной чувствительности. Это новые ощущения при макании пальчика в краску, при ведении пальчиком по различным поверхностям для рисования.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Осознание ребёнком собственного тела.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Раннее развитие творческих способностей.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ловкости пальцев и кистей рук. Раскрашивая пальчиком изображение, малыш учится чувствовать границы.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представлений о цвете.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воображения и образного мышления.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836712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нетрадиционных техник рисования.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детьми раннего возраста рекомендуется использовать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 пальчиками</a:t>
            </a:r>
            <a:r>
              <a:rPr 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 ладошкой</a:t>
            </a:r>
            <a:r>
              <a:rPr 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Оттиск печатками из картофеля</a:t>
            </a:r>
            <a:r>
              <a:rPr 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 ватными палочками</a:t>
            </a:r>
            <a:r>
              <a:rPr 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 зубной щёткой</a:t>
            </a:r>
            <a:r>
              <a:rPr 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 сухой жёсткой кистью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861048"/>
            <a:ext cx="1905000" cy="2155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нетрадиционных техник рисования.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cer1\Desktop\Фото для ГМО\IMG_74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708920"/>
            <a:ext cx="3803953" cy="3153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noFill/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и развитие детей раннего возраста — одна из самых актуальных проблем современного общества.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Раннее детство — фундамент общего развития ребенка, стартовый период всех человеческих начал. Именно в эти годы закладываются основы здоровья и интеллекта ребенка, в этом возрасте умственное и нравственное развитие особенно зависит от физического состояния и настроения малыша.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нетрадиционных техник рисования.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cer1\Desktop\Фото для ГМО\1d7e50c9-5056-4aaa-bac1-f02d1b7ff9d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24944"/>
            <a:ext cx="4724400" cy="3209026"/>
          </a:xfrm>
          <a:prstGeom prst="rect">
            <a:avLst/>
          </a:prstGeom>
          <a:noFill/>
        </p:spPr>
      </p:pic>
      <p:pic>
        <p:nvPicPr>
          <p:cNvPr id="8" name="Picture 3" descr="C:\Users\Acer1\Desktop\Фото для ГМО\7d822375-0a41-4bc3-bec4-0195a3d81ee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636912"/>
            <a:ext cx="3875203" cy="2881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нетрадиционных техник рисования.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cer1\Desktop\Фото для ГМО\87b536b3-9e06-45e6-b525-b4e58862c3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636912"/>
            <a:ext cx="6216957" cy="3948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нетрадиционных техник рисования.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cer1\Desktop\Фото для ГМО\1f8f4549-9c36-4d76-ad46-392f13498c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864937"/>
            <a:ext cx="5544616" cy="3850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нетрадиционных техник рисования.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cer1\Desktop\Фото для ГМО\06c1adc7-40a0-4b18-9568-9e9feca4bc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4211960" cy="4022077"/>
          </a:xfrm>
          <a:prstGeom prst="rect">
            <a:avLst/>
          </a:prstGeom>
          <a:noFill/>
        </p:spPr>
      </p:pic>
      <p:pic>
        <p:nvPicPr>
          <p:cNvPr id="8" name="Picture 3" descr="C:\Users\Acer1\Desktop\Фото для ГМО\571477a0-5c0d-49d0-9729-5b90f29517d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212976"/>
            <a:ext cx="3371800" cy="3386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стали сосредоточеннее, более внимательные на занятиях. У детей появился познавательный интерес. Повысился интерес к использованию нетрадиционных приёмов. Воображение стало более развитым.Прошёл страх перед пространством листа. Появилось желание что-то творить  посредством нетрадиционных приёмов.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rodite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95400" y="2055525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1\Desktop\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702617"/>
            <a:ext cx="1905000" cy="2155383"/>
          </a:xfrm>
          <a:prstGeom prst="rect">
            <a:avLst/>
          </a:prstGeom>
          <a:noFill/>
        </p:spPr>
      </p:pic>
      <p:pic>
        <p:nvPicPr>
          <p:cNvPr id="4" name="Рисунок 3" descr="childrens-kids-background-template-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764704"/>
            <a:ext cx="7416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7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3000372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  <a:p>
            <a:endParaRPr lang="ru-RU" sz="3200" dirty="0"/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143116"/>
            <a:ext cx="545778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Современный этап –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996952"/>
            <a:ext cx="64807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современном этапе развития научных знаний о раннем возрасте подтверждается идея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первых лет жизни ребенка как фундамента для формирования его личности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76672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988840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максимальное развитие (а не формирование заранее заданных) индивидуальных познавательных способностей ребенка на основе использования имеющегося у него жизненного опыта.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714356"/>
            <a:ext cx="385765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67544" y="1844824"/>
            <a:ext cx="8136904" cy="466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Задачей в современной педагогике выступает реализация в воспитательном процессе 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самоценности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периода раннего возраста как базисной основы всего последующего развития ребенка.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последнее время сделано много для возрождения педагогики раннего детства: создаются новые программы, методики, разрабатываются развивающие технологии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/>
        </p:nvGraphicFramePr>
        <p:xfrm>
          <a:off x="500034" y="928670"/>
          <a:ext cx="71438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39552" y="692696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276872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в широком понимании есть совокупность последовательным образом организованных методов и процессов преобразования некоего социального формирования с целью приведения ее в состояние, соответствующее целевой установке.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916832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условиях.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Инновационные технологии обучения следует рассматривать как инструмент, с помощью которого новая образовательная парадигма может быть претворена в жизнь.</a:t>
            </a:r>
          </a:p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89248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Педагогические технологии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772890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совокупность психолого-педагогических установок, определяющих специальный набор и компоновку форм, методов, способов, приемов обучения, воспитательных средств; она есть организационно-методический инструментарий педагогического процесса.</a:t>
            </a:r>
          </a:p>
          <a:p>
            <a:pPr indent="53975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содержательная техника реализации учебного процесса. </a:t>
            </a:r>
          </a:p>
          <a:p>
            <a:pPr indent="53975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системный метод создания, применения и определения всего процесса преподавания и усвоения знаний с учетом технических и человеческих ресурсов и их взаимодействия, ставящий своей задачей оптимизацию форм образования.</a:t>
            </a:r>
          </a:p>
          <a:p>
            <a:pPr indent="53975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описание процесса достижения планируемых результатов обучения.</a:t>
            </a: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306</TotalTime>
  <Words>332</Words>
  <Application>Microsoft Office PowerPoint</Application>
  <PresentationFormat>Экран (4:3)</PresentationFormat>
  <Paragraphs>93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Грань</vt:lpstr>
      <vt:lpstr>             Муниципальное автономное дошкольное образовательное учреждение детский сад общеразвивающего вида  №6 «Мечта» города Дубны Московской области   «Использование инновационных практико-ориентированных образовательных технологий при ознакомлении детей раннего возраста с окружающим миром»                                                                                         Выполнила:                                                                                       воспитатели                                                                                        Карабанова Е.А. </vt:lpstr>
      <vt:lpstr>Воспитание и развитие детей раннего возраста — одна из самых актуальных проблем современного общества. Раннее детство — фундамент общего развития ребенка, стартовый период всех человеческих начал. Именно в эти годы закладываются основы здоровья и интеллекта ребенка, в этом возрасте умственное и нравственное развитие особенно зависит от физического состояния и настроения малыша.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творческая деятельность – важный аспект в формировании модели взаимодействия  «Родитель-ребенок-педагог»</dc:title>
  <dc:creator>Зейналовы</dc:creator>
  <cp:lastModifiedBy>User</cp:lastModifiedBy>
  <cp:revision>75</cp:revision>
  <dcterms:created xsi:type="dcterms:W3CDTF">2018-10-21T17:45:15Z</dcterms:created>
  <dcterms:modified xsi:type="dcterms:W3CDTF">2022-07-23T13:32:51Z</dcterms:modified>
</cp:coreProperties>
</file>