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88" r:id="rId4"/>
    <p:sldId id="281" r:id="rId5"/>
    <p:sldId id="277" r:id="rId6"/>
    <p:sldId id="278" r:id="rId7"/>
    <p:sldId id="280" r:id="rId8"/>
    <p:sldId id="282" r:id="rId9"/>
    <p:sldId id="279" r:id="rId10"/>
    <p:sldId id="285" r:id="rId11"/>
    <p:sldId id="269" r:id="rId12"/>
    <p:sldId id="271" r:id="rId13"/>
    <p:sldId id="272" r:id="rId14"/>
    <p:sldId id="270" r:id="rId15"/>
    <p:sldId id="286" r:id="rId16"/>
    <p:sldId id="287" r:id="rId17"/>
    <p:sldId id="284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C0C7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>
        <p:scale>
          <a:sx n="96" d="100"/>
          <a:sy n="96" d="100"/>
        </p:scale>
        <p:origin x="-1152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1880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125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685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8266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2142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382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1063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7673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764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9734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3103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9A1C6-658F-4892-9E3E-B2BD41504713}" type="datetimeFigureOut">
              <a:rPr lang="ru-RU" smtClean="0"/>
              <a:pPr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B897A-186E-4890-BD58-B21E80A8313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05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03960" y="523392"/>
            <a:ext cx="10027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ДОУ № 11 «Созвездие» ( корпус  «Мечта»), г. Дубны Московской области.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29968" y="2169994"/>
            <a:ext cx="7790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    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</a:rPr>
              <a:t>Работа с родителями</a:t>
            </a:r>
            <a:r>
              <a:rPr lang="ru-RU" sz="4800" dirty="0" smtClean="0">
                <a:solidFill>
                  <a:srgbClr val="0070C0"/>
                </a:solidFill>
              </a:rPr>
              <a:t>.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205472" y="5195779"/>
            <a:ext cx="46634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Подготовила: воспитатель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lvl="0"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первой кв.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категории</a:t>
            </a:r>
          </a:p>
          <a:p>
            <a:pPr lvl="0"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Карабанова Елена Александровна.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499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817"/>
            <a:ext cx="12192000" cy="68847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155801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latin typeface="+mn-lt"/>
              </a:rPr>
              <a:t>  </a:t>
            </a:r>
            <a:r>
              <a:rPr lang="ru-RU" sz="3600" dirty="0" smtClean="0">
                <a:latin typeface="+mn-lt"/>
              </a:rPr>
              <a:t>Методическая и научная литература, Интернет-ресурсы оказывают огромную помощь, но ничто не заменит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живого общения…</a:t>
            </a:r>
            <a:endParaRPr lang="ru-RU" sz="36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26364" y="1689652"/>
            <a:ext cx="7742583" cy="44873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lena\Downloads\IMG_5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12" y="1690673"/>
            <a:ext cx="7516368" cy="4843297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8483" y="1687640"/>
            <a:ext cx="7533067" cy="487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914399" y="206123"/>
            <a:ext cx="10506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    </a:t>
            </a:r>
            <a:r>
              <a:rPr lang="ru-RU" sz="3200" dirty="0" smtClean="0"/>
              <a:t>Праздники, развлечения., совместные мероприятия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6" name="Picture 2" descr="C:\Users\User\Desktop\фото для экологии\PHOTO-2021-12-23-11-32-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0819" y="854766"/>
            <a:ext cx="3366051" cy="3666433"/>
          </a:xfrm>
          <a:prstGeom prst="rect">
            <a:avLst/>
          </a:prstGeom>
          <a:noFill/>
        </p:spPr>
      </p:pic>
      <p:pic>
        <p:nvPicPr>
          <p:cNvPr id="1027" name="Picture 3" descr="C:\Users\User\Desktop\фото для экологии\PHOTO-2021-12-23-11-32-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2339" y="707887"/>
            <a:ext cx="4035287" cy="3790121"/>
          </a:xfrm>
          <a:prstGeom prst="rect">
            <a:avLst/>
          </a:prstGeom>
          <a:noFill/>
        </p:spPr>
      </p:pic>
      <p:pic>
        <p:nvPicPr>
          <p:cNvPr id="1028" name="Picture 4" descr="C:\Users\User\Desktop\фото для экологии\fe048560-cfd6-4f02-ba3f-2b03e5f276a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6687" y="2499899"/>
            <a:ext cx="3861144" cy="3861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94356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82112" y="512064"/>
            <a:ext cx="51206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Дни открытых дверей.</a:t>
            </a:r>
            <a:endParaRPr lang="ru-RU" sz="3200" dirty="0"/>
          </a:p>
        </p:txBody>
      </p:sp>
      <p:pic>
        <p:nvPicPr>
          <p:cNvPr id="3074" name="Picture 2" descr="C:\Users\User\Desktop\фото для экологии\PHOTO-2022-07-20-11-04-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0695" y="997225"/>
            <a:ext cx="4479236" cy="4479236"/>
          </a:xfrm>
          <a:prstGeom prst="rect">
            <a:avLst/>
          </a:prstGeom>
          <a:noFill/>
        </p:spPr>
      </p:pic>
      <p:pic>
        <p:nvPicPr>
          <p:cNvPr id="10" name="Picture 2" descr="C:\Users\User\Desktop\фото для экологии\PHOTO-2022-07-20-10-57-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6644" y="1221675"/>
            <a:ext cx="4571999" cy="42349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45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789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2224" y="436728"/>
            <a:ext cx="8540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Информационный уголок для родителей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08378" y="1029016"/>
            <a:ext cx="2986484" cy="1787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6110" y="4376638"/>
            <a:ext cx="2488442" cy="18663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21298" y="4394039"/>
            <a:ext cx="2488442" cy="18663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76549" y="3279267"/>
            <a:ext cx="951498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>
                <a:solidFill>
                  <a:prstClr val="black"/>
                </a:solidFill>
              </a:rPr>
              <a:t>             </a:t>
            </a:r>
            <a:r>
              <a:rPr lang="ru-RU" sz="3200" dirty="0" smtClean="0">
                <a:solidFill>
                  <a:prstClr val="black"/>
                </a:solidFill>
              </a:rPr>
              <a:t>Выставки детских и совместных работ</a:t>
            </a:r>
            <a:r>
              <a:rPr lang="ru-RU" sz="2800" dirty="0" smtClean="0">
                <a:solidFill>
                  <a:prstClr val="black"/>
                </a:solidFill>
              </a:rPr>
              <a:t>.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468207" y="4359237"/>
            <a:ext cx="2534845" cy="19011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3779518" y="1072316"/>
            <a:ext cx="4572001" cy="1853763"/>
          </a:xfrm>
          <a:prstGeom prst="rect">
            <a:avLst/>
          </a:prstGeom>
        </p:spPr>
      </p:pic>
      <p:pic>
        <p:nvPicPr>
          <p:cNvPr id="1026" name="Picture 2" descr="C:\Users\Elena\Downloads\IMG_5400 (1)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8561205" y="1060704"/>
            <a:ext cx="3093213" cy="1901952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694176" y="1053798"/>
            <a:ext cx="4608576" cy="179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C:\Users\Elena\Downloads\IMG_0444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5488" y="4298612"/>
            <a:ext cx="3163824" cy="1974171"/>
          </a:xfrm>
          <a:prstGeom prst="rect">
            <a:avLst/>
          </a:prstGeom>
          <a:noFill/>
        </p:spPr>
      </p:pic>
      <p:pic>
        <p:nvPicPr>
          <p:cNvPr id="2052" name="Picture 4" descr="C:\Users\Elena\Downloads\IMG_0374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95778" y="4281103"/>
            <a:ext cx="2857165" cy="19551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50237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03120" y="464024"/>
            <a:ext cx="7662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   Создание семейной книги.</a:t>
            </a: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026018" y="1184653"/>
            <a:ext cx="8251837" cy="5297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4386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+mn-lt"/>
              </a:rPr>
              <a:t>                        Игротеки, совместное творчество  </a:t>
            </a:r>
            <a:endParaRPr lang="ru-RU" sz="3200" dirty="0">
              <a:latin typeface="+mn-lt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903384" y="1737316"/>
            <a:ext cx="6368632" cy="43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47471"/>
            <a:ext cx="10133012" cy="157276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«Почта доверия» ,</a:t>
            </a:r>
            <a:br>
              <a:rPr lang="ru-RU" b="1" dirty="0" smtClean="0"/>
            </a:br>
            <a:r>
              <a:rPr lang="ru-RU" dirty="0" smtClean="0">
                <a:latin typeface="+mn-lt"/>
              </a:rPr>
              <a:t>проведение социологических срезов, опросов</a:t>
            </a:r>
            <a:br>
              <a:rPr lang="ru-RU" dirty="0" smtClean="0">
                <a:latin typeface="+mn-lt"/>
              </a:rPr>
            </a:br>
            <a:endParaRPr lang="ru-RU" dirty="0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1627632"/>
            <a:ext cx="3823652" cy="473659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r>
              <a:rPr lang="ru-RU" sz="2400" dirty="0" smtClean="0"/>
              <a:t>Родители могут класть записки со своими идеями и предложениями, возможно и  конструктивными замечаниями. Это позволяет высказаться даже тем, кто испытывает  трудности в общении и анонимно обозначить какие-либо значимые для них проблемы. Можно обратится за помощью к специалистам ДОУ. </a:t>
            </a:r>
            <a:endParaRPr lang="ru-RU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05856" y="1904759"/>
            <a:ext cx="4809744" cy="415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35864" y="438912"/>
            <a:ext cx="10515600" cy="786384"/>
          </a:xfrm>
        </p:spPr>
        <p:txBody>
          <a:bodyPr/>
          <a:lstStyle/>
          <a:p>
            <a:r>
              <a:rPr lang="ru-RU" b="1" dirty="0" smtClean="0">
                <a:solidFill>
                  <a:srgbClr val="0C0C78"/>
                </a:solidFill>
                <a:latin typeface="+mn-lt"/>
              </a:rPr>
              <a:t>    </a:t>
            </a:r>
            <a:endParaRPr lang="ru-RU" b="1" dirty="0">
              <a:solidFill>
                <a:srgbClr val="0C0C78"/>
              </a:solidFill>
              <a:latin typeface="+mn-lt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66928" y="824754"/>
            <a:ext cx="10786872" cy="535221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r>
              <a:rPr lang="ru-RU" dirty="0" smtClean="0"/>
              <a:t>    </a:t>
            </a:r>
            <a:r>
              <a:rPr lang="ru-RU" sz="3200" b="1" dirty="0" smtClean="0">
                <a:solidFill>
                  <a:srgbClr val="0C0C78"/>
                </a:solidFill>
              </a:rPr>
              <a:t>Вывод</a:t>
            </a:r>
            <a:r>
              <a:rPr lang="ru-RU" dirty="0" smtClean="0"/>
              <a:t>: родители из «зрителей» и «критиков» становятся активными участниками воспитательно-образовательного процесса и помощниками воспитателей, ощущая себя более компетентными в воспитании своих детей. Тем самым создаётся атмосфера взаимоуважения, что в свою очередь приводит к отличным результатам в нашем общем деле – воспитании ребёнка.</a:t>
            </a:r>
            <a:endParaRPr lang="ru-RU" dirty="0"/>
          </a:p>
        </p:txBody>
      </p:sp>
      <p:pic>
        <p:nvPicPr>
          <p:cNvPr id="1026" name="Picture 2" descr="C:\Users\Elena\Downloads\IMG_607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743200" y="3962401"/>
            <a:ext cx="6938682" cy="2895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8200" y="676656"/>
            <a:ext cx="10515600" cy="32004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70C0"/>
                </a:solidFill>
                <a:latin typeface="+mn-lt"/>
              </a:rPr>
              <a:t>Самое сложное в работе с детьми - это работа с их родителями… </a:t>
            </a:r>
            <a:br>
              <a:rPr lang="ru-RU" sz="5400" b="1" dirty="0" smtClean="0">
                <a:solidFill>
                  <a:srgbClr val="0070C0"/>
                </a:solidFill>
                <a:latin typeface="+mn-lt"/>
              </a:rPr>
            </a:br>
            <a:endParaRPr lang="ru-RU" sz="54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38200" y="4956047"/>
            <a:ext cx="10515600" cy="859537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</p:txBody>
      </p:sp>
      <p:pic>
        <p:nvPicPr>
          <p:cNvPr id="1026" name="Picture 2" descr="C:\Users\Elena\Downloads\IMG_52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86418" y="2926080"/>
            <a:ext cx="6543675" cy="3438144"/>
          </a:xfrm>
          <a:prstGeom prst="rect">
            <a:avLst/>
          </a:prstGeom>
          <a:noFill/>
        </p:spPr>
      </p:pic>
      <p:pic>
        <p:nvPicPr>
          <p:cNvPr id="1027" name="Picture 3" descr="C:\Users\Elena\Downloads\IMG_52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359152" y="2889504"/>
            <a:ext cx="7443216" cy="35006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4059936" y="2304288"/>
            <a:ext cx="4104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Создание условий </a:t>
            </a:r>
            <a:r>
              <a:rPr lang="ru-RU" sz="2400" dirty="0" smtClean="0"/>
              <a:t>для благоприятного климата</a:t>
            </a:r>
          </a:p>
          <a:p>
            <a:pPr algn="ctr"/>
            <a:r>
              <a:rPr lang="ru-RU" sz="2400" dirty="0" smtClean="0"/>
              <a:t> </a:t>
            </a:r>
            <a:r>
              <a:rPr lang="ru-RU" sz="2400" dirty="0"/>
              <a:t>взаимодействия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32654" y="5102352"/>
            <a:ext cx="3930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Вовлечение семьи в единое образовательное пространство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28865" y="3986784"/>
            <a:ext cx="2934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Цели работы 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с </a:t>
            </a:r>
            <a:r>
              <a:rPr lang="ru-RU" sz="2800" b="1" dirty="0"/>
              <a:t>семьёй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274" y="5157216"/>
            <a:ext cx="455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Установление доверительных, партнерских отношений с родителями</a:t>
            </a:r>
          </a:p>
        </p:txBody>
      </p:sp>
      <p:sp>
        <p:nvSpPr>
          <p:cNvPr id="8" name="Овал 7"/>
          <p:cNvSpPr/>
          <p:nvPr/>
        </p:nvSpPr>
        <p:spPr>
          <a:xfrm>
            <a:off x="4331525" y="3877056"/>
            <a:ext cx="3739487" cy="117043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1319" y="4791456"/>
            <a:ext cx="4926842" cy="175564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97903" y="4809744"/>
            <a:ext cx="5036024" cy="168249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987420" y="2194560"/>
            <a:ext cx="4217159" cy="1353312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93605">
            <a:off x="4447582" y="4775620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604452">
            <a:off x="7704864" y="4579583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0800000">
            <a:off x="5885800" y="3418206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48640" y="292608"/>
            <a:ext cx="11411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Цель</a:t>
            </a: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создание единого образовательного пространства «Детский сад - семья».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8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789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37360" y="768096"/>
            <a:ext cx="34381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Повышение педагогической культуры родителей.</a:t>
            </a:r>
          </a:p>
          <a:p>
            <a:pPr algn="ctr"/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628865" y="2953692"/>
            <a:ext cx="2934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Задачи </a:t>
            </a:r>
            <a:r>
              <a:rPr lang="ru-RU" sz="2800" b="1" dirty="0"/>
              <a:t>работы 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с </a:t>
            </a:r>
            <a:r>
              <a:rPr lang="ru-RU" sz="2800" b="1" dirty="0"/>
              <a:t>семьёй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4274" y="4821408"/>
            <a:ext cx="455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Установление доверительных, партнерских отношений с родителями</a:t>
            </a:r>
          </a:p>
        </p:txBody>
      </p:sp>
      <p:sp>
        <p:nvSpPr>
          <p:cNvPr id="8" name="Овал 7"/>
          <p:cNvSpPr/>
          <p:nvPr/>
        </p:nvSpPr>
        <p:spPr>
          <a:xfrm>
            <a:off x="4203509" y="2561741"/>
            <a:ext cx="3739487" cy="169232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1319" y="4315968"/>
            <a:ext cx="4926842" cy="2002946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797903" y="4371340"/>
            <a:ext cx="5036024" cy="1904914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25295" y="658368"/>
            <a:ext cx="4334257" cy="1700783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993605">
            <a:off x="4502446" y="4098965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9604452">
            <a:off x="7320818" y="4012655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8697574">
            <a:off x="4751944" y="2064894"/>
            <a:ext cx="484632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784848" y="4754880"/>
            <a:ext cx="4498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28700" lvl="1" indent="-571500"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Изучение и обобщение лучшего опыта семейного воспитания.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7077456" y="530352"/>
            <a:ext cx="4005072" cy="1847088"/>
          </a:xfrm>
          <a:prstGeom prst="ellipse">
            <a:avLst/>
          </a:prstGeom>
          <a:noFill/>
          <a:ln w="762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13184184">
            <a:off x="7175271" y="2153795"/>
            <a:ext cx="549795" cy="55840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7589520" y="713232"/>
            <a:ext cx="32552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Приобщение родителей к участию в жизни детского сада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61587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54934" y="749808"/>
            <a:ext cx="92395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3600" dirty="0" smtClean="0"/>
              <a:t>     </a:t>
            </a:r>
            <a:r>
              <a:rPr lang="ru-RU" sz="3600" b="1" dirty="0" smtClean="0"/>
              <a:t>Помощь необходимая родителям</a:t>
            </a:r>
          </a:p>
          <a:p>
            <a:pPr marL="285750" indent="-285750"/>
            <a:r>
              <a:rPr lang="ru-RU" sz="3600" b="1" dirty="0" smtClean="0"/>
              <a:t> </a:t>
            </a:r>
            <a:endParaRPr lang="ru-RU" sz="3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/>
              <a:t>П</a:t>
            </a:r>
            <a:r>
              <a:rPr lang="ru-RU" sz="3600" dirty="0" smtClean="0"/>
              <a:t>овышение </a:t>
            </a:r>
            <a:r>
              <a:rPr lang="ru-RU" sz="3600" dirty="0"/>
              <a:t>у родителей чувства собственной компетентности.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/>
              <a:t>П</a:t>
            </a:r>
            <a:r>
              <a:rPr lang="ru-RU" sz="3600" dirty="0" smtClean="0"/>
              <a:t>реодоление </a:t>
            </a:r>
            <a:r>
              <a:rPr lang="ru-RU" sz="3600" dirty="0"/>
              <a:t>состояния кризиса у родителей.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/>
              <a:t>И</a:t>
            </a:r>
            <a:r>
              <a:rPr lang="ru-RU" sz="3600" dirty="0" smtClean="0"/>
              <a:t>нтеграция </a:t>
            </a:r>
            <a:r>
              <a:rPr lang="ru-RU" sz="3600" dirty="0"/>
              <a:t>родителей путем обсуждения «обычных» </a:t>
            </a:r>
            <a:r>
              <a:rPr lang="ru-RU" sz="3600" dirty="0" err="1"/>
              <a:t>родительско</a:t>
            </a:r>
            <a:r>
              <a:rPr lang="ru-RU" sz="3600" dirty="0"/>
              <a:t>-детских проблем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9114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00238" y="2245169"/>
            <a:ext cx="785812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 smtClean="0"/>
              <a:t>доброжелательный </a:t>
            </a:r>
            <a:r>
              <a:rPr lang="ru-RU" sz="3600" dirty="0"/>
              <a:t>стиль общения </a:t>
            </a:r>
            <a:r>
              <a:rPr lang="ru-RU" sz="3600" dirty="0" smtClean="0"/>
              <a:t>педагогов с </a:t>
            </a:r>
            <a:r>
              <a:rPr lang="ru-RU" sz="3600" dirty="0"/>
              <a:t>родителями;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/>
              <a:t>индивидуальный подход;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/>
              <a:t>сотрудничество</a:t>
            </a:r>
            <a:r>
              <a:rPr lang="ru-RU" sz="3600" dirty="0" smtClean="0"/>
              <a:t>;</a:t>
            </a:r>
            <a:endParaRPr lang="ru-RU" sz="3600" dirty="0"/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3600" dirty="0"/>
              <a:t>динамичность.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0545" y="768642"/>
            <a:ext cx="110299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При взаимодействии с родителями: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54156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25296" y="603504"/>
            <a:ext cx="90311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Наше общение строится на принципах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19790" y="1371600"/>
            <a:ext cx="93949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доверия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диалога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партнёрства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учёта интересов родителей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использования положительного опыта каждой семьи</a:t>
            </a:r>
          </a:p>
          <a:p>
            <a:pPr marL="285750" indent="-285750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26065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012136" y="2151727"/>
            <a:ext cx="810676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 smtClean="0"/>
              <a:t>обсуждение </a:t>
            </a:r>
            <a:r>
              <a:rPr lang="ru-RU" sz="4000" dirty="0"/>
              <a:t>актуальных проблем развития и </a:t>
            </a:r>
            <a:r>
              <a:rPr lang="ru-RU" sz="4000" dirty="0" smtClean="0"/>
              <a:t>воспитания </a:t>
            </a:r>
            <a:r>
              <a:rPr lang="ru-RU" sz="4000" dirty="0"/>
              <a:t>детей.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проигрывание ситуаций.</a:t>
            </a:r>
          </a:p>
          <a:p>
            <a:pPr marL="571500" indent="-571500">
              <a:buFont typeface="Wingdings" panose="05000000000000000000" pitchFamily="2" charset="2"/>
              <a:buChar char="Ø"/>
            </a:pPr>
            <a:r>
              <a:rPr lang="ru-RU" sz="4000" dirty="0"/>
              <a:t>детские игры с родителями</a:t>
            </a:r>
            <a:r>
              <a:rPr lang="ru-RU" sz="4000" dirty="0" smtClean="0"/>
              <a:t>.</a:t>
            </a:r>
          </a:p>
          <a:p>
            <a:pPr marL="571500" indent="-571500"/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68268" y="473838"/>
            <a:ext cx="77945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/>
              <a:t>Методы работы с родителями:</a:t>
            </a:r>
          </a:p>
        </p:txBody>
      </p:sp>
    </p:spTree>
    <p:extLst>
      <p:ext uri="{BB962C8B-B14F-4D97-AF65-F5344CB8AC3E}">
        <p14:creationId xmlns:p14="http://schemas.microsoft.com/office/powerpoint/2010/main" xmlns="" val="5357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22828" y="1382608"/>
            <a:ext cx="8695129" cy="941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Беседы.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Посещение </a:t>
            </a:r>
            <a:r>
              <a:rPr lang="ru-RU" sz="2800" dirty="0" smtClean="0">
                <a:latin typeface="Trebuchet MS" panose="020B0603020202020204" pitchFamily="34" charset="0"/>
              </a:rPr>
              <a:t>семей.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Оформление</a:t>
            </a:r>
            <a:r>
              <a:rPr lang="ru-RU" dirty="0" smtClean="0"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rebuchet MS" panose="020B0603020202020204" pitchFamily="34" charset="0"/>
              </a:rPr>
              <a:t>папок-передвижек, стендов.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Дни открытых </a:t>
            </a:r>
            <a:r>
              <a:rPr lang="ru-RU" sz="2800" dirty="0" smtClean="0">
                <a:latin typeface="Trebuchet MS" panose="020B0603020202020204" pitchFamily="34" charset="0"/>
              </a:rPr>
              <a:t>дверей.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Родительские </a:t>
            </a:r>
            <a:r>
              <a:rPr lang="ru-RU" sz="2800" dirty="0" smtClean="0">
                <a:latin typeface="Trebuchet MS" panose="020B0603020202020204" pitchFamily="34" charset="0"/>
              </a:rPr>
              <a:t>конференции.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Выставки</a:t>
            </a:r>
            <a:r>
              <a:rPr lang="ru-RU" dirty="0" smtClean="0"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rebuchet MS" panose="020B0603020202020204" pitchFamily="34" charset="0"/>
              </a:rPr>
              <a:t>совместных</a:t>
            </a:r>
            <a:r>
              <a:rPr lang="ru-RU" dirty="0" smtClean="0"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rebuchet MS" panose="020B0603020202020204" pitchFamily="34" charset="0"/>
              </a:rPr>
              <a:t>работ.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Консультации.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Родительские </a:t>
            </a:r>
            <a:r>
              <a:rPr lang="ru-RU" sz="2800" dirty="0" smtClean="0">
                <a:latin typeface="Trebuchet MS" panose="020B0603020202020204" pitchFamily="34" charset="0"/>
              </a:rPr>
              <a:t>собрания.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Совместные праздники и </a:t>
            </a:r>
            <a:r>
              <a:rPr lang="ru-RU" sz="2800" dirty="0" smtClean="0">
                <a:latin typeface="Trebuchet MS" panose="020B0603020202020204" pitchFamily="34" charset="0"/>
              </a:rPr>
              <a:t>развлечения.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Работа с </a:t>
            </a:r>
            <a:r>
              <a:rPr lang="ru-RU" sz="2800" dirty="0" smtClean="0">
                <a:latin typeface="Trebuchet MS" panose="020B0603020202020204" pitchFamily="34" charset="0"/>
              </a:rPr>
              <a:t>родительским комитетом.</a:t>
            </a: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 smtClean="0">
              <a:latin typeface="Trebuchet MS" panose="020B0603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dirty="0" smtClean="0"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 smtClean="0">
              <a:latin typeface="Trebuchet MS" panose="020B0603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 smtClean="0">
              <a:latin typeface="Trebuchet MS" panose="020B0603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 smtClean="0">
              <a:latin typeface="Trebuchet MS" panose="020B0603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7160" y="337361"/>
            <a:ext cx="109664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latin typeface="Tahoma" panose="020B0604030504040204" pitchFamily="34" charset="0"/>
              </a:rPr>
              <a:t>Традиционные формы </a:t>
            </a:r>
            <a:r>
              <a:rPr lang="ru-RU" sz="4000" b="1" dirty="0" smtClean="0">
                <a:latin typeface="Tahoma" panose="020B0604030504040204" pitchFamily="34" charset="0"/>
              </a:rPr>
              <a:t>взаимодействия.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3304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Elena\Downloads\лето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8478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80931" y="320301"/>
            <a:ext cx="83359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atin typeface="Arial Narrow" panose="020B0606020202030204" pitchFamily="34" charset="0"/>
              </a:rPr>
              <a:t>Нетрадиционные формы </a:t>
            </a:r>
            <a:r>
              <a:rPr lang="ru-RU" sz="3600" b="1" dirty="0" smtClean="0">
                <a:latin typeface="Arial Narrow" panose="020B0606020202030204" pitchFamily="34" charset="0"/>
              </a:rPr>
              <a:t>взаимодействия.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38653" y="1216718"/>
            <a:ext cx="8966579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Сайт </a:t>
            </a:r>
            <a:r>
              <a:rPr lang="ru-RU" sz="2800" dirty="0">
                <a:latin typeface="Trebuchet MS" panose="020B0603020202020204" pitchFamily="34" charset="0"/>
              </a:rPr>
              <a:t>детского </a:t>
            </a:r>
            <a:r>
              <a:rPr lang="ru-RU" sz="2800" dirty="0" smtClean="0">
                <a:latin typeface="Trebuchet MS" panose="020B0603020202020204" pitchFamily="34" charset="0"/>
              </a:rPr>
              <a:t>сада, интернет-сообщество группы.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Фотовыставки </a:t>
            </a:r>
            <a:r>
              <a:rPr lang="ru-RU" sz="2800" dirty="0">
                <a:latin typeface="Trebuchet MS" panose="020B0603020202020204" pitchFamily="34" charset="0"/>
              </a:rPr>
              <a:t>и </a:t>
            </a:r>
            <a:r>
              <a:rPr lang="ru-RU" sz="2800" dirty="0" smtClean="0">
                <a:latin typeface="Trebuchet MS" panose="020B0603020202020204" pitchFamily="34" charset="0"/>
              </a:rPr>
              <a:t>фотомонтаж.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Проведение </a:t>
            </a:r>
            <a:r>
              <a:rPr lang="ru-RU" sz="2800" dirty="0" smtClean="0">
                <a:latin typeface="Trebuchet MS" panose="020B0603020202020204" pitchFamily="34" charset="0"/>
              </a:rPr>
              <a:t>акций.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Почта </a:t>
            </a:r>
            <a:r>
              <a:rPr lang="ru-RU" sz="2800" dirty="0" smtClean="0">
                <a:latin typeface="Trebuchet MS" panose="020B0603020202020204" pitchFamily="34" charset="0"/>
              </a:rPr>
              <a:t>доверия.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Выпуски </a:t>
            </a:r>
            <a:r>
              <a:rPr lang="ru-RU" sz="2800" dirty="0" smtClean="0">
                <a:latin typeface="Trebuchet MS" panose="020B0603020202020204" pitchFamily="34" charset="0"/>
              </a:rPr>
              <a:t>семейных</a:t>
            </a:r>
            <a:r>
              <a:rPr lang="ru-RU" sz="2800" dirty="0" smtClean="0"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rebuchet MS" panose="020B0603020202020204" pitchFamily="34" charset="0"/>
              </a:rPr>
              <a:t>газет </a:t>
            </a:r>
            <a:r>
              <a:rPr lang="ru-RU" sz="2800" dirty="0">
                <a:latin typeface="Trebuchet MS" panose="020B0603020202020204" pitchFamily="34" charset="0"/>
              </a:rPr>
              <a:t>и </a:t>
            </a:r>
            <a:r>
              <a:rPr lang="ru-RU" sz="2800" dirty="0" smtClean="0">
                <a:latin typeface="Trebuchet MS" panose="020B0603020202020204" pitchFamily="34" charset="0"/>
              </a:rPr>
              <a:t>плакатов.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Презентации.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Круглый </a:t>
            </a:r>
            <a:r>
              <a:rPr lang="ru-RU" sz="2800" dirty="0" smtClean="0">
                <a:latin typeface="Trebuchet MS" panose="020B0603020202020204" pitchFamily="34" charset="0"/>
              </a:rPr>
              <a:t>стол.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Проведение </a:t>
            </a:r>
            <a:r>
              <a:rPr lang="ru-RU" sz="2800" dirty="0" smtClean="0">
                <a:latin typeface="Trebuchet MS" panose="020B0603020202020204" pitchFamily="34" charset="0"/>
              </a:rPr>
              <a:t>мастер-класс.</a:t>
            </a:r>
            <a:endParaRPr lang="ru-RU" sz="2800" dirty="0">
              <a:latin typeface="Times New Roman" panose="02020603050405020304" pitchFamily="18" charset="0"/>
            </a:endParaRPr>
          </a:p>
          <a:p>
            <a:pPr marL="285750" lvl="3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Совместные творческие дела.</a:t>
            </a:r>
            <a:endParaRPr lang="ru-RU" sz="2800" dirty="0">
              <a:latin typeface="Times New Roman" panose="02020603050405020304" pitchFamily="18" charset="0"/>
            </a:endParaRPr>
          </a:p>
          <a:p>
            <a:pPr marL="285750" lvl="4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Совместные прогулки и </a:t>
            </a:r>
            <a:r>
              <a:rPr lang="ru-RU" sz="2800" dirty="0" smtClean="0">
                <a:latin typeface="Trebuchet MS" panose="020B0603020202020204" pitchFamily="34" charset="0"/>
              </a:rPr>
              <a:t>экскурсии.</a:t>
            </a:r>
            <a:endParaRPr lang="ru-RU" sz="2800" dirty="0">
              <a:latin typeface="Times New Roman" panose="02020603050405020304" pitchFamily="18" charset="0"/>
            </a:endParaRPr>
          </a:p>
          <a:p>
            <a:pPr marL="285750" lvl="4" indent="-285750">
              <a:buFont typeface="Wingdings" panose="05000000000000000000" pitchFamily="2" charset="2"/>
              <a:buChar char="Ø"/>
            </a:pPr>
            <a:r>
              <a:rPr lang="ru-RU" sz="2800" dirty="0">
                <a:latin typeface="Trebuchet MS" panose="020B0603020202020204" pitchFamily="34" charset="0"/>
              </a:rPr>
              <a:t>Брошюры, листовки и </a:t>
            </a:r>
            <a:r>
              <a:rPr lang="ru-RU" sz="2800" dirty="0" smtClean="0">
                <a:latin typeface="Trebuchet MS" panose="020B0603020202020204" pitchFamily="34" charset="0"/>
              </a:rPr>
              <a:t>буклеты.</a:t>
            </a:r>
            <a:endParaRPr lang="ru-RU" sz="2800" dirty="0" smtClean="0">
              <a:latin typeface="Times New Roman" panose="02020603050405020304" pitchFamily="18" charset="0"/>
            </a:endParaRPr>
          </a:p>
          <a:p>
            <a:pPr marL="285750" lvl="4" indent="-28575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Trebuchet MS" panose="020B0603020202020204" pitchFamily="34" charset="0"/>
              </a:rPr>
              <a:t>Выставка</a:t>
            </a:r>
            <a:r>
              <a:rPr lang="ru-RU" sz="2800" dirty="0" smtClean="0">
                <a:latin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rebuchet MS" panose="020B0603020202020204" pitchFamily="34" charset="0"/>
              </a:rPr>
              <a:t>семейных реликвий.</a:t>
            </a:r>
            <a:endParaRPr lang="ru-RU" sz="2800" dirty="0">
              <a:latin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Trebuchet MS" panose="020B0603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182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447</Words>
  <Application>Microsoft Office PowerPoint</Application>
  <PresentationFormat>Произвольный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  Методическая и научная литература, Интернет-ресурсы оказывают огромную помощь, но ничто не заменит  живого общения…</vt:lpstr>
      <vt:lpstr>Слайд 11</vt:lpstr>
      <vt:lpstr>Слайд 12</vt:lpstr>
      <vt:lpstr>Слайд 13</vt:lpstr>
      <vt:lpstr>Слайд 14</vt:lpstr>
      <vt:lpstr>                        Игротеки, совместное творчество  </vt:lpstr>
      <vt:lpstr>«Почта доверия» , проведение социологических срезов, опросов </vt:lpstr>
      <vt:lpstr>    </vt:lpstr>
      <vt:lpstr>Самое сложное в работе с детьми - это работа с их родителями…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Мыш</dc:creator>
  <cp:lastModifiedBy>User</cp:lastModifiedBy>
  <cp:revision>83</cp:revision>
  <dcterms:created xsi:type="dcterms:W3CDTF">2018-10-14T18:59:59Z</dcterms:created>
  <dcterms:modified xsi:type="dcterms:W3CDTF">2022-07-20T08:31:59Z</dcterms:modified>
</cp:coreProperties>
</file>