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75" r:id="rId4"/>
    <p:sldId id="258" r:id="rId5"/>
    <p:sldId id="277" r:id="rId6"/>
    <p:sldId id="276" r:id="rId7"/>
    <p:sldId id="288" r:id="rId8"/>
    <p:sldId id="289" r:id="rId9"/>
    <p:sldId id="290" r:id="rId10"/>
    <p:sldId id="291" r:id="rId11"/>
    <p:sldId id="292" r:id="rId12"/>
    <p:sldId id="264" r:id="rId13"/>
    <p:sldId id="296" r:id="rId14"/>
    <p:sldId id="285" r:id="rId15"/>
    <p:sldId id="297" r:id="rId16"/>
    <p:sldId id="298" r:id="rId17"/>
    <p:sldId id="299" r:id="rId18"/>
    <p:sldId id="300" r:id="rId19"/>
    <p:sldId id="265"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707" autoAdjust="0"/>
  </p:normalViewPr>
  <p:slideViewPr>
    <p:cSldViewPr>
      <p:cViewPr varScale="1">
        <p:scale>
          <a:sx n="65" d="100"/>
          <a:sy n="65" d="100"/>
        </p:scale>
        <p:origin x="-153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11460" y="0"/>
            <a:ext cx="9144000" cy="6858000"/>
          </a:xfrm>
          <a:prstGeom prst="rect">
            <a:avLst/>
          </a:prstGeom>
        </p:spPr>
      </p:pic>
      <p:sp>
        <p:nvSpPr>
          <p:cNvPr id="3" name="Прямоугольник 2"/>
          <p:cNvSpPr/>
          <p:nvPr/>
        </p:nvSpPr>
        <p:spPr>
          <a:xfrm>
            <a:off x="2123728" y="1170618"/>
            <a:ext cx="4572000" cy="1754326"/>
          </a:xfrm>
          <a:prstGeom prst="rect">
            <a:avLst/>
          </a:prstGeom>
        </p:spPr>
        <p:txBody>
          <a:bodyPr>
            <a:spAutoFit/>
          </a:bodyPr>
          <a:lstStyle/>
          <a:p>
            <a:pPr algn="ctr"/>
            <a:r>
              <a:rPr lang="ru-RU" b="1" dirty="0">
                <a:latin typeface="Monotype Corsiva" pitchFamily="66" charset="0"/>
                <a:ea typeface="Times New Roman" pitchFamily="18" charset="0"/>
                <a:cs typeface="Arial" pitchFamily="34" charset="0"/>
              </a:rPr>
              <a:t>Муниципальное автономное дошкольное образовательное учреждение</a:t>
            </a:r>
            <a:br>
              <a:rPr lang="ru-RU" b="1" dirty="0">
                <a:latin typeface="Monotype Corsiva" pitchFamily="66" charset="0"/>
                <a:ea typeface="Times New Roman" pitchFamily="18" charset="0"/>
                <a:cs typeface="Arial" pitchFamily="34" charset="0"/>
              </a:rPr>
            </a:br>
            <a:r>
              <a:rPr lang="ru-RU" b="1" dirty="0">
                <a:latin typeface="Monotype Corsiva" pitchFamily="66" charset="0"/>
                <a:ea typeface="Times New Roman" pitchFamily="18" charset="0"/>
                <a:cs typeface="Arial" pitchFamily="34" charset="0"/>
              </a:rPr>
              <a:t> «Детский сад общеразвивающего вида №6 «Мечта»</a:t>
            </a:r>
            <a:r>
              <a:rPr lang="ru-RU" b="1" dirty="0">
                <a:latin typeface="Monotype Corsiva" pitchFamily="66" charset="0"/>
                <a:cs typeface="Arial" pitchFamily="34" charset="0"/>
              </a:rPr>
              <a:t/>
            </a:r>
            <a:br>
              <a:rPr lang="ru-RU" b="1" dirty="0">
                <a:latin typeface="Monotype Corsiva" pitchFamily="66" charset="0"/>
                <a:cs typeface="Arial" pitchFamily="34" charset="0"/>
              </a:rPr>
            </a:br>
            <a:r>
              <a:rPr lang="ru-RU" b="1" dirty="0">
                <a:latin typeface="Monotype Corsiva" pitchFamily="66" charset="0"/>
                <a:ea typeface="Times New Roman" pitchFamily="18" charset="0"/>
                <a:cs typeface="Arial" pitchFamily="34" charset="0"/>
              </a:rPr>
              <a:t>города Дубны Московской области»</a:t>
            </a:r>
            <a:r>
              <a:rPr lang="ru-RU" b="1" dirty="0">
                <a:solidFill>
                  <a:schemeClr val="accent3">
                    <a:lumMod val="50000"/>
                  </a:schemeClr>
                </a:solidFill>
                <a:latin typeface="Monotype Corsiva" pitchFamily="66" charset="0"/>
                <a:cs typeface="Arial" pitchFamily="34" charset="0"/>
              </a:rPr>
              <a:t/>
            </a:r>
            <a:br>
              <a:rPr lang="ru-RU" b="1" dirty="0">
                <a:solidFill>
                  <a:schemeClr val="accent3">
                    <a:lumMod val="50000"/>
                  </a:schemeClr>
                </a:solidFill>
                <a:latin typeface="Monotype Corsiva" pitchFamily="66" charset="0"/>
                <a:cs typeface="Arial" pitchFamily="34" charset="0"/>
              </a:rPr>
            </a:br>
            <a:endParaRPr lang="ru-RU" dirty="0"/>
          </a:p>
        </p:txBody>
      </p:sp>
      <p:sp>
        <p:nvSpPr>
          <p:cNvPr id="4" name="Прямоугольник 3"/>
          <p:cNvSpPr/>
          <p:nvPr/>
        </p:nvSpPr>
        <p:spPr>
          <a:xfrm>
            <a:off x="1907704" y="2654037"/>
            <a:ext cx="7007025" cy="4216539"/>
          </a:xfrm>
          <a:prstGeom prst="rect">
            <a:avLst/>
          </a:prstGeom>
        </p:spPr>
        <p:txBody>
          <a:bodyPr wrap="square">
            <a:spAutoFit/>
          </a:bodyPr>
          <a:lstStyle/>
          <a:p>
            <a:pPr algn="ctr"/>
            <a:endParaRPr lang="ru-RU" b="1" spc="50" dirty="0">
              <a:ln w="11430"/>
            </a:endParaRPr>
          </a:p>
          <a:p>
            <a:pPr algn="r"/>
            <a:endParaRPr lang="ru-RU" b="1" spc="50" dirty="0">
              <a:ln w="11430"/>
            </a:endParaRPr>
          </a:p>
          <a:p>
            <a:pPr algn="r"/>
            <a:endParaRPr lang="ru-RU" b="1" spc="50" dirty="0" smtClean="0">
              <a:ln w="11430"/>
            </a:endParaRPr>
          </a:p>
          <a:p>
            <a:pPr algn="r"/>
            <a:endParaRPr lang="ru-RU" b="1" spc="50" dirty="0" smtClean="0">
              <a:ln w="11430"/>
            </a:endParaRPr>
          </a:p>
          <a:p>
            <a:pPr algn="r"/>
            <a:endParaRPr lang="ru-RU" b="1" spc="50" dirty="0">
              <a:ln w="11430"/>
            </a:endParaRPr>
          </a:p>
          <a:p>
            <a:pPr algn="r"/>
            <a:r>
              <a:rPr lang="ru-RU" b="1" spc="50" dirty="0" smtClean="0">
                <a:ln w="11430"/>
              </a:rPr>
              <a:t>Подготовила</a:t>
            </a:r>
            <a:r>
              <a:rPr lang="ru-RU" b="1" spc="50" dirty="0">
                <a:ln w="11430"/>
              </a:rPr>
              <a:t>: Воспитатель </a:t>
            </a:r>
          </a:p>
          <a:p>
            <a:pPr algn="r"/>
            <a:r>
              <a:rPr lang="ru-RU" b="1" spc="50" dirty="0">
                <a:ln w="11430"/>
              </a:rPr>
              <a:t>Карабанова Е.А</a:t>
            </a:r>
          </a:p>
          <a:p>
            <a:pPr algn="r"/>
            <a:endParaRPr lang="ru-RU" b="1" spc="50" dirty="0">
              <a:ln w="11430"/>
            </a:endParaRPr>
          </a:p>
          <a:p>
            <a:pPr algn="r"/>
            <a:endParaRPr lang="ru-RU" b="1" spc="50" dirty="0">
              <a:ln w="11430"/>
            </a:endParaRPr>
          </a:p>
          <a:p>
            <a:pPr algn="r"/>
            <a:endParaRPr lang="ru-RU" b="1" spc="50" dirty="0">
              <a:ln w="11430"/>
            </a:endParaRPr>
          </a:p>
          <a:p>
            <a:pPr algn="ctr"/>
            <a:endParaRPr lang="ru-RU" b="1" dirty="0" smtClean="0">
              <a:latin typeface="Monotype Corsiva" pitchFamily="66" charset="0"/>
              <a:cs typeface="Times New Roman" pitchFamily="18" charset="0"/>
            </a:endParaRPr>
          </a:p>
          <a:p>
            <a:pPr algn="ctr"/>
            <a:endParaRPr lang="ru-RU" b="1" dirty="0">
              <a:latin typeface="Monotype Corsiva" pitchFamily="66" charset="0"/>
              <a:cs typeface="Times New Roman" pitchFamily="18" charset="0"/>
            </a:endParaRPr>
          </a:p>
          <a:p>
            <a:pPr algn="ctr"/>
            <a:r>
              <a:rPr lang="ru-RU" b="1" dirty="0" smtClean="0">
                <a:latin typeface="Monotype Corsiva" pitchFamily="66" charset="0"/>
                <a:cs typeface="Times New Roman" pitchFamily="18" charset="0"/>
              </a:rPr>
              <a:t>«Дубна 2020 г.»</a:t>
            </a:r>
            <a:endParaRPr lang="ru-RU" b="1" spc="50" dirty="0">
              <a:ln w="11430"/>
            </a:endParaRPr>
          </a:p>
          <a:p>
            <a:pPr algn="r"/>
            <a:endParaRPr lang="ru-RU" b="1" spc="50" dirty="0">
              <a:ln w="11430"/>
            </a:endParaRPr>
          </a:p>
          <a:p>
            <a:pPr algn="ctr"/>
            <a:endParaRPr lang="ru-RU" sz="1600" dirty="0"/>
          </a:p>
        </p:txBody>
      </p:sp>
      <p:sp>
        <p:nvSpPr>
          <p:cNvPr id="5" name="Прямоугольник 4"/>
          <p:cNvSpPr/>
          <p:nvPr/>
        </p:nvSpPr>
        <p:spPr>
          <a:xfrm>
            <a:off x="839044" y="2817838"/>
            <a:ext cx="7488832" cy="646331"/>
          </a:xfrm>
          <a:prstGeom prst="rect">
            <a:avLst/>
          </a:prstGeom>
        </p:spPr>
        <p:txBody>
          <a:bodyPr wrap="square">
            <a:spAutoFit/>
          </a:bodyPr>
          <a:lstStyle/>
          <a:p>
            <a:pPr algn="ctr"/>
            <a:r>
              <a:rPr lang="ru-RU" b="1" dirty="0">
                <a:solidFill>
                  <a:srgbClr val="000000"/>
                </a:solidFill>
                <a:latin typeface="Arial" panose="020B0604020202020204" pitchFamily="34" charset="0"/>
              </a:rPr>
              <a:t>Тренинг для педагогов </a:t>
            </a:r>
            <a:endParaRPr lang="ru-RU" b="1" dirty="0" smtClean="0">
              <a:solidFill>
                <a:srgbClr val="000000"/>
              </a:solidFill>
              <a:latin typeface="Arial" panose="020B0604020202020204" pitchFamily="34" charset="0"/>
            </a:endParaRPr>
          </a:p>
          <a:p>
            <a:pPr algn="ctr"/>
            <a:r>
              <a:rPr lang="ru-RU" b="1" dirty="0" smtClean="0">
                <a:solidFill>
                  <a:srgbClr val="000000"/>
                </a:solidFill>
                <a:latin typeface="Arial" panose="020B0604020202020204" pitchFamily="34" charset="0"/>
              </a:rPr>
              <a:t>"</a:t>
            </a:r>
            <a:r>
              <a:rPr lang="ru-RU" b="1" dirty="0">
                <a:solidFill>
                  <a:srgbClr val="000000"/>
                </a:solidFill>
                <a:latin typeface="Arial" panose="020B0604020202020204" pitchFamily="34" charset="0"/>
              </a:rPr>
              <a:t>Коллектив – это МЫ"</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lum bright="30000" contrast="-30000"/>
          </a:blip>
          <a:stretch>
            <a:fillRect/>
          </a:stretch>
        </p:blipFill>
        <p:spPr>
          <a:xfrm>
            <a:off x="0" y="-30270"/>
            <a:ext cx="9144000" cy="6858000"/>
          </a:xfrm>
          <a:prstGeom prst="rect">
            <a:avLst/>
          </a:prstGeom>
        </p:spPr>
      </p:pic>
      <p:sp>
        <p:nvSpPr>
          <p:cNvPr id="5" name="TextBox 4"/>
          <p:cNvSpPr txBox="1"/>
          <p:nvPr/>
        </p:nvSpPr>
        <p:spPr>
          <a:xfrm>
            <a:off x="179512" y="2204864"/>
            <a:ext cx="8861732" cy="2308324"/>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Упражнение </a:t>
            </a:r>
            <a:r>
              <a:rPr lang="ru-RU" b="1" dirty="0" smtClean="0">
                <a:latin typeface="Times New Roman" panose="02020603050405020304" pitchFamily="18" charset="0"/>
                <a:cs typeface="Times New Roman" panose="02020603050405020304" pitchFamily="18" charset="0"/>
              </a:rPr>
              <a:t>№5. </a:t>
            </a:r>
            <a:r>
              <a:rPr lang="ru-RU" b="1" dirty="0">
                <a:latin typeface="Times New Roman" panose="02020603050405020304" pitchFamily="18" charset="0"/>
                <a:cs typeface="Times New Roman" panose="02020603050405020304" pitchFamily="18" charset="0"/>
              </a:rPr>
              <a:t>«Зоопарк»</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Цель: развитие эмоционально-экспрессивных средств общения.</a:t>
            </a:r>
          </a:p>
          <a:p>
            <a:r>
              <a:rPr lang="ru-RU" dirty="0">
                <a:latin typeface="Times New Roman" panose="02020603050405020304" pitchFamily="18" charset="0"/>
                <a:cs typeface="Times New Roman" panose="02020603050405020304" pitchFamily="18" charset="0"/>
              </a:rPr>
              <a:t>Листочки с названиями животных и птиц раздаются участникам. Прочитав названия, они никому его не должны показывать. По команде </a:t>
            </a:r>
            <a:r>
              <a:rPr lang="ru-RU" dirty="0" smtClean="0">
                <a:latin typeface="Times New Roman" panose="02020603050405020304" pitchFamily="18" charset="0"/>
                <a:cs typeface="Times New Roman" panose="02020603050405020304" pitchFamily="18" charset="0"/>
              </a:rPr>
              <a:t>педагога </a:t>
            </a:r>
            <a:r>
              <a:rPr lang="ru-RU" dirty="0">
                <a:latin typeface="Times New Roman" panose="02020603050405020304" pitchFamily="18" charset="0"/>
                <a:cs typeface="Times New Roman" panose="02020603050405020304" pitchFamily="18" charset="0"/>
              </a:rPr>
              <a:t>воспитателям  необходимо выстроиться в одну шеренгу по размеру изображаемых ими животных или птиц. Разговаривать можно только на языке «своего» животного.  </a:t>
            </a:r>
            <a:r>
              <a:rPr lang="ru-RU" dirty="0" smtClean="0">
                <a:latin typeface="Times New Roman" panose="02020603050405020304" pitchFamily="18" charset="0"/>
                <a:cs typeface="Times New Roman" panose="02020603050405020304" pitchFamily="18" charset="0"/>
              </a:rPr>
              <a:t>Педагог </a:t>
            </a:r>
            <a:r>
              <a:rPr lang="ru-RU" dirty="0">
                <a:latin typeface="Times New Roman" panose="02020603050405020304" pitchFamily="18" charset="0"/>
                <a:cs typeface="Times New Roman" panose="02020603050405020304" pitchFamily="18" charset="0"/>
              </a:rPr>
              <a:t> уточняет, где должен встать самый высокий, а где самый низкий. После этого участники завязывают себе глаза и игра начинается.</a:t>
            </a:r>
          </a:p>
        </p:txBody>
      </p:sp>
    </p:spTree>
    <p:extLst>
      <p:ext uri="{BB962C8B-B14F-4D97-AF65-F5344CB8AC3E}">
        <p14:creationId xmlns="" xmlns:p14="http://schemas.microsoft.com/office/powerpoint/2010/main" val="1201289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539552" y="2420888"/>
            <a:ext cx="7790162" cy="2308324"/>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Упражнение №6 . </a:t>
            </a:r>
            <a:r>
              <a:rPr lang="ru-RU" b="1" dirty="0">
                <a:latin typeface="Times New Roman" panose="02020603050405020304" pitchFamily="18" charset="0"/>
                <a:cs typeface="Times New Roman" panose="02020603050405020304" pitchFamily="18" charset="0"/>
              </a:rPr>
              <a:t>“Сидим без стула”.</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Цель: сокращение дистанции в общении.</a:t>
            </a:r>
          </a:p>
          <a:p>
            <a:r>
              <a:rPr lang="ru-RU" dirty="0">
                <a:latin typeface="Times New Roman" panose="02020603050405020304" pitchFamily="18" charset="0"/>
                <a:cs typeface="Times New Roman" panose="02020603050405020304" pitchFamily="18" charset="0"/>
              </a:rPr>
              <a:t>Воспитатели  расходятся по комнате. Включается музыка, играющие начинают двигаться в ее ритме. Когда музыка выключается, участники как можно быстрее образуют пары: один игрок наполовину приседает так, чтобы к нему на колени мог присесть другой игрок. Два участника, выполнившие упражнение последними, выбывают из игры. Последняя оставшаяся пара одаривается аплодисментами и выполняет импровизированный танец.</a:t>
            </a:r>
          </a:p>
        </p:txBody>
      </p:sp>
    </p:spTree>
    <p:extLst>
      <p:ext uri="{BB962C8B-B14F-4D97-AF65-F5344CB8AC3E}">
        <p14:creationId xmlns="" xmlns:p14="http://schemas.microsoft.com/office/powerpoint/2010/main" val="2339623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467544" y="2132856"/>
            <a:ext cx="8280920" cy="2585323"/>
          </a:xfrm>
          <a:prstGeom prst="rect">
            <a:avLst/>
          </a:prstGeom>
        </p:spPr>
        <p:txBody>
          <a:bodyPr wrap="square">
            <a:spAutoFit/>
          </a:bodyPr>
          <a:lstStyle/>
          <a:p>
            <a:pPr algn="just"/>
            <a:r>
              <a:rPr lang="ru-RU" b="1" dirty="0" smtClean="0">
                <a:solidFill>
                  <a:srgbClr val="000000"/>
                </a:solidFill>
                <a:latin typeface="Times New Roman" panose="02020603050405020304" pitchFamily="18" charset="0"/>
                <a:cs typeface="Times New Roman" panose="02020603050405020304" pitchFamily="18" charset="0"/>
              </a:rPr>
              <a:t>Упражнение №7. </a:t>
            </a:r>
            <a:r>
              <a:rPr lang="ru-RU" b="1" dirty="0">
                <a:solidFill>
                  <a:srgbClr val="000000"/>
                </a:solidFill>
                <a:latin typeface="Times New Roman" panose="02020603050405020304" pitchFamily="18" charset="0"/>
                <a:cs typeface="Times New Roman" panose="02020603050405020304" pitchFamily="18" charset="0"/>
              </a:rPr>
              <a:t>Музыкальная релаксация</a:t>
            </a:r>
            <a:endParaRPr lang="ru-RU" dirty="0">
              <a:solidFill>
                <a:srgbClr val="666666"/>
              </a:solidFill>
              <a:latin typeface="Times New Roman" panose="02020603050405020304" pitchFamily="18" charset="0"/>
              <a:cs typeface="Times New Roman" panose="02020603050405020304" pitchFamily="18" charset="0"/>
            </a:endParaRPr>
          </a:p>
          <a:p>
            <a:pPr algn="just"/>
            <a:r>
              <a:rPr lang="ru-RU" b="1" dirty="0">
                <a:solidFill>
                  <a:srgbClr val="000000"/>
                </a:solidFill>
                <a:latin typeface="Times New Roman" panose="02020603050405020304" pitchFamily="18" charset="0"/>
                <a:cs typeface="Times New Roman" panose="02020603050405020304" pitchFamily="18" charset="0"/>
              </a:rPr>
              <a:t>Цель</a:t>
            </a:r>
            <a:r>
              <a:rPr lang="ru-RU" dirty="0">
                <a:solidFill>
                  <a:srgbClr val="000000"/>
                </a:solidFill>
                <a:latin typeface="Times New Roman" panose="02020603050405020304" pitchFamily="18" charset="0"/>
                <a:cs typeface="Times New Roman" panose="02020603050405020304" pitchFamily="18" charset="0"/>
              </a:rPr>
              <a:t>: снятие мышечных зажимов.</a:t>
            </a:r>
            <a:endParaRPr lang="ru-RU" dirty="0">
              <a:solidFill>
                <a:srgbClr val="666666"/>
              </a:solidFill>
              <a:latin typeface="Times New Roman" panose="02020603050405020304" pitchFamily="18" charset="0"/>
              <a:cs typeface="Times New Roman" panose="02020603050405020304" pitchFamily="18" charset="0"/>
            </a:endParaRPr>
          </a:p>
          <a:p>
            <a:pPr algn="just"/>
            <a:r>
              <a:rPr lang="ru-RU" dirty="0" smtClean="0">
                <a:solidFill>
                  <a:srgbClr val="000000"/>
                </a:solidFill>
                <a:latin typeface="Times New Roman" panose="02020603050405020304" pitchFamily="18" charset="0"/>
                <a:cs typeface="Times New Roman" panose="02020603050405020304" pitchFamily="18" charset="0"/>
              </a:rPr>
              <a:t>Педагог</a:t>
            </a:r>
            <a:r>
              <a:rPr lang="ru-RU" dirty="0">
                <a:solidFill>
                  <a:srgbClr val="000000"/>
                </a:solidFill>
                <a:latin typeface="Times New Roman" panose="02020603050405020304" pitchFamily="18" charset="0"/>
                <a:cs typeface="Times New Roman" panose="02020603050405020304" pitchFamily="18" charset="0"/>
              </a:rPr>
              <a:t>: «Сегодня мы с вами будем танцевать. Не смущайтесь. Не бойтесь того, что вы давно не танцевали. Вы просто будете свободно двигаться под музыку, слушая ее ритм. Ваши движения могут быть самыми различными, такими, какие вы захотите выполнить. Импровизируйте. Главное — это ощущение свободы. Вспомните молодость и то, как Вы когда-то танцевали. Ощутите радость движения и двигайтесь в такт музыке. Начали». Звучит вальс «Голубой Дунай» И. Штрауса. Участницы группы танцуют под музыку.</a:t>
            </a:r>
            <a:endParaRPr lang="ru-RU" b="0" dirty="0">
              <a:solidFill>
                <a:srgbClr val="666666"/>
              </a:solidFill>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899592" y="2132856"/>
            <a:ext cx="8964488" cy="4031873"/>
          </a:xfrm>
          <a:prstGeom prst="rect">
            <a:avLst/>
          </a:prstGeom>
        </p:spPr>
        <p:txBody>
          <a:bodyPr wrap="square">
            <a:spAutoFit/>
          </a:bodyPr>
          <a:lstStyle/>
          <a:p>
            <a:r>
              <a:rPr lang="ru-RU" sz="1600" b="1" dirty="0" smtClean="0">
                <a:solidFill>
                  <a:srgbClr val="000000"/>
                </a:solidFill>
                <a:latin typeface="Times New Roman" panose="02020603050405020304" pitchFamily="18" charset="0"/>
                <a:cs typeface="Times New Roman" panose="02020603050405020304" pitchFamily="18" charset="0"/>
              </a:rPr>
              <a:t>Упражнение №8 </a:t>
            </a:r>
            <a:r>
              <a:rPr lang="ru-RU" sz="1600" b="1" dirty="0">
                <a:solidFill>
                  <a:srgbClr val="000000"/>
                </a:solidFill>
                <a:latin typeface="Times New Roman" panose="02020603050405020304" pitchFamily="18" charset="0"/>
                <a:cs typeface="Times New Roman" panose="02020603050405020304" pitchFamily="18" charset="0"/>
              </a:rPr>
              <a:t>«Ромашка чувств».</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Педагогам предлагается произнести словосочетание </a:t>
            </a:r>
            <a:r>
              <a:rPr lang="ru-RU" sz="1600" i="1" dirty="0">
                <a:solidFill>
                  <a:srgbClr val="000000"/>
                </a:solidFill>
                <a:latin typeface="Times New Roman" panose="02020603050405020304" pitchFamily="18" charset="0"/>
                <a:cs typeface="Times New Roman" panose="02020603050405020304" pitchFamily="18" charset="0"/>
              </a:rPr>
              <a:t>«давай дружить»</a:t>
            </a:r>
            <a:r>
              <a:rPr lang="ru-RU" sz="1600" dirty="0">
                <a:solidFill>
                  <a:srgbClr val="000000"/>
                </a:solidFill>
                <a:latin typeface="Times New Roman" panose="02020603050405020304" pitchFamily="18" charset="0"/>
                <a:cs typeface="Times New Roman" panose="02020603050405020304" pitchFamily="18" charset="0"/>
              </a:rPr>
              <a:t>, как</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можно выразительнее, отразив его интонацией написанной на лепестках</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ромашки. Каждый участник по очереди выбирает понравившийся лепесток и</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произносит нужное слово с выбранной им интонацией.</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Итак, начнем: удивленно, скорбно, нежно, злобно, восторженно и др.</a:t>
            </a:r>
            <a:br>
              <a:rPr lang="ru-RU" sz="1600" dirty="0">
                <a:solidFill>
                  <a:srgbClr val="000000"/>
                </a:solidFill>
                <a:latin typeface="Times New Roman" panose="02020603050405020304" pitchFamily="18" charset="0"/>
                <a:cs typeface="Times New Roman" panose="02020603050405020304" pitchFamily="18" charset="0"/>
              </a:rPr>
            </a:br>
            <a:r>
              <a:rPr lang="ru-RU" sz="1600" dirty="0" smtClean="0">
                <a:solidFill>
                  <a:srgbClr val="000000"/>
                </a:solidFill>
                <a:latin typeface="Times New Roman" panose="02020603050405020304" pitchFamily="18" charset="0"/>
                <a:cs typeface="Times New Roman" panose="02020603050405020304" pitchFamily="18" charset="0"/>
              </a:rPr>
              <a:t>Педагог: </a:t>
            </a:r>
            <a:r>
              <a:rPr lang="ru-RU" sz="1600" dirty="0">
                <a:solidFill>
                  <a:srgbClr val="000000"/>
                </a:solidFill>
                <a:latin typeface="Times New Roman" panose="02020603050405020304" pitchFamily="18" charset="0"/>
                <a:cs typeface="Times New Roman" panose="02020603050405020304" pitchFamily="18" charset="0"/>
              </a:rPr>
              <a:t>Что такое интонация?</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Интонация - манера произношения, отражающая чувства или состояние</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говорящего.</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Какой вывод нам помогло сделать это упражнение? </a:t>
            </a:r>
            <a:r>
              <a:rPr lang="ru-RU" sz="1600" i="1" dirty="0">
                <a:solidFill>
                  <a:srgbClr val="000000"/>
                </a:solidFill>
                <a:latin typeface="Times New Roman" panose="02020603050405020304" pitchFamily="18" charset="0"/>
                <a:cs typeface="Times New Roman" panose="02020603050405020304" pitchFamily="18" charset="0"/>
              </a:rPr>
              <a:t>(отвечают педагоги)</a:t>
            </a:r>
            <a:r>
              <a:rPr lang="ru-RU" sz="1600" dirty="0">
                <a:solidFill>
                  <a:srgbClr val="000000"/>
                </a:solidFill>
                <a:latin typeface="Times New Roman" panose="02020603050405020304" pitchFamily="18" charset="0"/>
                <a:cs typeface="Times New Roman" panose="02020603050405020304" pitchFamily="18" charset="0"/>
              </a:rPr>
              <a:t>.</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Мы иногда не придаем должного значения словам и тону, в котором мы</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произносим эти слова, особенно сказанные в минуту раздражения,</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усталости....</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Необходимо постоянно следить не только за тем, что вы говорите, но и с</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какой интонацией вы обращаетесь к человеку. Неслучайно об этом говорится</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в народных пословицах: </a:t>
            </a:r>
            <a:r>
              <a:rPr lang="ru-RU" sz="1600" i="1" dirty="0">
                <a:solidFill>
                  <a:srgbClr val="000000"/>
                </a:solidFill>
                <a:latin typeface="Times New Roman" panose="02020603050405020304" pitchFamily="18" charset="0"/>
                <a:cs typeface="Times New Roman" panose="02020603050405020304" pitchFamily="18" charset="0"/>
              </a:rPr>
              <a:t>«Слово пуще стрелы разит»</a:t>
            </a:r>
            <a:r>
              <a:rPr lang="ru-RU" sz="1600" dirty="0">
                <a:solidFill>
                  <a:srgbClr val="000000"/>
                </a:solidFill>
                <a:latin typeface="Times New Roman" panose="02020603050405020304" pitchFamily="18"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850467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323528" y="1988840"/>
            <a:ext cx="8964488" cy="3693319"/>
          </a:xfrm>
          <a:prstGeom prst="rect">
            <a:avLst/>
          </a:prstGeom>
        </p:spPr>
        <p:txBody>
          <a:bodyPr wrap="square">
            <a:spAutoFit/>
          </a:bodyPr>
          <a:lstStyle/>
          <a:p>
            <a:r>
              <a:rPr lang="ru-RU" dirty="0" smtClean="0">
                <a:solidFill>
                  <a:srgbClr val="000000"/>
                </a:solidFill>
                <a:latin typeface="TimesNewRomanPS-BoldMT"/>
              </a:rPr>
              <a:t> </a:t>
            </a:r>
            <a:r>
              <a:rPr lang="ru-RU" b="1" dirty="0">
                <a:solidFill>
                  <a:srgbClr val="000000"/>
                </a:solidFill>
                <a:latin typeface="Times New Roman" panose="02020603050405020304" pitchFamily="18" charset="0"/>
                <a:cs typeface="Times New Roman" panose="02020603050405020304" pitchFamily="18" charset="0"/>
              </a:rPr>
              <a:t>Упражнение </a:t>
            </a:r>
            <a:r>
              <a:rPr lang="ru-RU" b="1" dirty="0" smtClean="0">
                <a:solidFill>
                  <a:srgbClr val="000000"/>
                </a:solidFill>
                <a:latin typeface="Times New Roman" panose="02020603050405020304" pitchFamily="18" charset="0"/>
                <a:cs typeface="Times New Roman" panose="02020603050405020304" pitchFamily="18" charset="0"/>
              </a:rPr>
              <a:t>№9 "Испорченный </a:t>
            </a:r>
            <a:r>
              <a:rPr lang="ru-RU" b="1" dirty="0">
                <a:solidFill>
                  <a:srgbClr val="000000"/>
                </a:solidFill>
                <a:latin typeface="Times New Roman" panose="02020603050405020304" pitchFamily="18" charset="0"/>
                <a:cs typeface="Times New Roman" panose="02020603050405020304" pitchFamily="18" charset="0"/>
              </a:rPr>
              <a:t>телефон"</a:t>
            </a:r>
            <a:r>
              <a:rPr lang="ru-RU" dirty="0">
                <a:solidFill>
                  <a:srgbClr val="000000"/>
                </a:solidFill>
                <a:latin typeface="Times New Roman" panose="02020603050405020304" pitchFamily="18" charset="0"/>
                <a:cs typeface="Times New Roman" panose="02020603050405020304" pitchFamily="18" charset="0"/>
              </a:rPr>
              <a:t/>
            </a:r>
            <a:br>
              <a:rPr lang="ru-RU" dirty="0">
                <a:solidFill>
                  <a:srgbClr val="000000"/>
                </a:solidFill>
                <a:latin typeface="Times New Roman" panose="02020603050405020304" pitchFamily="18" charset="0"/>
                <a:cs typeface="Times New Roman" panose="02020603050405020304" pitchFamily="18" charset="0"/>
              </a:rPr>
            </a:br>
            <a:r>
              <a:rPr lang="ru-RU" dirty="0" smtClean="0">
                <a:solidFill>
                  <a:srgbClr val="000000"/>
                </a:solidFill>
                <a:latin typeface="Times New Roman" panose="02020603050405020304" pitchFamily="18" charset="0"/>
                <a:cs typeface="Times New Roman" panose="02020603050405020304" pitchFamily="18" charset="0"/>
              </a:rPr>
              <a:t>Педагог </a:t>
            </a:r>
            <a:r>
              <a:rPr lang="ru-RU" dirty="0">
                <a:solidFill>
                  <a:srgbClr val="000000"/>
                </a:solidFill>
                <a:latin typeface="Times New Roman" panose="02020603050405020304" pitchFamily="18" charset="0"/>
                <a:cs typeface="Times New Roman" panose="02020603050405020304" pitchFamily="18" charset="0"/>
              </a:rPr>
              <a:t>уводит одного из участников и передает ему информацию,</a:t>
            </a:r>
            <a:br>
              <a:rPr lang="ru-RU" dirty="0">
                <a:solidFill>
                  <a:srgbClr val="000000"/>
                </a:solidFill>
                <a:latin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cs typeface="Times New Roman" panose="02020603050405020304" pitchFamily="18" charset="0"/>
              </a:rPr>
              <a:t>полученную информацию он передает следующему коллеге и т.д. После чего</a:t>
            </a:r>
            <a:br>
              <a:rPr lang="ru-RU" dirty="0">
                <a:solidFill>
                  <a:srgbClr val="000000"/>
                </a:solidFill>
                <a:latin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cs typeface="Times New Roman" panose="02020603050405020304" pitchFamily="18" charset="0"/>
              </a:rPr>
              <a:t>сравнивается текст изначальный с тем, что расскажет последний участник.</a:t>
            </a:r>
            <a:br>
              <a:rPr lang="ru-RU" dirty="0">
                <a:solidFill>
                  <a:srgbClr val="000000"/>
                </a:solidFill>
                <a:latin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cs typeface="Times New Roman" panose="02020603050405020304" pitchFamily="18" charset="0"/>
              </a:rPr>
              <a:t>Текст:</a:t>
            </a:r>
            <a:br>
              <a:rPr lang="ru-RU" dirty="0">
                <a:solidFill>
                  <a:srgbClr val="000000"/>
                </a:solidFill>
                <a:latin typeface="Times New Roman" panose="02020603050405020304" pitchFamily="18" charset="0"/>
                <a:cs typeface="Times New Roman" panose="02020603050405020304" pitchFamily="18" charset="0"/>
              </a:rPr>
            </a:br>
            <a:r>
              <a:rPr lang="ru-RU" dirty="0" smtClean="0">
                <a:solidFill>
                  <a:srgbClr val="000000"/>
                </a:solidFill>
                <a:latin typeface="Times New Roman" panose="02020603050405020304" pitchFamily="18" charset="0"/>
                <a:cs typeface="Times New Roman" panose="02020603050405020304" pitchFamily="18" charset="0"/>
              </a:rPr>
              <a:t>Юлия Викторовна попросила Светлану Васильевну, </a:t>
            </a:r>
            <a:r>
              <a:rPr lang="ru-RU" dirty="0">
                <a:solidFill>
                  <a:srgbClr val="000000"/>
                </a:solidFill>
                <a:latin typeface="Times New Roman" panose="02020603050405020304" pitchFamily="18" charset="0"/>
                <a:cs typeface="Times New Roman" panose="02020603050405020304" pitchFamily="18" charset="0"/>
              </a:rPr>
              <a:t>чтобы она </a:t>
            </a:r>
            <a:r>
              <a:rPr lang="ru-RU" dirty="0" smtClean="0">
                <a:solidFill>
                  <a:srgbClr val="000000"/>
                </a:solidFill>
                <a:latin typeface="Times New Roman" panose="02020603050405020304" pitchFamily="18" charset="0"/>
                <a:cs typeface="Times New Roman" panose="02020603050405020304" pitchFamily="18" charset="0"/>
              </a:rPr>
              <a:t>передала Татьяне Александровне, </a:t>
            </a:r>
            <a:r>
              <a:rPr lang="ru-RU" dirty="0">
                <a:solidFill>
                  <a:srgbClr val="000000"/>
                </a:solidFill>
                <a:latin typeface="Times New Roman" panose="02020603050405020304" pitchFamily="18" charset="0"/>
                <a:cs typeface="Times New Roman" panose="02020603050405020304" pitchFamily="18" charset="0"/>
              </a:rPr>
              <a:t>чтобы материалы по новому проекту о благоустройстве</a:t>
            </a:r>
            <a:br>
              <a:rPr lang="ru-RU" dirty="0">
                <a:solidFill>
                  <a:srgbClr val="000000"/>
                </a:solidFill>
                <a:latin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cs typeface="Times New Roman" panose="02020603050405020304" pitchFamily="18" charset="0"/>
              </a:rPr>
              <a:t>территории детского сада и отчет о проделанной работе были готовы к 13.00</a:t>
            </a:r>
            <a:br>
              <a:rPr lang="ru-RU" dirty="0">
                <a:solidFill>
                  <a:srgbClr val="000000"/>
                </a:solidFill>
                <a:latin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cs typeface="Times New Roman" panose="02020603050405020304" pitchFamily="18" charset="0"/>
              </a:rPr>
              <a:t>последней </a:t>
            </a:r>
            <a:r>
              <a:rPr lang="ru-RU" dirty="0" smtClean="0">
                <a:solidFill>
                  <a:srgbClr val="000000"/>
                </a:solidFill>
                <a:latin typeface="Times New Roman" panose="02020603050405020304" pitchFamily="18" charset="0"/>
                <a:cs typeface="Times New Roman" panose="02020603050405020304" pitchFamily="18" charset="0"/>
              </a:rPr>
              <a:t>пятницы мая . </a:t>
            </a:r>
            <a:r>
              <a:rPr lang="ru-RU" dirty="0">
                <a:solidFill>
                  <a:srgbClr val="000000"/>
                </a:solidFill>
                <a:latin typeface="Times New Roman" panose="02020603050405020304" pitchFamily="18" charset="0"/>
                <a:cs typeface="Times New Roman" panose="02020603050405020304" pitchFamily="18" charset="0"/>
              </a:rPr>
              <a:t>Информацию необходимо сообщить </a:t>
            </a:r>
            <a:r>
              <a:rPr lang="ru-RU" dirty="0" smtClean="0">
                <a:solidFill>
                  <a:srgbClr val="000000"/>
                </a:solidFill>
                <a:latin typeface="Times New Roman" panose="02020603050405020304" pitchFamily="18" charset="0"/>
                <a:cs typeface="Times New Roman" panose="02020603050405020304" pitchFamily="18" charset="0"/>
              </a:rPr>
              <a:t>Кристине Алексеевне </a:t>
            </a:r>
            <a:r>
              <a:rPr lang="ru-RU" dirty="0">
                <a:solidFill>
                  <a:srgbClr val="000000"/>
                </a:solidFill>
                <a:latin typeface="Times New Roman" panose="02020603050405020304" pitchFamily="18" charset="0"/>
                <a:cs typeface="Times New Roman" panose="02020603050405020304" pitchFamily="18" charset="0"/>
              </a:rPr>
              <a:t>по телефону до вечера </a:t>
            </a:r>
            <a:r>
              <a:rPr lang="ru-RU" dirty="0" smtClean="0">
                <a:solidFill>
                  <a:srgbClr val="000000"/>
                </a:solidFill>
                <a:latin typeface="Times New Roman" panose="02020603050405020304" pitchFamily="18" charset="0"/>
                <a:cs typeface="Times New Roman" panose="02020603050405020304" pitchFamily="18" charset="0"/>
              </a:rPr>
              <a:t>27 мая.</a:t>
            </a:r>
            <a:r>
              <a:rPr lang="ru-RU" dirty="0">
                <a:solidFill>
                  <a:srgbClr val="000000"/>
                </a:solidFill>
                <a:latin typeface="Times New Roman" panose="02020603050405020304" pitchFamily="18" charset="0"/>
                <a:cs typeface="Times New Roman" panose="02020603050405020304" pitchFamily="18" charset="0"/>
              </a:rPr>
              <a:t/>
            </a:r>
            <a:br>
              <a:rPr lang="ru-RU" dirty="0">
                <a:solidFill>
                  <a:srgbClr val="000000"/>
                </a:solidFill>
                <a:latin typeface="Times New Roman" panose="02020603050405020304" pitchFamily="18" charset="0"/>
                <a:cs typeface="Times New Roman" panose="02020603050405020304" pitchFamily="18" charset="0"/>
              </a:rPr>
            </a:br>
            <a:r>
              <a:rPr lang="ru-RU" dirty="0" smtClean="0">
                <a:solidFill>
                  <a:srgbClr val="000000"/>
                </a:solidFill>
                <a:latin typeface="Times New Roman" panose="02020603050405020304" pitchFamily="18" charset="0"/>
                <a:cs typeface="Times New Roman" panose="02020603050405020304" pitchFamily="18" charset="0"/>
              </a:rPr>
              <a:t>Педагог: </a:t>
            </a:r>
            <a:r>
              <a:rPr lang="ru-RU" dirty="0">
                <a:solidFill>
                  <a:srgbClr val="000000"/>
                </a:solidFill>
                <a:latin typeface="Times New Roman" panose="02020603050405020304" pitchFamily="18" charset="0"/>
                <a:cs typeface="Times New Roman" panose="02020603050405020304" pitchFamily="18" charset="0"/>
              </a:rPr>
              <a:t>Большую роль в общении играют невербальные </a:t>
            </a:r>
            <a:r>
              <a:rPr lang="ru-RU" dirty="0" smtClean="0">
                <a:solidFill>
                  <a:srgbClr val="000000"/>
                </a:solidFill>
                <a:latin typeface="Times New Roman" panose="02020603050405020304" pitchFamily="18" charset="0"/>
                <a:cs typeface="Times New Roman" panose="02020603050405020304" pitchFamily="18" charset="0"/>
              </a:rPr>
              <a:t>средства</a:t>
            </a:r>
            <a:r>
              <a:rPr lang="en-US" dirty="0" smtClean="0">
                <a:solidFill>
                  <a:srgbClr val="000000"/>
                </a:solidFill>
                <a:latin typeface="Times New Roman" panose="02020603050405020304" pitchFamily="18" charset="0"/>
                <a:cs typeface="Times New Roman" panose="02020603050405020304" pitchFamily="18" charset="0"/>
              </a:rPr>
              <a:t>:</a:t>
            </a:r>
            <a:r>
              <a:rPr lang="ru-RU" dirty="0" smtClean="0">
                <a:solidFill>
                  <a:srgbClr val="000000"/>
                </a:solidFill>
                <a:latin typeface="Times New Roman" panose="02020603050405020304" pitchFamily="18" charset="0"/>
                <a:cs typeface="Times New Roman" panose="02020603050405020304" pitchFamily="18" charset="0"/>
              </a:rPr>
              <a:t> мимика, жесты, поза.</a:t>
            </a:r>
          </a:p>
          <a:p>
            <a:r>
              <a:rPr lang="ru-RU" dirty="0">
                <a:solidFill>
                  <a:srgbClr val="000000"/>
                </a:solidFill>
                <a:latin typeface="TimesNewRomanPSMT"/>
              </a:rPr>
              <a:t/>
            </a:r>
            <a:br>
              <a:rPr lang="ru-RU" dirty="0">
                <a:solidFill>
                  <a:srgbClr val="000000"/>
                </a:solidFill>
                <a:latin typeface="TimesNewRomanPSMT"/>
              </a:rPr>
            </a:br>
            <a:endParaRPr lang="ru-RU" dirty="0"/>
          </a:p>
        </p:txBody>
      </p:sp>
    </p:spTree>
    <p:extLst>
      <p:ext uri="{BB962C8B-B14F-4D97-AF65-F5344CB8AC3E}">
        <p14:creationId xmlns="" xmlns:p14="http://schemas.microsoft.com/office/powerpoint/2010/main" val="2052914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179512" y="3212976"/>
            <a:ext cx="8784976" cy="1200329"/>
          </a:xfrm>
          <a:prstGeom prst="rect">
            <a:avLst/>
          </a:prstGeom>
        </p:spPr>
        <p:txBody>
          <a:bodyPr wrap="square">
            <a:spAutoFit/>
          </a:bodyPr>
          <a:lstStyle/>
          <a:p>
            <a:pPr algn="just"/>
            <a:r>
              <a:rPr lang="ru-RU" b="1" dirty="0">
                <a:solidFill>
                  <a:srgbClr val="000000"/>
                </a:solidFill>
                <a:latin typeface="Times New Roman" panose="02020603050405020304" pitchFamily="18" charset="0"/>
                <a:cs typeface="Times New Roman" panose="02020603050405020304" pitchFamily="18" charset="0"/>
              </a:rPr>
              <a:t>Упражнение </a:t>
            </a:r>
            <a:r>
              <a:rPr lang="ru-RU" b="1" dirty="0" smtClean="0">
                <a:solidFill>
                  <a:srgbClr val="000000"/>
                </a:solidFill>
                <a:latin typeface="Times New Roman" panose="02020603050405020304" pitchFamily="18" charset="0"/>
                <a:cs typeface="Times New Roman" panose="02020603050405020304" pitchFamily="18" charset="0"/>
              </a:rPr>
              <a:t>№10. </a:t>
            </a:r>
            <a:r>
              <a:rPr lang="ru-RU" b="1" dirty="0">
                <a:solidFill>
                  <a:srgbClr val="000000"/>
                </a:solidFill>
                <a:latin typeface="Times New Roman" panose="02020603050405020304" pitchFamily="18" charset="0"/>
                <a:cs typeface="Times New Roman" panose="02020603050405020304" pitchFamily="18" charset="0"/>
              </a:rPr>
              <a:t>«Мне сегодня…»</a:t>
            </a:r>
            <a:endParaRPr lang="ru-RU" dirty="0">
              <a:solidFill>
                <a:srgbClr val="666666"/>
              </a:solidFill>
              <a:latin typeface="Times New Roman" panose="02020603050405020304" pitchFamily="18" charset="0"/>
              <a:cs typeface="Times New Roman" panose="02020603050405020304" pitchFamily="18" charset="0"/>
            </a:endParaRPr>
          </a:p>
          <a:p>
            <a:pPr algn="just"/>
            <a:r>
              <a:rPr lang="ru-RU" b="1" dirty="0">
                <a:solidFill>
                  <a:srgbClr val="000000"/>
                </a:solidFill>
                <a:latin typeface="Times New Roman" panose="02020603050405020304" pitchFamily="18" charset="0"/>
                <a:cs typeface="Times New Roman" panose="02020603050405020304" pitchFamily="18" charset="0"/>
              </a:rPr>
              <a:t>Цель:</a:t>
            </a:r>
            <a:r>
              <a:rPr lang="ru-RU" dirty="0">
                <a:solidFill>
                  <a:srgbClr val="000000"/>
                </a:solidFill>
                <a:latin typeface="Times New Roman" panose="02020603050405020304" pitchFamily="18" charset="0"/>
                <a:cs typeface="Times New Roman" panose="02020603050405020304" pitchFamily="18" charset="0"/>
              </a:rPr>
              <a:t> рефлексия прошедшего тренинга.</a:t>
            </a:r>
            <a:endParaRPr lang="ru-RU" dirty="0">
              <a:solidFill>
                <a:srgbClr val="666666"/>
              </a:solidFill>
              <a:latin typeface="Times New Roman" panose="02020603050405020304" pitchFamily="18" charset="0"/>
              <a:cs typeface="Times New Roman" panose="02020603050405020304" pitchFamily="18" charset="0"/>
            </a:endParaRPr>
          </a:p>
          <a:p>
            <a:pPr algn="just"/>
            <a:r>
              <a:rPr lang="ru-RU" dirty="0">
                <a:solidFill>
                  <a:srgbClr val="000000"/>
                </a:solidFill>
                <a:latin typeface="Times New Roman" panose="02020603050405020304" pitchFamily="18" charset="0"/>
                <a:cs typeface="Times New Roman" panose="02020603050405020304" pitchFamily="18" charset="0"/>
              </a:rPr>
              <a:t>Каждому участнику тренинга предлагается завершить фразу: «Мне сегодня…» и ответить на вопрос, оправдались ли ожидания от занятия.</a:t>
            </a:r>
            <a:endParaRPr lang="ru-RU" b="0" dirty="0">
              <a:solidFill>
                <a:srgbClr val="666666"/>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312521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539552" y="2276872"/>
            <a:ext cx="8208912" cy="4062651"/>
          </a:xfrm>
          <a:prstGeom prst="rect">
            <a:avLst/>
          </a:prstGeom>
        </p:spPr>
        <p:txBody>
          <a:bodyPr wrap="square">
            <a:spAutoFit/>
          </a:bodyPr>
          <a:lstStyle/>
          <a:p>
            <a:pPr algn="just"/>
            <a:r>
              <a:rPr lang="ru-RU" b="1" dirty="0" smtClean="0">
                <a:solidFill>
                  <a:srgbClr val="000000"/>
                </a:solidFill>
                <a:latin typeface="Arial" panose="020B0604020202020204" pitchFamily="34" charset="0"/>
              </a:rPr>
              <a:t>                              Рефлексия «Цветок»</a:t>
            </a:r>
          </a:p>
          <a:p>
            <a:pPr algn="just"/>
            <a:r>
              <a:rPr lang="ru-RU" sz="1600" dirty="0" smtClean="0">
                <a:solidFill>
                  <a:srgbClr val="000000"/>
                </a:solidFill>
                <a:latin typeface="Times New Roman" panose="02020603050405020304" pitchFamily="18" charset="0"/>
                <a:cs typeface="Times New Roman" panose="02020603050405020304" pitchFamily="18" charset="0"/>
              </a:rPr>
              <a:t>Педагог</a:t>
            </a:r>
            <a:r>
              <a:rPr lang="en-US" sz="1600" dirty="0" smtClean="0">
                <a:solidFill>
                  <a:srgbClr val="000000"/>
                </a:solidFill>
                <a:latin typeface="Times New Roman" panose="02020603050405020304" pitchFamily="18" charset="0"/>
                <a:cs typeface="Times New Roman" panose="02020603050405020304" pitchFamily="18" charset="0"/>
              </a:rPr>
              <a:t>:</a:t>
            </a:r>
            <a:r>
              <a:rPr lang="ru-RU" sz="1600" dirty="0" smtClean="0">
                <a:solidFill>
                  <a:srgbClr val="000000"/>
                </a:solidFill>
                <a:latin typeface="Times New Roman" panose="02020603050405020304" pitchFamily="18" charset="0"/>
                <a:cs typeface="Times New Roman" panose="02020603050405020304" pitchFamily="18" charset="0"/>
              </a:rPr>
              <a:t> Давайте сделаем необычный цветок. Я приготовила стебли и сердцевину, а вы выбирайте лепестки.</a:t>
            </a:r>
          </a:p>
          <a:p>
            <a:pPr algn="just"/>
            <a:endParaRPr lang="ru-RU" sz="1600" dirty="0">
              <a:solidFill>
                <a:srgbClr val="000000"/>
              </a:solidFill>
              <a:latin typeface="Times New Roman" panose="02020603050405020304" pitchFamily="18" charset="0"/>
              <a:cs typeface="Times New Roman" panose="02020603050405020304" pitchFamily="18" charset="0"/>
            </a:endParaRPr>
          </a:p>
          <a:p>
            <a:pPr algn="just"/>
            <a:r>
              <a:rPr lang="ru-RU" sz="1600" dirty="0" smtClean="0">
                <a:solidFill>
                  <a:srgbClr val="FFC000"/>
                </a:solidFill>
                <a:latin typeface="Times New Roman" panose="02020603050405020304" pitchFamily="18" charset="0"/>
                <a:cs typeface="Times New Roman" panose="02020603050405020304" pitchFamily="18" charset="0"/>
              </a:rPr>
              <a:t>Жёлтый</a:t>
            </a:r>
            <a:r>
              <a:rPr lang="ru-RU" sz="1600" dirty="0" smtClean="0">
                <a:solidFill>
                  <a:srgbClr val="000000"/>
                </a:solidFill>
                <a:latin typeface="Times New Roman" panose="02020603050405020304" pitchFamily="18" charset="0"/>
                <a:cs typeface="Times New Roman" panose="02020603050405020304" pitchFamily="18" charset="0"/>
              </a:rPr>
              <a:t>- если вам было очень интересно.</a:t>
            </a:r>
          </a:p>
          <a:p>
            <a:pPr algn="just"/>
            <a:endParaRPr lang="ru-RU" sz="1600" dirty="0" smtClean="0">
              <a:solidFill>
                <a:srgbClr val="000000"/>
              </a:solidFill>
              <a:latin typeface="Times New Roman" panose="02020603050405020304" pitchFamily="18" charset="0"/>
              <a:cs typeface="Times New Roman" panose="02020603050405020304" pitchFamily="18" charset="0"/>
            </a:endParaRPr>
          </a:p>
          <a:p>
            <a:pPr algn="just"/>
            <a:r>
              <a:rPr lang="ru-RU" sz="1600" dirty="0" smtClean="0">
                <a:solidFill>
                  <a:schemeClr val="tx2">
                    <a:lumMod val="20000"/>
                    <a:lumOff val="80000"/>
                  </a:schemeClr>
                </a:solidFill>
                <a:latin typeface="Times New Roman" panose="02020603050405020304" pitchFamily="18" charset="0"/>
                <a:cs typeface="Times New Roman" panose="02020603050405020304" pitchFamily="18" charset="0"/>
              </a:rPr>
              <a:t>Голубой</a:t>
            </a:r>
            <a:r>
              <a:rPr lang="ru-RU" sz="1600" dirty="0" smtClean="0">
                <a:solidFill>
                  <a:srgbClr val="000000"/>
                </a:solidFill>
                <a:latin typeface="Times New Roman" panose="02020603050405020304" pitchFamily="18" charset="0"/>
                <a:cs typeface="Times New Roman" panose="02020603050405020304" pitchFamily="18" charset="0"/>
              </a:rPr>
              <a:t>-если вам понравилось занятие.</a:t>
            </a:r>
          </a:p>
          <a:p>
            <a:pPr algn="just"/>
            <a:endParaRPr lang="ru-RU" sz="1600" dirty="0" smtClean="0">
              <a:solidFill>
                <a:srgbClr val="000000"/>
              </a:solidFill>
              <a:latin typeface="Times New Roman" panose="02020603050405020304" pitchFamily="18" charset="0"/>
              <a:cs typeface="Times New Roman" panose="02020603050405020304" pitchFamily="18" charset="0"/>
            </a:endParaRPr>
          </a:p>
          <a:p>
            <a:pPr algn="just"/>
            <a:r>
              <a:rPr lang="ru-RU" sz="1600" dirty="0" smtClean="0">
                <a:solidFill>
                  <a:srgbClr val="C00000"/>
                </a:solidFill>
                <a:latin typeface="Times New Roman" panose="02020603050405020304" pitchFamily="18" charset="0"/>
                <a:cs typeface="Times New Roman" panose="02020603050405020304" pitchFamily="18" charset="0"/>
              </a:rPr>
              <a:t>Красный</a:t>
            </a:r>
            <a:r>
              <a:rPr lang="ru-RU" sz="1600" dirty="0" smtClean="0">
                <a:solidFill>
                  <a:srgbClr val="000000"/>
                </a:solidFill>
                <a:latin typeface="Times New Roman" panose="02020603050405020304" pitchFamily="18" charset="0"/>
                <a:cs typeface="Times New Roman" panose="02020603050405020304" pitchFamily="18" charset="0"/>
              </a:rPr>
              <a:t>- если вы узнали много нового.</a:t>
            </a:r>
          </a:p>
          <a:p>
            <a:pPr algn="just"/>
            <a:endParaRPr lang="ru-RU" sz="1600" dirty="0" smtClean="0">
              <a:solidFill>
                <a:srgbClr val="000000"/>
              </a:solidFill>
              <a:latin typeface="Times New Roman" panose="02020603050405020304" pitchFamily="18" charset="0"/>
              <a:cs typeface="Times New Roman" panose="02020603050405020304" pitchFamily="18" charset="0"/>
            </a:endParaRPr>
          </a:p>
          <a:p>
            <a:pPr algn="just"/>
            <a:r>
              <a:rPr lang="ru-RU" sz="1600" dirty="0" smtClean="0">
                <a:solidFill>
                  <a:schemeClr val="accent4">
                    <a:lumMod val="75000"/>
                  </a:schemeClr>
                </a:solidFill>
                <a:latin typeface="Times New Roman" panose="02020603050405020304" pitchFamily="18" charset="0"/>
                <a:cs typeface="Times New Roman" panose="02020603050405020304" pitchFamily="18" charset="0"/>
              </a:rPr>
              <a:t>Фиолетовый</a:t>
            </a:r>
            <a:r>
              <a:rPr lang="ru-RU" sz="1600" dirty="0" smtClean="0">
                <a:solidFill>
                  <a:srgbClr val="000000"/>
                </a:solidFill>
                <a:latin typeface="Times New Roman" panose="02020603050405020304" pitchFamily="18" charset="0"/>
                <a:cs typeface="Times New Roman" panose="02020603050405020304" pitchFamily="18" charset="0"/>
              </a:rPr>
              <a:t>- кому было скучно.</a:t>
            </a:r>
          </a:p>
          <a:p>
            <a:pPr algn="just"/>
            <a:endParaRPr lang="ru-RU" sz="1600" dirty="0">
              <a:solidFill>
                <a:srgbClr val="000000"/>
              </a:solidFill>
              <a:latin typeface="Times New Roman" panose="02020603050405020304" pitchFamily="18" charset="0"/>
              <a:cs typeface="Times New Roman" panose="02020603050405020304" pitchFamily="18" charset="0"/>
            </a:endParaRPr>
          </a:p>
          <a:p>
            <a:pPr algn="just"/>
            <a:r>
              <a:rPr lang="ru-RU" sz="1600" dirty="0" smtClean="0">
                <a:solidFill>
                  <a:srgbClr val="000000"/>
                </a:solidFill>
                <a:latin typeface="Times New Roman" panose="02020603050405020304" pitchFamily="18" charset="0"/>
                <a:cs typeface="Times New Roman" panose="02020603050405020304" pitchFamily="18" charset="0"/>
              </a:rPr>
              <a:t>                                 </a:t>
            </a:r>
          </a:p>
          <a:p>
            <a:pPr algn="just"/>
            <a:endParaRPr lang="ru-RU" sz="1600" dirty="0">
              <a:solidFill>
                <a:srgbClr val="000000"/>
              </a:solidFill>
              <a:latin typeface="Times New Roman" panose="02020603050405020304" pitchFamily="18" charset="0"/>
              <a:cs typeface="Times New Roman" panose="02020603050405020304" pitchFamily="18" charset="0"/>
            </a:endParaRPr>
          </a:p>
          <a:p>
            <a:pPr algn="just"/>
            <a:endParaRPr lang="ru-RU" sz="1600" dirty="0" smtClean="0">
              <a:solidFill>
                <a:srgbClr val="000000"/>
              </a:solidFill>
              <a:latin typeface="Times New Roman" panose="02020603050405020304" pitchFamily="18" charset="0"/>
              <a:cs typeface="Times New Roman" panose="02020603050405020304" pitchFamily="18" charset="0"/>
            </a:endParaRPr>
          </a:p>
          <a:p>
            <a:pPr algn="just"/>
            <a:r>
              <a:rPr lang="ru-RU" sz="1600" dirty="0">
                <a:solidFill>
                  <a:srgbClr val="000000"/>
                </a:solidFill>
                <a:latin typeface="Times New Roman" panose="02020603050405020304" pitchFamily="18" charset="0"/>
                <a:cs typeface="Times New Roman" panose="02020603050405020304" pitchFamily="18" charset="0"/>
              </a:rPr>
              <a:t> </a:t>
            </a:r>
            <a:r>
              <a:rPr lang="ru-RU" sz="1600" dirty="0" smtClean="0">
                <a:solidFill>
                  <a:srgbClr val="000000"/>
                </a:solidFill>
                <a:latin typeface="Times New Roman" panose="02020603050405020304" pitchFamily="18" charset="0"/>
                <a:cs typeface="Times New Roman" panose="02020603050405020304" pitchFamily="18" charset="0"/>
              </a:rPr>
              <a:t>                                Спасибо!!!</a:t>
            </a:r>
            <a:endParaRPr lang="ru-RU" sz="1600" dirty="0">
              <a:solidFill>
                <a:srgbClr val="666666"/>
              </a:solidFill>
              <a:latin typeface="Times New Roman" panose="02020603050405020304" pitchFamily="18" charset="0"/>
              <a:cs typeface="Times New Roman" panose="02020603050405020304" pitchFamily="18" charset="0"/>
            </a:endParaRPr>
          </a:p>
        </p:txBody>
      </p:sp>
      <p:pic>
        <p:nvPicPr>
          <p:cNvPr id="3076" name="Picture 4" descr="https://ds04.infourok.ru/uploads/ex/01a5/000d348c-8db9954a/img7.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923" t="15385" r="1923" b="-15385"/>
          <a:stretch/>
        </p:blipFill>
        <p:spPr bwMode="auto">
          <a:xfrm>
            <a:off x="4427984" y="3861048"/>
            <a:ext cx="4499136" cy="33743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606850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10571"/>
            <a:ext cx="9144000" cy="6858000"/>
          </a:xfrm>
          <a:prstGeom prst="rect">
            <a:avLst/>
          </a:prstGeom>
        </p:spPr>
      </p:pic>
      <p:sp>
        <p:nvSpPr>
          <p:cNvPr id="5" name="Прямоугольник 4"/>
          <p:cNvSpPr/>
          <p:nvPr/>
        </p:nvSpPr>
        <p:spPr>
          <a:xfrm>
            <a:off x="539552" y="2276872"/>
            <a:ext cx="8208912" cy="369332"/>
          </a:xfrm>
          <a:prstGeom prst="rect">
            <a:avLst/>
          </a:prstGeom>
        </p:spPr>
        <p:txBody>
          <a:bodyPr wrap="square">
            <a:spAutoFit/>
          </a:bodyPr>
          <a:lstStyle/>
          <a:p>
            <a:pPr algn="just"/>
            <a:r>
              <a:rPr lang="ru-RU" b="1" dirty="0" smtClean="0">
                <a:solidFill>
                  <a:srgbClr val="000000"/>
                </a:solidFill>
                <a:latin typeface="Arial" panose="020B0604020202020204" pitchFamily="34" charset="0"/>
              </a:rPr>
              <a:t>                              </a:t>
            </a:r>
            <a:endParaRPr lang="ru-RU" sz="1600" dirty="0">
              <a:solidFill>
                <a:srgbClr val="666666"/>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67544" y="2564904"/>
            <a:ext cx="8784976" cy="2031325"/>
          </a:xfrm>
          <a:prstGeom prst="rect">
            <a:avLst/>
          </a:prstGeom>
        </p:spPr>
        <p:txBody>
          <a:bodyPr wrap="square">
            <a:spAutoFit/>
          </a:bodyPr>
          <a:lstStyle/>
          <a:p>
            <a:r>
              <a:rPr lang="ru-RU" b="1" dirty="0" smtClean="0">
                <a:solidFill>
                  <a:srgbClr val="111111"/>
                </a:solidFill>
                <a:latin typeface="Times New Roman" panose="02020603050405020304" pitchFamily="18" charset="0"/>
                <a:cs typeface="Times New Roman" panose="02020603050405020304" pitchFamily="18" charset="0"/>
              </a:rPr>
              <a:t>Вывод</a:t>
            </a:r>
            <a:r>
              <a:rPr lang="en-US" b="1" dirty="0" smtClean="0">
                <a:solidFill>
                  <a:srgbClr val="111111"/>
                </a:solidFill>
                <a:latin typeface="Times New Roman" panose="02020603050405020304" pitchFamily="18" charset="0"/>
                <a:cs typeface="Times New Roman" panose="02020603050405020304" pitchFamily="18" charset="0"/>
              </a:rPr>
              <a:t>:</a:t>
            </a:r>
            <a:endParaRPr lang="ru-RU" b="1" dirty="0" smtClean="0">
              <a:solidFill>
                <a:srgbClr val="111111"/>
              </a:solidFill>
              <a:latin typeface="Times New Roman" panose="02020603050405020304" pitchFamily="18" charset="0"/>
              <a:cs typeface="Times New Roman" panose="02020603050405020304" pitchFamily="18" charset="0"/>
            </a:endParaRPr>
          </a:p>
          <a:p>
            <a:r>
              <a:rPr lang="ru-RU" dirty="0" smtClean="0">
                <a:solidFill>
                  <a:srgbClr val="111111"/>
                </a:solidFill>
                <a:latin typeface="Times New Roman" panose="02020603050405020304" pitchFamily="18" charset="0"/>
                <a:cs typeface="Times New Roman" panose="02020603050405020304" pitchFamily="18" charset="0"/>
              </a:rPr>
              <a:t>Воспитатели </a:t>
            </a:r>
            <a:r>
              <a:rPr lang="ru-RU" dirty="0">
                <a:solidFill>
                  <a:srgbClr val="111111"/>
                </a:solidFill>
                <a:latin typeface="Times New Roman" panose="02020603050405020304" pitchFamily="18" charset="0"/>
                <a:cs typeface="Times New Roman" panose="02020603050405020304" pitchFamily="18" charset="0"/>
              </a:rPr>
              <a:t>лучше узнают друг друга.</a:t>
            </a:r>
          </a:p>
          <a:p>
            <a:r>
              <a:rPr lang="ru-RU" dirty="0">
                <a:solidFill>
                  <a:srgbClr val="111111"/>
                </a:solidFill>
                <a:latin typeface="Times New Roman" panose="02020603050405020304" pitchFamily="18" charset="0"/>
                <a:cs typeface="Times New Roman" panose="02020603050405020304" pitchFamily="18" charset="0"/>
              </a:rPr>
              <a:t>2. Улучшится качество взаимодействия между воспитателями.</a:t>
            </a:r>
          </a:p>
          <a:p>
            <a:r>
              <a:rPr lang="ru-RU" dirty="0">
                <a:solidFill>
                  <a:srgbClr val="111111"/>
                </a:solidFill>
                <a:latin typeface="Times New Roman" panose="02020603050405020304" pitchFamily="18" charset="0"/>
                <a:cs typeface="Times New Roman" panose="02020603050405020304" pitchFamily="18" charset="0"/>
              </a:rPr>
              <a:t>3. Увеличится работоспособность группы.</a:t>
            </a:r>
          </a:p>
          <a:p>
            <a:r>
              <a:rPr lang="ru-RU" dirty="0">
                <a:solidFill>
                  <a:srgbClr val="111111"/>
                </a:solidFill>
                <a:latin typeface="Times New Roman" panose="02020603050405020304" pitchFamily="18" charset="0"/>
                <a:cs typeface="Times New Roman" panose="02020603050405020304" pitchFamily="18" charset="0"/>
              </a:rPr>
              <a:t>4. У </a:t>
            </a:r>
            <a:r>
              <a:rPr lang="ru-RU" b="1" dirty="0">
                <a:solidFill>
                  <a:srgbClr val="111111"/>
                </a:solidFill>
                <a:latin typeface="Times New Roman" panose="02020603050405020304" pitchFamily="18" charset="0"/>
                <a:cs typeface="Times New Roman" panose="02020603050405020304" pitchFamily="18" charset="0"/>
              </a:rPr>
              <a:t>педагогов</a:t>
            </a:r>
            <a:r>
              <a:rPr lang="ru-RU" dirty="0">
                <a:solidFill>
                  <a:srgbClr val="111111"/>
                </a:solidFill>
                <a:latin typeface="Times New Roman" panose="02020603050405020304" pitchFamily="18" charset="0"/>
                <a:cs typeface="Times New Roman" panose="02020603050405020304" pitchFamily="18" charset="0"/>
              </a:rPr>
              <a:t> сформируется умение работать в команде.</a:t>
            </a:r>
          </a:p>
          <a:p>
            <a:r>
              <a:rPr lang="ru-RU" dirty="0">
                <a:solidFill>
                  <a:srgbClr val="111111"/>
                </a:solidFill>
                <a:latin typeface="Times New Roman" panose="02020603050405020304" pitchFamily="18" charset="0"/>
                <a:cs typeface="Times New Roman" panose="02020603050405020304" pitchFamily="18" charset="0"/>
              </a:rPr>
              <a:t>5. Улучшится психологический климат в коллективе. Повысится </a:t>
            </a:r>
            <a:r>
              <a:rPr lang="ru-RU" b="1" dirty="0">
                <a:solidFill>
                  <a:srgbClr val="111111"/>
                </a:solidFill>
                <a:latin typeface="Times New Roman" panose="02020603050405020304" pitchFamily="18" charset="0"/>
                <a:cs typeface="Times New Roman" panose="02020603050405020304" pitchFamily="18" charset="0"/>
              </a:rPr>
              <a:t>сплоченность педагогического коллектива</a:t>
            </a:r>
            <a:endParaRPr lang="ru-RU" b="0" i="0" dirty="0">
              <a:solidFill>
                <a:srgbClr val="11111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270411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539552" y="2276872"/>
            <a:ext cx="8208912" cy="369332"/>
          </a:xfrm>
          <a:prstGeom prst="rect">
            <a:avLst/>
          </a:prstGeom>
        </p:spPr>
        <p:txBody>
          <a:bodyPr wrap="square">
            <a:spAutoFit/>
          </a:bodyPr>
          <a:lstStyle/>
          <a:p>
            <a:pPr algn="just"/>
            <a:r>
              <a:rPr lang="ru-RU" b="1" dirty="0" smtClean="0">
                <a:solidFill>
                  <a:srgbClr val="000000"/>
                </a:solidFill>
                <a:latin typeface="Arial" panose="020B0604020202020204" pitchFamily="34" charset="0"/>
              </a:rPr>
              <a:t>                              </a:t>
            </a:r>
            <a:endParaRPr lang="ru-RU" sz="1600" dirty="0">
              <a:solidFill>
                <a:srgbClr val="666666"/>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2420888"/>
            <a:ext cx="8784976" cy="2031325"/>
          </a:xfrm>
          <a:prstGeom prst="rect">
            <a:avLst/>
          </a:prstGeom>
        </p:spPr>
        <p:txBody>
          <a:bodyPr wrap="square">
            <a:spAutoFit/>
          </a:bodyPr>
          <a:lstStyle/>
          <a:p>
            <a:r>
              <a:rPr lang="ru-RU" b="1" i="0" dirty="0" smtClean="0">
                <a:solidFill>
                  <a:srgbClr val="111111"/>
                </a:solidFill>
                <a:effectLst/>
                <a:latin typeface="Times New Roman" panose="02020603050405020304" pitchFamily="18" charset="0"/>
                <a:cs typeface="Times New Roman" panose="02020603050405020304" pitchFamily="18" charset="0"/>
              </a:rPr>
              <a:t>                             Список используемой литературы</a:t>
            </a:r>
            <a:r>
              <a:rPr lang="en-US" b="1" i="0" dirty="0" smtClean="0">
                <a:solidFill>
                  <a:srgbClr val="111111"/>
                </a:solidFill>
                <a:effectLst/>
                <a:latin typeface="Times New Roman" panose="02020603050405020304" pitchFamily="18" charset="0"/>
                <a:cs typeface="Times New Roman" panose="02020603050405020304" pitchFamily="18" charset="0"/>
              </a:rPr>
              <a:t>:</a:t>
            </a:r>
            <a:endParaRPr lang="ru-RU" b="1" i="0" dirty="0" smtClean="0">
              <a:solidFill>
                <a:srgbClr val="111111"/>
              </a:solidFill>
              <a:effectLst/>
              <a:latin typeface="Times New Roman" panose="02020603050405020304" pitchFamily="18" charset="0"/>
              <a:cs typeface="Times New Roman" panose="02020603050405020304" pitchFamily="18" charset="0"/>
            </a:endParaRPr>
          </a:p>
          <a:p>
            <a:pPr marL="342900" indent="-342900">
              <a:buAutoNum type="arabicPeriod"/>
            </a:pPr>
            <a:r>
              <a:rPr lang="ru-RU" dirty="0" smtClean="0">
                <a:solidFill>
                  <a:srgbClr val="111111"/>
                </a:solidFill>
                <a:latin typeface="Times New Roman" panose="02020603050405020304" pitchFamily="18" charset="0"/>
                <a:cs typeface="Times New Roman" panose="02020603050405020304" pitchFamily="18" charset="0"/>
              </a:rPr>
              <a:t>Водопьянова Н. Е., </a:t>
            </a:r>
            <a:r>
              <a:rPr lang="ru-RU" dirty="0" err="1" smtClean="0">
                <a:solidFill>
                  <a:srgbClr val="111111"/>
                </a:solidFill>
                <a:latin typeface="Times New Roman" panose="02020603050405020304" pitchFamily="18" charset="0"/>
                <a:cs typeface="Times New Roman" panose="02020603050405020304" pitchFamily="18" charset="0"/>
              </a:rPr>
              <a:t>Старченкова</a:t>
            </a:r>
            <a:r>
              <a:rPr lang="ru-RU" dirty="0" smtClean="0">
                <a:solidFill>
                  <a:srgbClr val="111111"/>
                </a:solidFill>
                <a:latin typeface="Times New Roman" panose="02020603050405020304" pitchFamily="18" charset="0"/>
                <a:cs typeface="Times New Roman" panose="02020603050405020304" pitchFamily="18" charset="0"/>
              </a:rPr>
              <a:t> Е.С. Синдром выгорания</a:t>
            </a:r>
            <a:r>
              <a:rPr lang="en-US" dirty="0" smtClean="0">
                <a:solidFill>
                  <a:srgbClr val="111111"/>
                </a:solidFill>
                <a:latin typeface="Times New Roman" panose="02020603050405020304" pitchFamily="18" charset="0"/>
                <a:cs typeface="Times New Roman" panose="02020603050405020304" pitchFamily="18" charset="0"/>
              </a:rPr>
              <a:t>:</a:t>
            </a:r>
            <a:r>
              <a:rPr lang="ru-RU" dirty="0" smtClean="0">
                <a:solidFill>
                  <a:srgbClr val="111111"/>
                </a:solidFill>
                <a:latin typeface="Times New Roman" panose="02020603050405020304" pitchFamily="18" charset="0"/>
                <a:cs typeface="Times New Roman" panose="02020603050405020304" pitchFamily="18" charset="0"/>
              </a:rPr>
              <a:t> диагностика и профилактика .-СПб.</a:t>
            </a:r>
            <a:r>
              <a:rPr lang="en-US" dirty="0" smtClean="0">
                <a:solidFill>
                  <a:srgbClr val="111111"/>
                </a:solidFill>
                <a:latin typeface="Times New Roman" panose="02020603050405020304" pitchFamily="18" charset="0"/>
                <a:cs typeface="Times New Roman" panose="02020603050405020304" pitchFamily="18" charset="0"/>
              </a:rPr>
              <a:t>: </a:t>
            </a:r>
            <a:r>
              <a:rPr lang="ru-RU" dirty="0" smtClean="0">
                <a:solidFill>
                  <a:srgbClr val="111111"/>
                </a:solidFill>
                <a:latin typeface="Times New Roman" panose="02020603050405020304" pitchFamily="18" charset="0"/>
                <a:cs typeface="Times New Roman" panose="02020603050405020304" pitchFamily="18" charset="0"/>
              </a:rPr>
              <a:t>Питер, 2005г.</a:t>
            </a:r>
          </a:p>
          <a:p>
            <a:pPr marL="342900" indent="-342900">
              <a:buAutoNum type="arabicPeriod"/>
            </a:pPr>
            <a:r>
              <a:rPr lang="ru-RU" dirty="0" smtClean="0">
                <a:solidFill>
                  <a:srgbClr val="111111"/>
                </a:solidFill>
                <a:latin typeface="Times New Roman" panose="02020603050405020304" pitchFamily="18" charset="0"/>
                <a:cs typeface="Times New Roman" panose="02020603050405020304" pitchFamily="18" charset="0"/>
              </a:rPr>
              <a:t>Под редакцией Хрящевой  Н.Ю. </a:t>
            </a:r>
            <a:r>
              <a:rPr lang="ru-RU" dirty="0" err="1" smtClean="0">
                <a:solidFill>
                  <a:srgbClr val="111111"/>
                </a:solidFill>
                <a:latin typeface="Times New Roman" panose="02020603050405020304" pitchFamily="18" charset="0"/>
                <a:cs typeface="Times New Roman" panose="02020603050405020304" pitchFamily="18" charset="0"/>
              </a:rPr>
              <a:t>Психогимнастика</a:t>
            </a:r>
            <a:r>
              <a:rPr lang="ru-RU" dirty="0" smtClean="0">
                <a:solidFill>
                  <a:srgbClr val="111111"/>
                </a:solidFill>
                <a:latin typeface="Times New Roman" panose="02020603050405020304" pitchFamily="18" charset="0"/>
                <a:cs typeface="Times New Roman" panose="02020603050405020304" pitchFamily="18" charset="0"/>
              </a:rPr>
              <a:t> в тренинге. Серия</a:t>
            </a:r>
            <a:r>
              <a:rPr lang="en-US" dirty="0" smtClean="0">
                <a:solidFill>
                  <a:srgbClr val="111111"/>
                </a:solidFill>
                <a:latin typeface="Times New Roman" panose="02020603050405020304" pitchFamily="18" charset="0"/>
                <a:cs typeface="Times New Roman" panose="02020603050405020304" pitchFamily="18" charset="0"/>
              </a:rPr>
              <a:t>:</a:t>
            </a:r>
            <a:r>
              <a:rPr lang="ru-RU" dirty="0" smtClean="0">
                <a:solidFill>
                  <a:srgbClr val="111111"/>
                </a:solidFill>
                <a:latin typeface="Times New Roman" panose="02020603050405020304" pitchFamily="18" charset="0"/>
                <a:cs typeface="Times New Roman" panose="02020603050405020304" pitchFamily="18" charset="0"/>
              </a:rPr>
              <a:t> психологический тренинг . –СПб.</a:t>
            </a:r>
            <a:r>
              <a:rPr lang="en-US" dirty="0" smtClean="0">
                <a:solidFill>
                  <a:srgbClr val="111111"/>
                </a:solidFill>
                <a:latin typeface="Times New Roman" panose="02020603050405020304" pitchFamily="18" charset="0"/>
                <a:cs typeface="Times New Roman" panose="02020603050405020304" pitchFamily="18" charset="0"/>
              </a:rPr>
              <a:t>:</a:t>
            </a:r>
            <a:r>
              <a:rPr lang="ru-RU" dirty="0" smtClean="0">
                <a:solidFill>
                  <a:srgbClr val="111111"/>
                </a:solidFill>
                <a:latin typeface="Times New Roman" panose="02020603050405020304" pitchFamily="18" charset="0"/>
                <a:cs typeface="Times New Roman" panose="02020603050405020304" pitchFamily="18" charset="0"/>
              </a:rPr>
              <a:t> </a:t>
            </a:r>
            <a:r>
              <a:rPr lang="ru-RU" dirty="0" err="1" smtClean="0">
                <a:solidFill>
                  <a:srgbClr val="111111"/>
                </a:solidFill>
                <a:latin typeface="Times New Roman" panose="02020603050405020304" pitchFamily="18" charset="0"/>
                <a:cs typeface="Times New Roman" panose="02020603050405020304" pitchFamily="18" charset="0"/>
              </a:rPr>
              <a:t>Издат-во</a:t>
            </a:r>
            <a:r>
              <a:rPr lang="ru-RU" dirty="0" smtClean="0">
                <a:solidFill>
                  <a:srgbClr val="111111"/>
                </a:solidFill>
                <a:latin typeface="Times New Roman" panose="02020603050405020304" pitchFamily="18" charset="0"/>
                <a:cs typeface="Times New Roman" panose="02020603050405020304" pitchFamily="18" charset="0"/>
              </a:rPr>
              <a:t> Институт Тренинга, РЕЧЬ, 2001г.</a:t>
            </a:r>
          </a:p>
          <a:p>
            <a:pPr marL="342900" indent="-342900">
              <a:buAutoNum type="arabicPeriod"/>
            </a:pPr>
            <a:r>
              <a:rPr lang="ru-RU" dirty="0" smtClean="0">
                <a:solidFill>
                  <a:srgbClr val="111111"/>
                </a:solidFill>
                <a:latin typeface="Times New Roman" panose="02020603050405020304" pitchFamily="18" charset="0"/>
                <a:cs typeface="Times New Roman" panose="02020603050405020304" pitchFamily="18" charset="0"/>
              </a:rPr>
              <a:t>Семёнова Е.М. Тренинг эмоциональной устойчивости педагога</a:t>
            </a:r>
            <a:r>
              <a:rPr lang="en-US" dirty="0" smtClean="0">
                <a:solidFill>
                  <a:srgbClr val="111111"/>
                </a:solidFill>
                <a:latin typeface="Times New Roman" panose="02020603050405020304" pitchFamily="18" charset="0"/>
                <a:cs typeface="Times New Roman" panose="02020603050405020304" pitchFamily="18" charset="0"/>
              </a:rPr>
              <a:t>:</a:t>
            </a:r>
            <a:r>
              <a:rPr lang="ru-RU" dirty="0" smtClean="0">
                <a:solidFill>
                  <a:srgbClr val="111111"/>
                </a:solidFill>
                <a:latin typeface="Times New Roman" panose="02020603050405020304" pitchFamily="18" charset="0"/>
                <a:cs typeface="Times New Roman" panose="02020603050405020304" pitchFamily="18" charset="0"/>
              </a:rPr>
              <a:t> Учебное пособие.- М.</a:t>
            </a:r>
            <a:r>
              <a:rPr lang="en-US" dirty="0" smtClean="0">
                <a:solidFill>
                  <a:srgbClr val="111111"/>
                </a:solidFill>
                <a:latin typeface="Times New Roman" panose="02020603050405020304" pitchFamily="18" charset="0"/>
                <a:cs typeface="Times New Roman" panose="02020603050405020304" pitchFamily="18" charset="0"/>
              </a:rPr>
              <a:t>:</a:t>
            </a:r>
            <a:r>
              <a:rPr lang="ru-RU" dirty="0" smtClean="0">
                <a:solidFill>
                  <a:srgbClr val="111111"/>
                </a:solidFill>
                <a:latin typeface="Times New Roman" panose="02020603050405020304" pitchFamily="18" charset="0"/>
                <a:cs typeface="Times New Roman" panose="02020603050405020304" pitchFamily="18" charset="0"/>
              </a:rPr>
              <a:t> </a:t>
            </a:r>
            <a:r>
              <a:rPr lang="ru-RU" dirty="0" err="1" smtClean="0">
                <a:solidFill>
                  <a:srgbClr val="111111"/>
                </a:solidFill>
                <a:latin typeface="Times New Roman" panose="02020603050405020304" pitchFamily="18" charset="0"/>
                <a:cs typeface="Times New Roman" panose="02020603050405020304" pitchFamily="18" charset="0"/>
              </a:rPr>
              <a:t>Изда-во</a:t>
            </a:r>
            <a:r>
              <a:rPr lang="ru-RU" dirty="0" smtClean="0">
                <a:solidFill>
                  <a:srgbClr val="111111"/>
                </a:solidFill>
                <a:latin typeface="Times New Roman" panose="02020603050405020304" pitchFamily="18" charset="0"/>
                <a:cs typeface="Times New Roman" panose="02020603050405020304" pitchFamily="18" charset="0"/>
              </a:rPr>
              <a:t> Института психотерапии, 2005г.  </a:t>
            </a:r>
            <a:endParaRPr lang="ru-RU" b="0" i="0" dirty="0">
              <a:solidFill>
                <a:srgbClr val="11111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2704113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pic>
        <p:nvPicPr>
          <p:cNvPr id="6" name="Рисунок 5" descr="roditeli.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hildren-Festival-PPT-Backgrounds.jpg"/>
          <p:cNvPicPr>
            <a:picLocks noChangeAspect="1"/>
          </p:cNvPicPr>
          <p:nvPr/>
        </p:nvPicPr>
        <p:blipFill>
          <a:blip r:embed="rId2" cstate="print"/>
          <a:stretch>
            <a:fillRect/>
          </a:stretch>
        </p:blipFill>
        <p:spPr>
          <a:xfrm>
            <a:off x="0" y="-8121"/>
            <a:ext cx="9144000" cy="6858000"/>
          </a:xfrm>
          <a:prstGeom prst="rect">
            <a:avLst/>
          </a:prstGeom>
        </p:spPr>
      </p:pic>
      <p:sp>
        <p:nvSpPr>
          <p:cNvPr id="3" name="Прямоугольник 2"/>
          <p:cNvSpPr/>
          <p:nvPr/>
        </p:nvSpPr>
        <p:spPr>
          <a:xfrm>
            <a:off x="395536" y="1872495"/>
            <a:ext cx="8568952" cy="3662541"/>
          </a:xfrm>
          <a:prstGeom prst="rect">
            <a:avLst/>
          </a:prstGeom>
        </p:spPr>
        <p:txBody>
          <a:bodyPr wrap="square">
            <a:spAutoFit/>
          </a:bodyPr>
          <a:lstStyle/>
          <a:p>
            <a:r>
              <a:rPr lang="ru-RU" dirty="0">
                <a:solidFill>
                  <a:srgbClr val="000000"/>
                </a:solidFill>
                <a:latin typeface="Arial" panose="020B0604020202020204" pitchFamily="34" charset="0"/>
              </a:rPr>
              <a:t> </a:t>
            </a:r>
            <a:endParaRPr lang="ru-RU" dirty="0" smtClean="0">
              <a:solidFill>
                <a:srgbClr val="000000"/>
              </a:solidFill>
              <a:latin typeface="Arial" panose="020B0604020202020204" pitchFamily="34" charset="0"/>
            </a:endParaRPr>
          </a:p>
          <a:p>
            <a:r>
              <a:rPr lang="ru-RU" sz="3200" b="1" i="1" dirty="0" smtClean="0">
                <a:solidFill>
                  <a:srgbClr val="FF0000"/>
                </a:solidFill>
                <a:latin typeface="Times New Roman" panose="02020603050405020304" pitchFamily="18" charset="0"/>
                <a:cs typeface="Times New Roman" panose="02020603050405020304" pitchFamily="18" charset="0"/>
              </a:rPr>
              <a:t>                            Актуальность</a:t>
            </a:r>
            <a:endParaRPr lang="ru-RU" sz="3200" b="1" i="1" dirty="0">
              <a:solidFill>
                <a:srgbClr val="FF0000"/>
              </a:solidFill>
              <a:latin typeface="Times New Roman" panose="02020603050405020304" pitchFamily="18" charset="0"/>
              <a:cs typeface="Times New Roman" panose="02020603050405020304" pitchFamily="18" charset="0"/>
            </a:endParaRPr>
          </a:p>
          <a:p>
            <a:endParaRPr lang="ru-RU" sz="1400" b="1" i="1" dirty="0" smtClean="0">
              <a:solidFill>
                <a:srgbClr val="000000"/>
              </a:solidFill>
              <a:latin typeface="Arial" panose="020B0604020202020204" pitchFamily="34" charset="0"/>
              <a:cs typeface="Times New Roman" panose="02020603050405020304" pitchFamily="18" charset="0"/>
            </a:endParaRPr>
          </a:p>
          <a:p>
            <a:r>
              <a:rPr lang="ru-RU" sz="1400" dirty="0" smtClean="0">
                <a:solidFill>
                  <a:srgbClr val="000000"/>
                </a:solidFill>
                <a:latin typeface="Times New Roman" panose="02020603050405020304" pitchFamily="18" charset="0"/>
                <a:cs typeface="Times New Roman" panose="02020603050405020304" pitchFamily="18" charset="0"/>
              </a:rPr>
              <a:t>Сегодня </a:t>
            </a:r>
            <a:r>
              <a:rPr lang="ru-RU" sz="1400" dirty="0">
                <a:solidFill>
                  <a:srgbClr val="000000"/>
                </a:solidFill>
                <a:latin typeface="Times New Roman" panose="02020603050405020304" pitchFamily="18" charset="0"/>
                <a:cs typeface="Times New Roman" panose="02020603050405020304" pitchFamily="18" charset="0"/>
              </a:rPr>
              <a:t>в связи с введением ФГОС ДО многим воспитателям требуется психологическая поддержка, поскольку введение любых инноваций для них может сопровождаться состоянием психоэмоционального напряжения. Это связано с тем, что педагогам бывает трудно адаптироваться к новым условиям, которые диктует современное образование, в особенности тем, которые имеют достаточно большой стаж работы.</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         Обновления в системе дошкольного образования и предъявляемые требования, показывают психологическую неготовность педагога к принятию новых изменений, в связи с большой эмоциональной напряженностью профессиональной деятельности педагога, нестандартностью педагогических ситуаций, ответственностью и сложностью профессионального труда, увеличивается риск развития синдрома «эмоционального выгорания». Он очень сильно влияет на человека, подрывая его здоровье и желание работать. Поэтому проблема эмоционального выгорания педагогов ДОУ, снятие эмоционального напряжения  в условиях введения ФГОС дошкольного образования является востребованной и требует оказания своевременной психологической профилактики.</a:t>
            </a:r>
            <a:endParaRPr lang="ru-RU" sz="1400" dirty="0">
              <a:solidFill>
                <a:srgbClr val="666666"/>
              </a:solidFill>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611560" y="3212976"/>
            <a:ext cx="7632848" cy="83099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48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hildren-Festival-PPT-Backgrounds.jpg"/>
          <p:cNvPicPr>
            <a:picLocks noChangeAspect="1"/>
          </p:cNvPicPr>
          <p:nvPr/>
        </p:nvPicPr>
        <p:blipFill>
          <a:blip r:embed="rId2" cstate="print"/>
          <a:stretch>
            <a:fillRect/>
          </a:stretch>
        </p:blipFill>
        <p:spPr>
          <a:xfrm>
            <a:off x="0" y="-8792"/>
            <a:ext cx="9144000" cy="6858000"/>
          </a:xfrm>
          <a:prstGeom prst="rect">
            <a:avLst/>
          </a:prstGeom>
        </p:spPr>
      </p:pic>
      <p:sp>
        <p:nvSpPr>
          <p:cNvPr id="3" name="Заголовок 2"/>
          <p:cNvSpPr>
            <a:spLocks noGrp="1"/>
          </p:cNvSpPr>
          <p:nvPr>
            <p:ph type="ctrTitle"/>
          </p:nvPr>
        </p:nvSpPr>
        <p:spPr>
          <a:xfrm>
            <a:off x="899592" y="1700808"/>
            <a:ext cx="7558608" cy="3744416"/>
          </a:xfrm>
        </p:spPr>
        <p:txBody>
          <a:bodyPr>
            <a:normAutofit fontScale="90000"/>
          </a:bodyPr>
          <a:lstStyle/>
          <a:p>
            <a:r>
              <a:rPr lang="ru-RU" b="1" dirty="0" smtClean="0"/>
              <a:t/>
            </a:r>
            <a:br>
              <a:rPr lang="ru-RU" b="1" dirty="0" smtClean="0"/>
            </a:br>
            <a:r>
              <a:rPr lang="ru-RU" b="1" i="1" dirty="0" smtClean="0">
                <a:latin typeface="Times New Roman" panose="02020603050405020304" pitchFamily="18" charset="0"/>
                <a:cs typeface="Times New Roman" panose="02020603050405020304" pitchFamily="18" charset="0"/>
              </a:rPr>
              <a:t>Цель</a:t>
            </a:r>
            <a:r>
              <a:rPr lang="ru-RU" b="1" i="1" dirty="0">
                <a:latin typeface="Times New Roman" panose="02020603050405020304" pitchFamily="18" charset="0"/>
                <a:cs typeface="Times New Roman" panose="02020603050405020304" pitchFamily="18" charset="0"/>
              </a:rPr>
              <a:t>:</a:t>
            </a:r>
            <a:r>
              <a:rPr lang="ru-RU" i="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формирование  хорошего психологического климата в педагогическом коллективе с помощью сотрудничества и взаимопомощи внутри группы.</a:t>
            </a:r>
            <a:endParaRPr lang="ru-RU" i="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428596" y="3000372"/>
            <a:ext cx="8286808" cy="584775"/>
          </a:xfrm>
          <a:prstGeom prst="rect">
            <a:avLst/>
          </a:prstGeom>
          <a:noFill/>
        </p:spPr>
        <p:txBody>
          <a:bodyPr wrap="square" rtlCol="0">
            <a:spAutoFit/>
          </a:bodyPr>
          <a:lstStyle/>
          <a:p>
            <a:endParaRPr lang="ru-RU" sz="3200" dirty="0"/>
          </a:p>
        </p:txBody>
      </p:sp>
      <p:sp>
        <p:nvSpPr>
          <p:cNvPr id="5" name="Прямоугольник 4"/>
          <p:cNvSpPr/>
          <p:nvPr/>
        </p:nvSpPr>
        <p:spPr>
          <a:xfrm>
            <a:off x="847270" y="1628800"/>
            <a:ext cx="8712968" cy="3139321"/>
          </a:xfrm>
          <a:prstGeom prst="rect">
            <a:avLst/>
          </a:prstGeom>
        </p:spPr>
        <p:txBody>
          <a:bodyPr wrap="square">
            <a:spAutoFit/>
          </a:bodyPr>
          <a:lstStyle/>
          <a:p>
            <a:endParaRPr lang="ru-RU" b="1" dirty="0" smtClean="0">
              <a:solidFill>
                <a:srgbClr val="000000"/>
              </a:solidFill>
              <a:latin typeface="Arial" panose="020B0604020202020204" pitchFamily="34" charset="0"/>
            </a:endParaRPr>
          </a:p>
          <a:p>
            <a:endParaRPr lang="ru-RU" b="1" dirty="0">
              <a:solidFill>
                <a:srgbClr val="000000"/>
              </a:solidFill>
              <a:latin typeface="Arial" panose="020B0604020202020204" pitchFamily="34" charset="0"/>
            </a:endParaRPr>
          </a:p>
          <a:p>
            <a:endParaRPr lang="ru-RU" b="1" dirty="0" smtClean="0">
              <a:solidFill>
                <a:srgbClr val="000000"/>
              </a:solidFill>
              <a:latin typeface="Arial" panose="020B0604020202020204" pitchFamily="34" charset="0"/>
            </a:endParaRPr>
          </a:p>
          <a:p>
            <a:r>
              <a:rPr lang="ru-RU" b="1" dirty="0" smtClean="0">
                <a:solidFill>
                  <a:srgbClr val="000000"/>
                </a:solidFill>
                <a:latin typeface="Times New Roman" panose="02020603050405020304" pitchFamily="18" charset="0"/>
                <a:cs typeface="Times New Roman" panose="02020603050405020304" pitchFamily="18" charset="0"/>
              </a:rPr>
              <a:t>Задачи</a:t>
            </a:r>
            <a:r>
              <a:rPr lang="ru-RU" b="1" dirty="0">
                <a:solidFill>
                  <a:srgbClr val="000000"/>
                </a:solidFill>
                <a:latin typeface="Times New Roman" panose="02020603050405020304" pitchFamily="18" charset="0"/>
                <a:cs typeface="Times New Roman" panose="02020603050405020304" pitchFamily="18" charset="0"/>
              </a:rPr>
              <a:t>:</a:t>
            </a:r>
            <a:endParaRPr lang="ru-RU" dirty="0">
              <a:solidFill>
                <a:srgbClr val="666666"/>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1.      способствовать познанию своих положительных и отрицательных качеств.</a:t>
            </a:r>
            <a:endParaRPr lang="ru-RU" dirty="0">
              <a:solidFill>
                <a:srgbClr val="666666"/>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2.      познакомить участников с некоторыми приёмами психологической </a:t>
            </a:r>
            <a:r>
              <a:rPr lang="ru-RU" dirty="0" smtClean="0">
                <a:solidFill>
                  <a:srgbClr val="000000"/>
                </a:solidFill>
                <a:latin typeface="Times New Roman" panose="02020603050405020304" pitchFamily="18" charset="0"/>
                <a:cs typeface="Times New Roman" panose="02020603050405020304" pitchFamily="18" charset="0"/>
              </a:rPr>
              <a:t>         </a:t>
            </a:r>
            <a:r>
              <a:rPr lang="ru-RU" dirty="0" err="1" smtClean="0">
                <a:solidFill>
                  <a:srgbClr val="000000"/>
                </a:solidFill>
                <a:latin typeface="Times New Roman" panose="02020603050405020304" pitchFamily="18" charset="0"/>
                <a:cs typeface="Times New Roman" panose="02020603050405020304" pitchFamily="18" charset="0"/>
              </a:rPr>
              <a:t>саморегуляции</a:t>
            </a:r>
            <a:r>
              <a:rPr lang="ru-RU" dirty="0">
                <a:solidFill>
                  <a:srgbClr val="000000"/>
                </a:solidFill>
                <a:latin typeface="Times New Roman" panose="02020603050405020304" pitchFamily="18" charset="0"/>
                <a:cs typeface="Times New Roman" panose="02020603050405020304" pitchFamily="18" charset="0"/>
              </a:rPr>
              <a:t>.</a:t>
            </a:r>
            <a:endParaRPr lang="ru-RU" dirty="0">
              <a:solidFill>
                <a:srgbClr val="666666"/>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3.      совершенствовать развитие личностных качеств, стабилизируя внутреннюю душевную гармонию.</a:t>
            </a:r>
            <a:endParaRPr lang="ru-RU" dirty="0">
              <a:solidFill>
                <a:srgbClr val="666666"/>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4.      развивать коммуникативные навыки.</a:t>
            </a:r>
            <a:endParaRPr lang="ru-RU" dirty="0">
              <a:solidFill>
                <a:srgbClr val="666666"/>
              </a:solidFill>
              <a:latin typeface="Times New Roman" panose="02020603050405020304" pitchFamily="18" charset="0"/>
              <a:cs typeface="Times New Roman" panose="02020603050405020304" pitchFamily="18" charset="0"/>
            </a:endParaRPr>
          </a:p>
          <a:p>
            <a:r>
              <a:rPr lang="ru-RU" b="1" dirty="0">
                <a:solidFill>
                  <a:srgbClr val="666666"/>
                </a:solidFill>
                <a:latin typeface="Arial" panose="020B0604020202020204" pitchFamily="34" charset="0"/>
              </a:rPr>
              <a:t> </a:t>
            </a:r>
            <a:endParaRPr lang="ru-RU" b="0" dirty="0">
              <a:solidFill>
                <a:srgbClr val="666666"/>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467544" y="2348880"/>
            <a:ext cx="8676456" cy="2893100"/>
          </a:xfrm>
          <a:prstGeom prst="rect">
            <a:avLst/>
          </a:prstGeom>
        </p:spPr>
        <p:txBody>
          <a:bodyPr wrap="square">
            <a:spAutoFit/>
          </a:bodyPr>
          <a:lstStyle/>
          <a:p>
            <a:r>
              <a:rPr lang="ru-RU" sz="1400" b="1" dirty="0" smtClean="0">
                <a:solidFill>
                  <a:srgbClr val="000000"/>
                </a:solidFill>
                <a:latin typeface="Times New Roman" panose="02020603050405020304" pitchFamily="18" charset="0"/>
                <a:cs typeface="Times New Roman" panose="02020603050405020304" pitchFamily="18" charset="0"/>
              </a:rPr>
              <a:t>Педагог:</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Я рада, что мы смогли все встретиться, имеем возможность немного расслабиться, отдохнуть, поиграть и узнать что-то новое о себе и о коллегах.</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 Прежде чем начать работать, мы должны вспомнить правила работы в группе.</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1.      Принцип “Я”: основное внимание каждого из нас должно быть сосредоточенно на том, что происходит с нами. Все высказывания должны строиться с использованием личных местоимений единственного числа.</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2.      Здесь и теперь: мы говорим только о том, что происходит с нами в данный момент. Какие мысли, чувства вы переживаете в данный момент.</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3.      Искренность и открытость: чем более откровенными будут рассказы о том, что вас волнует и интересует, чем более искренними будут выражения ваших чувств, тем более эффективной будет ваша работа.</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4.      Конфиденциальность: все, о чем говорится в группе относительно конкретных участников, должно остаться внутри группы.</a:t>
            </a:r>
            <a:endParaRPr lang="ru-RU" sz="1400" dirty="0">
              <a:solidFill>
                <a:srgbClr val="666666"/>
              </a:solidFill>
              <a:latin typeface="Times New Roman" panose="02020603050405020304" pitchFamily="18" charset="0"/>
              <a:cs typeface="Times New Roman" panose="02020603050405020304" pitchFamily="18" charset="0"/>
            </a:endParaRPr>
          </a:p>
          <a:p>
            <a:r>
              <a:rPr lang="ru-RU" sz="1400" dirty="0">
                <a:solidFill>
                  <a:srgbClr val="000000"/>
                </a:solidFill>
                <a:latin typeface="Times New Roman" panose="02020603050405020304" pitchFamily="18" charset="0"/>
                <a:cs typeface="Times New Roman" panose="02020603050405020304" pitchFamily="18" charset="0"/>
              </a:rPr>
              <a:t>Начать наш тренинг я бы хотела с приветствия друг друга.</a:t>
            </a:r>
            <a:endParaRPr lang="ru-RU" sz="1400" b="0" dirty="0">
              <a:solidFill>
                <a:srgbClr val="666666"/>
              </a:solidFill>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323528" y="2204864"/>
            <a:ext cx="8496944" cy="3416320"/>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Упражнение 1.  «Приветствия в разных странах».</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Педагог: </a:t>
            </a:r>
            <a:r>
              <a:rPr lang="ru-RU" dirty="0">
                <a:latin typeface="Times New Roman" panose="02020603050405020304" pitchFamily="18" charset="0"/>
                <a:cs typeface="Times New Roman" panose="02020603050405020304" pitchFamily="18" charset="0"/>
              </a:rPr>
              <a:t>в разных странах обычаи приветствия очень отличаются друг от друга, сейчас мы с вами познакомимся с традиционными приветствиями, после чего будем приветствовать </a:t>
            </a:r>
            <a:r>
              <a:rPr lang="ru-RU" dirty="0" smtClean="0">
                <a:latin typeface="Times New Roman" panose="02020603050405020304" pitchFamily="18" charset="0"/>
                <a:cs typeface="Times New Roman" panose="02020603050405020304" pitchFamily="18" charset="0"/>
              </a:rPr>
              <a:t>своих </a:t>
            </a:r>
            <a:r>
              <a:rPr lang="ru-RU" dirty="0">
                <a:latin typeface="Times New Roman" panose="02020603050405020304" pitchFamily="18" charset="0"/>
                <a:cs typeface="Times New Roman" panose="02020603050405020304" pitchFamily="18" charset="0"/>
              </a:rPr>
              <a:t>соседей слева и справа </a:t>
            </a:r>
            <a:r>
              <a:rPr lang="ru-RU" dirty="0" smtClean="0">
                <a:latin typeface="Times New Roman" panose="02020603050405020304" pitchFamily="18" charset="0"/>
                <a:cs typeface="Times New Roman" panose="02020603050405020304" pitchFamily="18" charset="0"/>
              </a:rPr>
              <a:t>одним </a:t>
            </a:r>
            <a:r>
              <a:rPr lang="ru-RU" dirty="0">
                <a:latin typeface="Times New Roman" panose="02020603050405020304" pitchFamily="18" charset="0"/>
                <a:cs typeface="Times New Roman" panose="02020603050405020304" pitchFamily="18" charset="0"/>
              </a:rPr>
              <a:t>из их видов.</a:t>
            </a:r>
          </a:p>
          <a:p>
            <a:r>
              <a:rPr lang="ru-RU" dirty="0">
                <a:latin typeface="Times New Roman" panose="02020603050405020304" pitchFamily="18" charset="0"/>
                <a:cs typeface="Times New Roman" panose="02020603050405020304" pitchFamily="18" charset="0"/>
              </a:rPr>
              <a:t>Немцы – пожимают руки</a:t>
            </a:r>
          </a:p>
          <a:p>
            <a:r>
              <a:rPr lang="ru-RU" dirty="0">
                <a:latin typeface="Times New Roman" panose="02020603050405020304" pitchFamily="18" charset="0"/>
                <a:cs typeface="Times New Roman" panose="02020603050405020304" pitchFamily="18" charset="0"/>
              </a:rPr>
              <a:t>Полинезийцы – трутся носами</a:t>
            </a:r>
          </a:p>
          <a:p>
            <a:r>
              <a:rPr lang="ru-RU" dirty="0">
                <a:latin typeface="Times New Roman" panose="02020603050405020304" pitchFamily="18" charset="0"/>
                <a:cs typeface="Times New Roman" panose="02020603050405020304" pitchFamily="18" charset="0"/>
              </a:rPr>
              <a:t>Японцы – кланяются</a:t>
            </a:r>
          </a:p>
          <a:p>
            <a:r>
              <a:rPr lang="ru-RU" dirty="0">
                <a:latin typeface="Times New Roman" panose="02020603050405020304" pitchFamily="18" charset="0"/>
                <a:cs typeface="Times New Roman" panose="02020603050405020304" pitchFamily="18" charset="0"/>
              </a:rPr>
              <a:t>Латиноамериканцы – обнимаются</a:t>
            </a:r>
          </a:p>
          <a:p>
            <a:r>
              <a:rPr lang="ru-RU" dirty="0">
                <a:latin typeface="Times New Roman" panose="02020603050405020304" pitchFamily="18" charset="0"/>
                <a:cs typeface="Times New Roman" panose="02020603050405020304" pitchFamily="18" charset="0"/>
              </a:rPr>
              <a:t>Французы – целуют друг друга в щеки</a:t>
            </a:r>
          </a:p>
          <a:p>
            <a:r>
              <a:rPr lang="ru-RU" dirty="0">
                <a:latin typeface="Times New Roman" panose="02020603050405020304" pitchFamily="18" charset="0"/>
                <a:cs typeface="Times New Roman" panose="02020603050405020304" pitchFamily="18" charset="0"/>
              </a:rPr>
              <a:t>Северная Америка – прикладывают ладонь ко лбу, губам, груди</a:t>
            </a:r>
          </a:p>
          <a:p>
            <a:r>
              <a:rPr lang="ru-RU" dirty="0">
                <a:latin typeface="Times New Roman" panose="02020603050405020304" pitchFamily="18" charset="0"/>
                <a:cs typeface="Times New Roman" panose="02020603050405020304" pitchFamily="18" charset="0"/>
              </a:rPr>
              <a:t>Замбези – хлопают в ладоши</a:t>
            </a:r>
          </a:p>
          <a:p>
            <a:r>
              <a:rPr lang="ru-RU" dirty="0">
                <a:latin typeface="Times New Roman" panose="02020603050405020304" pitchFamily="18" charset="0"/>
                <a:cs typeface="Times New Roman" panose="02020603050405020304" pitchFamily="18" charset="0"/>
              </a:rPr>
              <a:t>Самоа – обнюхивают.</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35496" y="0"/>
            <a:ext cx="9144000" cy="6858000"/>
          </a:xfrm>
          <a:prstGeom prst="rect">
            <a:avLst/>
          </a:prstGeom>
        </p:spPr>
      </p:pic>
      <p:sp>
        <p:nvSpPr>
          <p:cNvPr id="3" name="TextBox 2"/>
          <p:cNvSpPr txBox="1"/>
          <p:nvPr/>
        </p:nvSpPr>
        <p:spPr>
          <a:xfrm>
            <a:off x="539552" y="2492896"/>
            <a:ext cx="8136904" cy="2031325"/>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Упражнение № 2"Все мы чем-то похожи"</a:t>
            </a:r>
            <a:endParaRPr lang="ru-RU" dirty="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Педагог</a:t>
            </a:r>
            <a:r>
              <a:rPr lang="ru-RU" dirty="0">
                <a:latin typeface="Times New Roman" panose="02020603050405020304" pitchFamily="18" charset="0"/>
                <a:cs typeface="Times New Roman" panose="02020603050405020304" pitchFamily="18" charset="0"/>
              </a:rPr>
              <a:t>: Разбейтесь, пожалуйста, на группы по 4 или 5 человек. Пусть каждая группа сядет и составит список того, что объединяет ее членов. В этом списке можно написать, например: "У каждого из нас есть сестра. ", "Любимый цвет каждого из нас - синий" и т. д. У вас пять минут. Победит та группа, которая найдет и запишет наибольшее количество общих черт.</a:t>
            </a:r>
          </a:p>
          <a:p>
            <a:r>
              <a:rPr lang="ru-RU" dirty="0">
                <a:latin typeface="Times New Roman" panose="02020603050405020304" pitchFamily="18" charset="0"/>
                <a:cs typeface="Times New Roman" panose="02020603050405020304" pitchFamily="18" charset="0"/>
              </a:rPr>
              <a:t> Обратная связь: Сложно ли искать общие черты? </a:t>
            </a:r>
          </a:p>
        </p:txBody>
      </p:sp>
    </p:spTree>
    <p:extLst>
      <p:ext uri="{BB962C8B-B14F-4D97-AF65-F5344CB8AC3E}">
        <p14:creationId xmlns="" xmlns:p14="http://schemas.microsoft.com/office/powerpoint/2010/main" val="3803763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8" name="TextBox 7"/>
          <p:cNvSpPr txBox="1"/>
          <p:nvPr/>
        </p:nvSpPr>
        <p:spPr>
          <a:xfrm>
            <a:off x="683568" y="2348880"/>
            <a:ext cx="7929618" cy="2308324"/>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Упражнение №3. Узнай рисунок (хорошо ли вы знаете друг друга)</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Педагог </a:t>
            </a:r>
            <a:r>
              <a:rPr lang="ru-RU" dirty="0">
                <a:latin typeface="Times New Roman" panose="02020603050405020304" pitchFamily="18" charset="0"/>
                <a:cs typeface="Times New Roman" panose="02020603050405020304" pitchFamily="18" charset="0"/>
              </a:rPr>
              <a:t> задает участникам вопрос: «Долго ли вы работаете вместе и хорошо ли знаете друг друга?  Вот сейчас это и проверим! Нарисуйте, пожалуйста, за 3 минуты свой портрет. Рисунки подписывать не надо».</a:t>
            </a:r>
          </a:p>
          <a:p>
            <a:r>
              <a:rPr lang="ru-RU" dirty="0">
                <a:latin typeface="Times New Roman" panose="02020603050405020304" pitchFamily="18" charset="0"/>
                <a:cs typeface="Times New Roman" panose="02020603050405020304" pitchFamily="18" charset="0"/>
              </a:rPr>
              <a:t> </a:t>
            </a:r>
          </a:p>
          <a:p>
            <a:r>
              <a:rPr lang="ru-RU" dirty="0">
                <a:latin typeface="Times New Roman" panose="02020603050405020304" pitchFamily="18" charset="0"/>
                <a:cs typeface="Times New Roman" panose="02020603050405020304" pitchFamily="18" charset="0"/>
              </a:rPr>
              <a:t> После завершения работы </a:t>
            </a:r>
            <a:r>
              <a:rPr lang="ru-RU" dirty="0" smtClean="0">
                <a:latin typeface="Times New Roman" panose="02020603050405020304" pitchFamily="18" charset="0"/>
                <a:cs typeface="Times New Roman" panose="02020603050405020304" pitchFamily="18" charset="0"/>
              </a:rPr>
              <a:t>педагог </a:t>
            </a:r>
            <a:r>
              <a:rPr lang="ru-RU" dirty="0">
                <a:latin typeface="Times New Roman" panose="02020603050405020304" pitchFamily="18" charset="0"/>
                <a:cs typeface="Times New Roman" panose="02020603050405020304" pitchFamily="18" charset="0"/>
              </a:rPr>
              <a:t>собирает рисунки в общую пачку. Затем он достает каждый рисунок из пачки, прикрепляет к доске. Участники угадывают автора рисунка.</a:t>
            </a:r>
          </a:p>
        </p:txBody>
      </p:sp>
    </p:spTree>
    <p:extLst>
      <p:ext uri="{BB962C8B-B14F-4D97-AF65-F5344CB8AC3E}">
        <p14:creationId xmlns="" xmlns:p14="http://schemas.microsoft.com/office/powerpoint/2010/main" val="3439712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hildren-Festival-PPT-Backgrounds.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899592" y="2276872"/>
            <a:ext cx="6828505" cy="3139321"/>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Упражнение </a:t>
            </a:r>
            <a:r>
              <a:rPr lang="ru-RU" b="1" dirty="0" smtClean="0">
                <a:latin typeface="Times New Roman" panose="02020603050405020304" pitchFamily="18" charset="0"/>
                <a:cs typeface="Times New Roman" panose="02020603050405020304" pitchFamily="18" charset="0"/>
              </a:rPr>
              <a:t>№4. </a:t>
            </a:r>
            <a:r>
              <a:rPr lang="ru-RU" b="1" dirty="0">
                <a:latin typeface="Times New Roman" panose="02020603050405020304" pitchFamily="18" charset="0"/>
                <a:cs typeface="Times New Roman" panose="02020603050405020304" pitchFamily="18" charset="0"/>
              </a:rPr>
              <a:t>«Подойди ко мне поближе, я хочу тебя обнять!»</a:t>
            </a:r>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Цель:</a:t>
            </a:r>
            <a:r>
              <a:rPr lang="ru-RU" dirty="0">
                <a:latin typeface="Times New Roman" panose="02020603050405020304" pitchFamily="18" charset="0"/>
                <a:cs typeface="Times New Roman" panose="02020603050405020304" pitchFamily="18" charset="0"/>
              </a:rPr>
              <a:t>  формирование положительного настроя на работу, развитие умения выразить положительные чувства к  друг другу,</a:t>
            </a:r>
          </a:p>
          <a:p>
            <a:r>
              <a:rPr lang="ru-RU" dirty="0">
                <a:latin typeface="Times New Roman" panose="02020603050405020304" pitchFamily="18" charset="0"/>
                <a:cs typeface="Times New Roman" panose="02020603050405020304" pitchFamily="18" charset="0"/>
              </a:rPr>
              <a:t>Воспитатели образуют один большой круг. Упражнение начинает </a:t>
            </a:r>
            <a:r>
              <a:rPr lang="ru-RU" dirty="0" smtClean="0">
                <a:latin typeface="Times New Roman" panose="02020603050405020304" pitchFamily="18" charset="0"/>
                <a:cs typeface="Times New Roman" panose="02020603050405020304" pitchFamily="18" charset="0"/>
              </a:rPr>
              <a:t>педагог. </a:t>
            </a:r>
            <a:r>
              <a:rPr lang="ru-RU" dirty="0">
                <a:latin typeface="Times New Roman" panose="02020603050405020304" pitchFamily="18" charset="0"/>
                <a:cs typeface="Times New Roman" panose="02020603050405020304" pitchFamily="18" charset="0"/>
              </a:rPr>
              <a:t>По очереди, по цепочке все должны выразить свою симпатию друг к другу с помощью жестов и приятных слов. </a:t>
            </a:r>
            <a:r>
              <a:rPr lang="ru-RU" dirty="0" smtClean="0">
                <a:latin typeface="Times New Roman" panose="02020603050405020304" pitchFamily="18" charset="0"/>
                <a:cs typeface="Times New Roman" panose="02020603050405020304" pitchFamily="18" charset="0"/>
              </a:rPr>
              <a:t>Педагог обнимает </a:t>
            </a:r>
            <a:r>
              <a:rPr lang="ru-RU" dirty="0">
                <a:latin typeface="Times New Roman" panose="02020603050405020304" pitchFamily="18" charset="0"/>
                <a:cs typeface="Times New Roman" panose="02020603050405020304" pitchFamily="18" charset="0"/>
              </a:rPr>
              <a:t>сидящего рядом с ним игрока совсем слабо, а он, в свою очередь, должен обнять своего соседа уже крепче, потом объятия постепенно набирают свою силу, пока не вернутся к </a:t>
            </a:r>
            <a:r>
              <a:rPr lang="ru-RU" dirty="0" smtClean="0">
                <a:latin typeface="Times New Roman" panose="02020603050405020304" pitchFamily="18" charset="0"/>
                <a:cs typeface="Times New Roman" panose="02020603050405020304" pitchFamily="18" charset="0"/>
              </a:rPr>
              <a:t>ведущему.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93523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481</Words>
  <Application>Microsoft Office PowerPoint</Application>
  <PresentationFormat>Экран (4:3)</PresentationFormat>
  <Paragraphs>102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 Цель: формирование  хорошего психологического климата в педагогическом коллективе с помощью сотрудничества и взаимопомощи внутри группы.</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Совместная творческая деятельность – важный аспект в формировании модели взаимодействия  «Родитель-ребенок-педагог»</dc:title>
  <dc:creator>Зейналовы</dc:creator>
  <cp:lastModifiedBy>Acer1</cp:lastModifiedBy>
  <cp:revision>27</cp:revision>
  <dcterms:created xsi:type="dcterms:W3CDTF">2018-10-21T17:45:15Z</dcterms:created>
  <dcterms:modified xsi:type="dcterms:W3CDTF">2020-05-26T11:39:50Z</dcterms:modified>
</cp:coreProperties>
</file>