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59" r:id="rId13"/>
    <p:sldId id="260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1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pn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7200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052736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88641"/>
            <a:ext cx="7772400" cy="7200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image" Target="../media/image2.png" /><Relationship Id="rId9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8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8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sz="3100" smtClean="0"/>
            </a:br>
            <a:br>
              <a:rPr lang="ru-RU" sz="3100"/>
            </a:br>
            <a:endParaRPr lang="ru-RU" sz="31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0648"/>
            <a:ext cx="6400800" cy="720080"/>
          </a:xfrm>
        </p:spPr>
        <p:txBody>
          <a:bodyPr>
            <a:normAutofit fontScale="47500" lnSpcReduction="20000"/>
          </a:bodyPr>
          <a:lstStyle/>
          <a:p>
            <a:r>
              <a:rPr lang="ru-RU">
                <a:solidFill>
                  <a:schemeClr val="tx1"/>
                </a:solidFill>
              </a:rPr>
              <a:t>МУНИЦИПАЛЬНОЕ БЮДЖЕТНОЕ ДОШКОЛЬНОЕ ОБРАЗОВАТЕЛЬНОЕ  УЧРЕЖДЕНИЕ </a:t>
            </a:r>
            <a:br>
              <a:rPr lang="ru-RU">
                <a:solidFill>
                  <a:schemeClr val="tx1"/>
                </a:solidFill>
              </a:rPr>
            </a:br>
            <a:r>
              <a:rPr lang="ru-RU">
                <a:solidFill>
                  <a:schemeClr val="tx1"/>
                </a:solidFill>
              </a:rPr>
              <a:t>«ДЕТСКИЙ САД  № 333 г. ЧЕЛЯБИНСКА»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583716"/>
            <a:ext cx="5040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prstClr val="black"/>
                </a:solidFill>
                <a:ea typeface="+mj-ea"/>
                <a:cs typeface="+mj-cs"/>
              </a:rPr>
              <a:t>П</a:t>
            </a:r>
            <a:r>
              <a:rPr lang="ru-RU" sz="4000" b="1" smtClean="0">
                <a:solidFill>
                  <a:prstClr val="black"/>
                </a:solidFill>
                <a:ea typeface="+mj-ea"/>
                <a:cs typeface="+mj-cs"/>
              </a:rPr>
              <a:t>ортфолио </a:t>
            </a:r>
          </a:p>
        </p:txBody>
      </p:sp>
      <p:pic>
        <p:nvPicPr>
          <p:cNvPr id="1026" name="Picture 2" descr="D:\bak\таня\м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15213" y="980728"/>
            <a:ext cx="2165325" cy="325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3796298"/>
            <a:ext cx="5040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smtClean="0"/>
              <a:t>Воспитателя</a:t>
            </a:r>
            <a:endParaRPr lang="ru-RU" sz="3200"/>
          </a:p>
          <a:p>
            <a:r>
              <a:rPr lang="ru-RU" sz="3200" err="1"/>
              <a:t>Колистратовой Татьяны </a:t>
            </a:r>
            <a:r>
              <a:rPr lang="ru-RU" sz="3200" smtClean="0"/>
              <a:t>Ивановны</a:t>
            </a:r>
            <a:endParaRPr lang="ru-RU" sz="3200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Autofit/>
          </a:bodyPr>
          <a:lstStyle/>
          <a:p>
            <a:r>
              <a:rPr lang="ru-RU" sz="3600" smtClean="0"/>
              <a:t>Открытые </a:t>
            </a:r>
            <a:r>
              <a:rPr lang="ru-RU" sz="3600"/>
              <a:t>занятия, </a:t>
            </a:r>
            <a:r>
              <a:rPr lang="ru-RU" sz="3600" smtClean="0"/>
              <a:t>мероприятия, конкурсы</a:t>
            </a:r>
            <a:endParaRPr lang="ru-RU" sz="360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5136127"/>
              </p:ext>
            </p:extLst>
          </p:nvPr>
        </p:nvGraphicFramePr>
        <p:xfrm>
          <a:off x="323410" y="980728"/>
          <a:ext cx="8784975" cy="5480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5064562"/>
                <a:gridCol w="2928325"/>
              </a:tblGrid>
              <a:tr h="504056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Тема, </a:t>
                      </a:r>
                      <a:r>
                        <a:rPr lang="ru-RU" sz="1400" b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группа,</a:t>
                      </a:r>
                      <a:r>
                        <a:rPr lang="ru-RU" sz="1400" b="1" baseline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форма проведения.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Уровень  (образовательное учреждение, район)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«Пожарная безопасность» подготовительная </a:t>
                      </a:r>
                      <a:r>
                        <a:rPr lang="ru-RU" sz="140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группа (открытое)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МБДОУ ДС  №333 г Челябинск</a:t>
                      </a: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«Загадка» подготовительная группа </a:t>
                      </a:r>
                      <a:r>
                        <a:rPr lang="ru-RU" sz="140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(открытое)</a:t>
                      </a: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МБДОУ ДС  №333 г Челябинск</a:t>
                      </a: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«Число три – число сказок» средняя </a:t>
                      </a:r>
                      <a:r>
                        <a:rPr lang="ru-RU" sz="140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группа (открытое)</a:t>
                      </a:r>
                      <a:endParaRPr lang="ru-RU" sz="1400">
                        <a:effectLst/>
                        <a:latin typeface="+mj-lt"/>
                        <a:ea typeface="Times New Roman" panose="02020603050405020304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МБДОУ ДС  №333 г Челябинск</a:t>
                      </a:r>
                    </a:p>
                  </a:txBody>
                  <a:tcPr/>
                </a:tc>
              </a:tr>
              <a:tr h="559296">
                <a:tc>
                  <a:txBody>
                    <a:bodyPr vert="horz" wrap="square"/>
                    <a:lstStyle/>
                    <a:p>
                      <a:r>
                        <a:rPr lang="ru-RU" sz="1400" b="0" smtClean="0"/>
                        <a:t>2017</a:t>
                      </a:r>
                      <a:endParaRPr lang="ru-RU" sz="1400" b="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b="0" kern="120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Чудо - имя которому сказка</a:t>
                      </a:r>
                      <a:endParaRPr lang="ru-RU" sz="1400" b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kern="120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«Педагог года в дошкольном образовании 2017»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2018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Сюжетно ролевая игра в ДОУ</a:t>
                      </a:r>
                      <a:endParaRPr lang="ru-RU" sz="14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МБДОУ ДС  №333 г Челябинск</a:t>
                      </a:r>
                    </a:p>
                  </a:txBody>
                  <a:tcPr/>
                </a:tc>
              </a:tr>
              <a:tr h="738082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2018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сюжетно-ролевая игра «Кондитерская фабрика»</a:t>
                      </a:r>
                      <a:endParaRPr lang="ru-RU" sz="14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Городской конкурс: Лучшая методическая разработка </a:t>
                      </a:r>
                      <a:endParaRPr lang="ru-RU" sz="1400">
                        <a:latin typeface="+mj-lt"/>
                      </a:endParaRPr>
                    </a:p>
                  </a:txBody>
                  <a:tcPr/>
                </a:tc>
              </a:tr>
              <a:tr h="738082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2021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>
                          <a:latin typeface="+mj-lt"/>
                        </a:rPr>
                        <a:t>Дидактическое пособие «Мы дежурим»</a:t>
                      </a:r>
                      <a:endParaRPr lang="ru-RU" sz="1400">
                        <a:latin typeface="+mj-lt"/>
                      </a:endParaRPr>
                    </a:p>
                  </a:txBody>
                  <a:tcPr/>
                </a:tc>
                <a:tc rowSpan="2"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Техническое задание ГПСПС «воспитателей»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latin typeface="+mj-lt"/>
                        </a:rPr>
                        <a:t>Педагогический марафон « мой успешный проект» семинар-практикум</a:t>
                      </a:r>
                    </a:p>
                    <a:p>
                      <a:endParaRPr lang="ru-RU" sz="1400">
                        <a:latin typeface="+mj-lt"/>
                      </a:endParaRPr>
                    </a:p>
                  </a:txBody>
                  <a:tcPr/>
                </a:tc>
              </a:tr>
              <a:tr h="738082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2022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>
                          <a:latin typeface="+mj-lt"/>
                        </a:rPr>
                        <a:t>Этикет и правильное питание </a:t>
                      </a:r>
                    </a:p>
                    <a:p>
                      <a:r>
                        <a:rPr lang="ru-RU" sz="1400" b="0" smtClean="0">
                          <a:latin typeface="+mj-lt"/>
                        </a:rPr>
                        <a:t>Дидактическое пособие</a:t>
                      </a:r>
                      <a:r>
                        <a:rPr lang="ru-RU" sz="1400" b="0" baseline="0" smtClean="0">
                          <a:latin typeface="+mj-lt"/>
                        </a:rPr>
                        <a:t> </a:t>
                      </a:r>
                      <a:r>
                        <a:rPr lang="ru-RU" sz="1400" b="0" smtClean="0">
                          <a:latin typeface="+mj-lt"/>
                        </a:rPr>
                        <a:t>«Картотека по формированию культурно-гигиенических навыков и здоровому питанию: «Каша, суп, салат, компот – нам здоровье принесет»». </a:t>
                      </a:r>
                      <a:endParaRPr lang="ru-RU" sz="1400" b="0"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 sz="1400">
                        <a:latin typeface="+mj-lt"/>
                      </a:endParaRPr>
                    </a:p>
                  </a:txBody>
                  <a:tcPr/>
                </a:tc>
              </a:tr>
              <a:tr h="738082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2022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Дидактическое пособие</a:t>
                      </a:r>
                      <a:r>
                        <a:rPr lang="ru-RU" sz="1400" b="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«Картотека по формированию культурно-гигиенических навыков и здоровому питанию.</a:t>
                      </a: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 sz="140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601700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78098"/>
          </a:xfrm>
        </p:spPr>
        <p:txBody>
          <a:bodyPr>
            <a:noAutofit/>
          </a:bodyPr>
          <a:lstStyle/>
          <a:p>
            <a:r>
              <a:rPr lang="ru-RU" sz="3600" smtClean="0"/>
              <a:t>Материалы, отражающие результаты работы</a:t>
            </a:r>
            <a:endParaRPr lang="ru-RU" sz="360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670670" cy="288032"/>
          </a:xfrm>
        </p:spPr>
        <p:txBody>
          <a:bodyPr>
            <a:normAutofit fontScale="92500" lnSpcReduction="20000"/>
          </a:bodyPr>
          <a:lstStyle/>
          <a:p>
            <a:r>
              <a:rPr lang="ru-RU" sz="1600" smtClean="0"/>
              <a:t>Развитие трудовой деятельности у дошкольников</a:t>
            </a:r>
            <a:endParaRPr lang="ru-RU" sz="1600"/>
          </a:p>
        </p:txBody>
      </p:sp>
      <p:pic>
        <p:nvPicPr>
          <p:cNvPr id="5" name="Picture 11" descr="D:\bak\таня\Новая папка (2)\для заказа макета\дежурство\для конкурса трудовая деятельность\стенд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41993" y="1484784"/>
            <a:ext cx="3106688" cy="233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96136" y="1052736"/>
            <a:ext cx="3177683" cy="23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838414" y="4323380"/>
            <a:ext cx="327007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D:\bak\таня\Новая папка (2)\отчеты и сайт\20-21\7. март\3\8. трудовые навыки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68"/>
          <a:stretch>
            <a:fillRect/>
          </a:stretch>
        </p:blipFill>
        <p:spPr bwMode="auto">
          <a:xfrm>
            <a:off x="251520" y="4060093"/>
            <a:ext cx="3024336" cy="27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bak\таня\Новая папка (2)\отчеты и сайт\20-21\8. апрель\1\3. уборка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75856" y="2161057"/>
            <a:ext cx="3253335" cy="24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039471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/>
              <a:t>Материалы, отражающие результаты работы</a:t>
            </a:r>
          </a:p>
        </p:txBody>
      </p:sp>
      <p:pic>
        <p:nvPicPr>
          <p:cNvPr id="7" name="Picture 2" descr="D:\bak\таня\Новая папка (2)\отчеты и сайт\2018-2019\ппрс\20190315_0722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11" r="26627" b="24757"/>
          <a:stretch>
            <a:fillRect/>
          </a:stretch>
        </p:blipFill>
        <p:spPr bwMode="auto">
          <a:xfrm>
            <a:off x="611560" y="2492896"/>
            <a:ext cx="407529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1800" b="0" smtClean="0"/>
              <a:t>Схема «Шкафчик»</a:t>
            </a:r>
            <a:endParaRPr lang="ru-RU" sz="1800" b="0"/>
          </a:p>
        </p:txBody>
      </p:sp>
      <p:pic>
        <p:nvPicPr>
          <p:cNvPr id="12" name="Picture 2" descr="D:\bak\таня\Новая папка (2)\отчеты и сайт\20-21\8. апрель\2-3\7. наводим пордок (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48064" y="2924944"/>
            <a:ext cx="3746810" cy="280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/>
              <a:t>Материалы, отражающие результаты работы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95736" y="1196752"/>
            <a:ext cx="4040188" cy="309711"/>
          </a:xfrm>
        </p:spPr>
        <p:txBody>
          <a:bodyPr>
            <a:normAutofit fontScale="92500" lnSpcReduction="20000"/>
          </a:bodyPr>
          <a:lstStyle/>
          <a:p>
            <a:r>
              <a:rPr lang="ru-RU" sz="1800" b="0" smtClean="0"/>
              <a:t>Уголок природы</a:t>
            </a:r>
            <a:endParaRPr lang="ru-RU" sz="1800" b="0"/>
          </a:p>
        </p:txBody>
      </p:sp>
      <p:pic>
        <p:nvPicPr>
          <p:cNvPr id="10" name="Picture 4" descr="D:\bak\таня\Новая папка (2)\отчеты и сайт\2018-2019\ппрс\20190312_1340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09" t="21235" r="31208" b="32526"/>
          <a:stretch>
            <a:fillRect/>
          </a:stretch>
        </p:blipFill>
        <p:spPr bwMode="auto">
          <a:xfrm>
            <a:off x="179512" y="1916832"/>
            <a:ext cx="4040188" cy="211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726" t="22439"/>
          <a:stretch>
            <a:fillRect/>
          </a:stretch>
        </p:blipFill>
        <p:spPr bwMode="auto">
          <a:xfrm>
            <a:off x="539552" y="4221088"/>
            <a:ext cx="3162258" cy="234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D:\bak\таня\Новая папка (2)\отчеты и сайт\20-21\4 декабрь\3\4. птицы тоже сть хотят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5400000">
            <a:off x="6085521" y="1267407"/>
            <a:ext cx="25175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bak\таня\Новая папка (2)\отчеты и сайт\20-21\проект цветущий сад\14. сажаем цветы (2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04048" y="4005064"/>
            <a:ext cx="3384376" cy="253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/>
              <a:t>Материалы, отражающие результаты работы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639762"/>
          </a:xfrm>
        </p:spPr>
        <p:txBody>
          <a:bodyPr/>
          <a:lstStyle/>
          <a:p>
            <a:r>
              <a:rPr lang="ru-RU" b="0" smtClean="0"/>
              <a:t>Питание, КГН</a:t>
            </a:r>
            <a:endParaRPr lang="ru-RU" b="0"/>
          </a:p>
        </p:txBody>
      </p:sp>
      <p:pic>
        <p:nvPicPr>
          <p:cNvPr id="7" name="Picture 2" descr="D:\bak\таня\Новая папка (2)\планы\КАРТОЧКИ ДЛЯ ПЛАНОВ\кгн\конкурс Этикет и правильное питание\1.готово\фото\20220113_1436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50" t="2933" r="11702" b="5662"/>
          <a:stretch>
            <a:fillRect/>
          </a:stretch>
        </p:blipFill>
        <p:spPr bwMode="auto">
          <a:xfrm>
            <a:off x="251520" y="1916832"/>
            <a:ext cx="3327535" cy="268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bak\таня\детский сад 2022 и далее\планы\КАРТОЧКИ ДЛЯ ПЛАНОВ\кгн\конкурс Этикет и правильное питание\1.готово\фото\20220113_14423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724" b="19497"/>
          <a:stretch>
            <a:fillRect/>
          </a:stretch>
        </p:blipFill>
        <p:spPr bwMode="auto">
          <a:xfrm>
            <a:off x="3851920" y="4509120"/>
            <a:ext cx="4041775" cy="202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bak\таня\детский сад 2022 и далее\планы\КАРТОЧКИ ДЛЯ ПЛАНОВ\кгн\конкурс Этикет и правильное питание\1.готово\фото\20220110_0846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557535" y="1124744"/>
            <a:ext cx="3272264" cy="244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3063764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600"/>
              <a:t>Материалы, отражающие результаты работы</a:t>
            </a:r>
          </a:p>
        </p:txBody>
      </p:sp>
      <p:pic>
        <p:nvPicPr>
          <p:cNvPr id="4101" name="Picture 5" descr="D:\bak\таня\детский сад 2022 и далее\планы\КАРТОЧКИ ДЛЯ ПЛАНОВ\кгн\конкурс Этикет и правильное питание\1.готово\фото\20220131_1359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744"/>
          <a:stretch>
            <a:fillRect/>
          </a:stretch>
        </p:blipFill>
        <p:spPr bwMode="auto">
          <a:xfrm>
            <a:off x="323528" y="1991032"/>
            <a:ext cx="4038600" cy="251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D:\bak\таня\детский сад 2022 и далее\планы\КАРТОЧКИ ДЛЯ ПЛАНОВ\кгн\конкурс Этикет и правильное питание\1.готово\фото\20220113_1447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32040" y="1916832"/>
            <a:ext cx="3682538" cy="275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2849932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21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Материалы, отражающие результаты работы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381719"/>
          </a:xfrm>
        </p:spPr>
        <p:txBody>
          <a:bodyPr>
            <a:normAutofit/>
          </a:bodyPr>
          <a:lstStyle/>
          <a:p>
            <a:r>
              <a:rPr lang="ru-RU" sz="1800" b="0" smtClean="0"/>
              <a:t>Коллекционирование </a:t>
            </a:r>
            <a:endParaRPr lang="ru-RU" sz="1800" b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118" b="26371"/>
          <a:stretch>
            <a:fillRect/>
          </a:stretch>
        </p:blipFill>
        <p:spPr bwMode="auto">
          <a:xfrm>
            <a:off x="323528" y="1916832"/>
            <a:ext cx="4040188" cy="113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D:\bak\таня\Новая папка (2)\отчеты и сайт\21-22\6. январь\2\8. наши коллекции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363" t="22618" r="16381" b="9515"/>
          <a:stretch>
            <a:fillRect/>
          </a:stretch>
        </p:blipFill>
        <p:spPr bwMode="auto">
          <a:xfrm rot="5400000">
            <a:off x="3177429" y="3851186"/>
            <a:ext cx="307717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bak\таня\Новая папка (2)\отчеты и сайт\21-22\6. январь\2\8. наши коллекции (1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65" t="15386" b="10913"/>
          <a:stretch>
            <a:fillRect/>
          </a:stretch>
        </p:blipFill>
        <p:spPr bwMode="auto">
          <a:xfrm rot="5400000">
            <a:off x="5484973" y="2139155"/>
            <a:ext cx="3816425" cy="276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bak\таня\Новая папка (2)\отчеты и сайт\21-22\6. январь\2\8. наши коллекции (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19" t="14276" r="6232" b="6697"/>
          <a:stretch>
            <a:fillRect/>
          </a:stretch>
        </p:blipFill>
        <p:spPr bwMode="auto">
          <a:xfrm rot="5400000">
            <a:off x="-199385" y="3684791"/>
            <a:ext cx="3452031" cy="255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025609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2" descr="D:\bak\таня\Новая папка (2)\картинки\пчелки\6c821336f920c57b03fd8ac3b7bf487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850" t="23720" r="17600" b="11772"/>
          <a:stretch>
            <a:fillRect/>
          </a:stretch>
        </p:blipFill>
        <p:spPr bwMode="auto">
          <a:xfrm>
            <a:off x="191729" y="0"/>
            <a:ext cx="4896466" cy="497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122380">
            <a:off x="1857932" y="4034160"/>
            <a:ext cx="690766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Спасибо за внимание!</a:t>
            </a:r>
            <a:endParaRPr lang="ru-RU" sz="5400" b="1" i="1" cap="none" spc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43936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mtClean="0"/>
              <a:t>Содержание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ru-RU" smtClean="0"/>
              <a:t>Общие сведения</a:t>
            </a:r>
          </a:p>
          <a:p>
            <a:r>
              <a:rPr lang="ru-RU"/>
              <a:t>Эссе «Я – педагог</a:t>
            </a:r>
            <a:r>
              <a:rPr lang="ru-RU" smtClean="0"/>
              <a:t>»</a:t>
            </a:r>
          </a:p>
          <a:p>
            <a:r>
              <a:rPr lang="ru-RU" smtClean="0"/>
              <a:t>Документы отражающие уровень образования, квалификации педагога</a:t>
            </a:r>
          </a:p>
          <a:p>
            <a:r>
              <a:rPr lang="ru-RU"/>
              <a:t>Работа по </a:t>
            </a:r>
            <a:r>
              <a:rPr lang="ru-RU" smtClean="0"/>
              <a:t>самообразованию</a:t>
            </a:r>
          </a:p>
          <a:p>
            <a:r>
              <a:rPr lang="ru-RU"/>
              <a:t>Проектная </a:t>
            </a:r>
            <a:r>
              <a:rPr lang="ru-RU" smtClean="0"/>
              <a:t>деятельность</a:t>
            </a:r>
          </a:p>
          <a:p>
            <a:r>
              <a:rPr lang="ru-RU" smtClean="0"/>
              <a:t>Открытые </a:t>
            </a:r>
            <a:r>
              <a:rPr lang="ru-RU"/>
              <a:t>занятия, </a:t>
            </a:r>
            <a:r>
              <a:rPr lang="ru-RU" smtClean="0"/>
              <a:t>мероприятия, конкурсы</a:t>
            </a:r>
            <a:endParaRPr lang="ru-RU" smtClean="0"/>
          </a:p>
          <a:p>
            <a:r>
              <a:rPr lang="ru-RU"/>
              <a:t>Материалы, отражающие результаты работы</a:t>
            </a:r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Общие </a:t>
            </a:r>
            <a:r>
              <a:rPr lang="ru-RU" smtClean="0"/>
              <a:t>сведения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latin typeface="Monotype Corsiva" pitchFamily="66" charset="0"/>
              </a:rPr>
              <a:t>Дата рождения</a:t>
            </a:r>
            <a:r>
              <a:rPr lang="ru-RU">
                <a:latin typeface="Monotype Corsiva" pitchFamily="66" charset="0"/>
              </a:rPr>
              <a:t>: </a:t>
            </a:r>
            <a:r>
              <a:rPr lang="ru-RU" smtClean="0">
                <a:latin typeface="Monotype Corsiva" pitchFamily="66" charset="0"/>
              </a:rPr>
              <a:t>09.12.1971г</a:t>
            </a:r>
            <a:endParaRPr lang="ru-RU">
              <a:latin typeface="Monotype Corsiva" pitchFamily="66" charset="0"/>
            </a:endParaRPr>
          </a:p>
          <a:p>
            <a:r>
              <a:rPr lang="ru-RU" b="1">
                <a:latin typeface="Monotype Corsiva" pitchFamily="66" charset="0"/>
              </a:rPr>
              <a:t>Образование: </a:t>
            </a:r>
            <a:r>
              <a:rPr lang="ru-RU">
                <a:latin typeface="Monotype Corsiva" pitchFamily="66" charset="0"/>
              </a:rPr>
              <a:t>высшее </a:t>
            </a:r>
            <a:r>
              <a:rPr lang="ru-RU" smtClean="0">
                <a:latin typeface="Monotype Corsiva" pitchFamily="66" charset="0"/>
              </a:rPr>
              <a:t>, Федеральное </a:t>
            </a:r>
            <a:r>
              <a:rPr lang="ru-RU">
                <a:latin typeface="Monotype Corsiva" pitchFamily="66" charset="0"/>
              </a:rPr>
              <a:t>государственное образовательное учреждение высшего профессионального образования «Челябинская Академия культуры и искусства</a:t>
            </a:r>
            <a:r>
              <a:rPr lang="ru-RU" smtClean="0">
                <a:latin typeface="Monotype Corsiva" pitchFamily="66" charset="0"/>
              </a:rPr>
              <a:t>»</a:t>
            </a:r>
          </a:p>
          <a:p>
            <a:r>
              <a:rPr lang="ru-RU" b="1" smtClean="0">
                <a:latin typeface="Monotype Corsiva" pitchFamily="66" charset="0"/>
              </a:rPr>
              <a:t>Общий </a:t>
            </a:r>
            <a:r>
              <a:rPr lang="ru-RU" b="1">
                <a:latin typeface="Monotype Corsiva" pitchFamily="66" charset="0"/>
              </a:rPr>
              <a:t>трудовой стаж </a:t>
            </a:r>
            <a:r>
              <a:rPr lang="ru-RU">
                <a:latin typeface="Monotype Corsiva" pitchFamily="66" charset="0"/>
              </a:rPr>
              <a:t>– </a:t>
            </a:r>
            <a:r>
              <a:rPr lang="ru-RU" smtClean="0">
                <a:latin typeface="Monotype Corsiva" pitchFamily="66" charset="0"/>
              </a:rPr>
              <a:t>27 лет </a:t>
            </a:r>
            <a:endParaRPr lang="ru-RU">
              <a:latin typeface="Monotype Corsiva" pitchFamily="66" charset="0"/>
            </a:endParaRPr>
          </a:p>
          <a:p>
            <a:r>
              <a:rPr lang="ru-RU" b="1">
                <a:latin typeface="Monotype Corsiva" pitchFamily="66" charset="0"/>
              </a:rPr>
              <a:t>В данном образовательном учреждении </a:t>
            </a:r>
            <a:r>
              <a:rPr lang="ru-RU">
                <a:latin typeface="Monotype Corsiva" pitchFamily="66" charset="0"/>
              </a:rPr>
              <a:t>– </a:t>
            </a:r>
            <a:r>
              <a:rPr lang="ru-RU" smtClean="0">
                <a:latin typeface="Monotype Corsiva" pitchFamily="66" charset="0"/>
              </a:rPr>
              <a:t> 9 лет </a:t>
            </a:r>
            <a:endParaRPr lang="ru-RU" smtClean="0">
              <a:latin typeface="Monotype Corsiva" pitchFamily="66" charset="0"/>
            </a:endParaRPr>
          </a:p>
          <a:p>
            <a:r>
              <a:rPr lang="ru-RU" b="1" smtClean="0">
                <a:latin typeface="Monotype Corsiva" pitchFamily="66" charset="0"/>
              </a:rPr>
              <a:t>Квалификационная категория </a:t>
            </a:r>
            <a:r>
              <a:rPr lang="ru-RU" smtClean="0">
                <a:latin typeface="Monotype Corsiva" pitchFamily="66" charset="0"/>
              </a:rPr>
              <a:t>– первая </a:t>
            </a:r>
            <a:endParaRPr lang="ru-RU">
              <a:latin typeface="Monotype Corsiva" pitchFamily="66" charset="0"/>
            </a:endParaRP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Autofit/>
          </a:bodyPr>
          <a:lstStyle/>
          <a:p>
            <a:r>
              <a:rPr lang="ru-RU" sz="3600"/>
              <a:t>Эссе «Я – педагог»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mtClean="0"/>
              <a:t>	</a:t>
            </a:r>
            <a:r>
              <a:rPr lang="ru-RU" sz="4000" smtClean="0"/>
              <a:t>На </a:t>
            </a:r>
            <a:r>
              <a:rPr lang="ru-RU" sz="4000"/>
              <a:t>свете существует много профессий, все они необходимы, но все они начинаются с воспитания.  </a:t>
            </a:r>
          </a:p>
          <a:p>
            <a:pPr marL="0" indent="0">
              <a:buNone/>
            </a:pPr>
            <a:r>
              <a:rPr lang="ru-RU" sz="4000" smtClean="0"/>
              <a:t>	Я </a:t>
            </a:r>
            <a:r>
              <a:rPr lang="ru-RU" sz="4000"/>
              <a:t>считаю, что воспитатель – это первые после мамы, учителя, которые встречаются детям на их жизненном пути. Это люди, которые в душе всегда остаются детьми. Особо понимаешь значимость своей профессии, когда видишь широко распахнутые тебе навстречу глаза детей, жадно ловящие каждое слово, жест, взгляд. Глядя в эти глаза, понимаешь, что ты нужна им. Малыши проверяют на прочность и одновременно любят. Секрет их чистой любви прост: они открыты для добра, красоты, чутко реагируют на ложь, на несправедливость. </a:t>
            </a:r>
          </a:p>
          <a:p>
            <a:pPr marL="0" indent="0">
              <a:buNone/>
            </a:pPr>
            <a:r>
              <a:rPr lang="ru-RU" sz="4000"/>
              <a:t>        Педагог – это не профессия, а скорее призвание. Не каждый может стать настоящим воспитателем. Педагога можно сравнить со скульптором детской души. Задача воспитателя - увидеть даже в самом маленьком человеке индивидуальность, найти свой особый подход к каждому ребенку.</a:t>
            </a:r>
          </a:p>
          <a:p>
            <a:pPr marL="0" indent="0">
              <a:buNone/>
            </a:pPr>
            <a:r>
              <a:rPr lang="ru-RU" sz="4000"/>
              <a:t>	</a:t>
            </a:r>
            <a:r>
              <a:rPr lang="ru-RU" sz="4000" smtClean="0"/>
              <a:t>Отношения </a:t>
            </a:r>
            <a:r>
              <a:rPr lang="ru-RU" sz="4000"/>
              <a:t>между воспитателем и ребенком никогда не бывают равными - сказываются и разница в возрасте и жизненный опыт. Но в одном отношении равенство между ними обязательно - в искренности. Ребенок ищет в воспитателе старшего друга и наставника. Его важнейшая предпосылка - чуткость и душевная открытость самого воспитателя, его готовность понять и принять нечто новое и непривычное, увидеть другого как себя как другого. Любимым воспитателем может быть только воспитатель, любящий своих детей. </a:t>
            </a:r>
            <a:endParaRPr lang="ru-RU" sz="4000" smtClean="0"/>
          </a:p>
          <a:p>
            <a:pPr marL="0" indent="0">
              <a:buNone/>
            </a:pPr>
            <a:r>
              <a:rPr lang="ru-RU" sz="4000"/>
              <a:t>	Я думаю, чтобы стать воспитателем, надо много работать над собой, самосовершенствоваться. Человек жестокий, властный, эгоистичный не может быть воспитателем. Но им не может быть и сухой, пассивный, замкнутый только на себе, на своих интересах человека. Быть воспитателем – значит быть человеком творческим, индивидуальным, постоянно стремящимся к подлинно человеческому контакту с детьми, с богатым внутренним миром и неистощимой жизненной энергией</a:t>
            </a:r>
          </a:p>
          <a:p>
            <a:pPr marL="0" indent="0">
              <a:buNone/>
            </a:pPr>
            <a:r>
              <a:rPr lang="ru-RU" sz="4000"/>
              <a:t>	В одной восточной мудрости труд сравнили с трудом садовника, который с любовью выращивает различные растения</a:t>
            </a:r>
            <a:r>
              <a:rPr lang="ru-RU" sz="4000" smtClean="0"/>
              <a:t>.</a:t>
            </a:r>
            <a:endParaRPr lang="ru-RU" sz="400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/>
              <a:t>Эссе «Я – педагог»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147248" cy="59046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mtClean="0"/>
              <a:t>	</a:t>
            </a:r>
            <a:r>
              <a:rPr lang="ru-RU" sz="2900"/>
              <a:t>Действительно, без любви не может быть воспитателя. И настоящий воспитатель любит всех ребят: робких и смелых, медлительных и бойких, разговорчивых и застенчивых, находит в каждом свою изюминку, каждому отдает частичку сердца.</a:t>
            </a:r>
          </a:p>
          <a:p>
            <a:pPr marL="0" indent="0">
              <a:buNone/>
            </a:pPr>
            <a:r>
              <a:rPr lang="ru-RU" sz="2900" smtClean="0"/>
              <a:t>	Я </a:t>
            </a:r>
            <a:r>
              <a:rPr lang="ru-RU" sz="2900"/>
              <a:t>хочу научить каждого ребенка жить в согласии с самим собой и окружающим миром, показать ему, как красив и приветлив мир, в котором мы все живём. Стремлюсь воспитать в них взаимопонимание, человеколюбие, чтобы Добро, Истина, Любовь, Красота, Сострадание остались для них ценностями на всю жизнь. Стараюсь передать детям все свои знания и умения. Знать и уметь воспитатель должен много, ведь каждого надо увлечь, заинтересовать, удовлетворить в ребенке любопытство и разбудить любознательность. </a:t>
            </a:r>
          </a:p>
          <a:p>
            <a:pPr marL="0" indent="0">
              <a:buNone/>
            </a:pPr>
            <a:r>
              <a:rPr lang="ru-RU" sz="2900" smtClean="0"/>
              <a:t>	Думаю</a:t>
            </a:r>
            <a:r>
              <a:rPr lang="ru-RU" sz="2900"/>
              <a:t>, что, когда мои воспитанники подрастут и станут взрослыми, они тоже оценят мои старания. Даже если не станут великими и знаменитыми, не откроют новых планет и законов физики, а будут жить в гармонии с окружающим миром, будут добрыми, честными, справедливыми, будут радоваться жизни и тому, что они есть на этой планете, – это уже счастье, это смысл существования человека на Земле.</a:t>
            </a:r>
          </a:p>
          <a:p>
            <a:pPr marL="0" indent="0">
              <a:buNone/>
            </a:pPr>
            <a:r>
              <a:rPr lang="ru-RU" sz="2900" smtClean="0"/>
              <a:t>	Я буду знать, что в каждом из них есть частичка моего труда и сердца, что мои усилия были не напрасны!</a:t>
            </a:r>
          </a:p>
          <a:p>
            <a:pPr marL="0" indent="0">
              <a:buNone/>
            </a:pPr>
            <a:r>
              <a:rPr lang="ru-RU" sz="2900" smtClean="0"/>
              <a:t>	Я – Воспитатель! Случайных людей здесь не бывает, они просто не смогут жить в этом состоянии. </a:t>
            </a:r>
          </a:p>
          <a:p>
            <a:pPr marL="0" indent="0">
              <a:buNone/>
            </a:pPr>
            <a:r>
              <a:rPr lang="ru-RU" sz="2900"/>
              <a:t>	Антон Семёнович Макаренко сказал: «Не думайте, что вы воспитываете ребёнка только тогда, когда с ним разговариваете, или поучаете его, или приказываете ему. Вы воспитываете его в каждый момент вашей жизни. Малейшие изменения в тоне ребёнок видит или чувствует, все повороты вашей мысли доходят до него невидимыми путями,  вы их не замечаете».</a:t>
            </a:r>
          </a:p>
          <a:p>
            <a:pPr marL="0" indent="0">
              <a:buNone/>
            </a:pPr>
            <a:r>
              <a:rPr lang="ru-RU" sz="2900"/>
              <a:t>	Воспитатель – это «бегатель», «прыгатель» и «вечный двигатель», экскурсовод, актер, певец, исследователь, энциклопедист, архитектор, скульптор, художник. А еще психолог и вторая мама, не только для детей, но и для их родителей.</a:t>
            </a:r>
          </a:p>
          <a:p>
            <a:pPr marL="0" indent="0">
              <a:buNone/>
            </a:pP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xmlns="" val="204289905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В своей работе я следую этим простым правилам</a:t>
            </a:r>
            <a:r>
              <a:rPr lang="ru-RU" smtClean="0"/>
              <a:t>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mtClean="0"/>
              <a:t>Люби </a:t>
            </a:r>
            <a:r>
              <a:rPr lang="ru-RU"/>
              <a:t>воспитанника, доверенного тебе родителями, всей душой, сердцем и разумом.</a:t>
            </a:r>
          </a:p>
          <a:p>
            <a:pPr lvl="0"/>
            <a:r>
              <a:rPr lang="ru-RU"/>
              <a:t>Отдавай ежедневно детям все, что знаешь и умеешь сам, развивай их способности.</a:t>
            </a:r>
          </a:p>
          <a:p>
            <a:pPr lvl="0"/>
            <a:r>
              <a:rPr lang="ru-RU"/>
              <a:t>Умей вставать на позицию ребенка, уважай в нем личность, индивидуальность, помогай ребенку быть социально значимым и успешным.</a:t>
            </a:r>
          </a:p>
          <a:p>
            <a:pPr lvl="0"/>
            <a:r>
              <a:rPr lang="ru-RU"/>
              <a:t>Дай ребенку больше самостоятельности и права выбора.</a:t>
            </a:r>
          </a:p>
          <a:p>
            <a:pPr lvl="0"/>
            <a:r>
              <a:rPr lang="ru-RU"/>
              <a:t>Воспринимай родителей своих воспитанников как первых союзников в деле развития детской личности.</a:t>
            </a:r>
          </a:p>
          <a:p>
            <a:pPr lvl="0"/>
            <a:r>
              <a:rPr lang="ru-RU"/>
              <a:t>Доставь ребенку радость общения с тобой! Похвали! Укажи на успехи! Воодушеви!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6598614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/>
              <a:t>Документы отражающие уровень образования, квалификации педагога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56376695"/>
              </p:ext>
            </p:extLst>
          </p:nvPr>
        </p:nvGraphicFramePr>
        <p:xfrm>
          <a:off x="134391" y="1268760"/>
          <a:ext cx="9036495" cy="459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168352"/>
                <a:gridCol w="2880320"/>
                <a:gridCol w="2123727"/>
              </a:tblGrid>
              <a:tr h="500640">
                <a:tc>
                  <a:txBody>
                    <a:bodyPr vert="horz" wrap="square"/>
                    <a:lstStyle/>
                    <a:p>
                      <a:pPr marL="127000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u="none" strike="noStrike" spc="0" smtClean="0">
                          <a:effectLst/>
                        </a:rPr>
                        <a:t>Дата</a:t>
                      </a:r>
                      <a:endParaRPr lang="ru-RU" sz="120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200" u="none" strike="noStrike" spc="0" smtClean="0">
                          <a:effectLst/>
                        </a:rPr>
                        <a:t>Название</a:t>
                      </a:r>
                      <a:endParaRPr lang="ru-RU" sz="12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  <a:tabLst>
                          <a:tab pos="975360"/>
                        </a:tabLst>
                      </a:pPr>
                      <a:r>
                        <a:rPr lang="ru-RU" sz="1200" u="none" strike="noStrike" spc="0" smtClean="0">
                          <a:effectLst/>
                        </a:rPr>
                        <a:t>Организация, осуществившая доп. проф.</a:t>
                      </a:r>
                      <a:r>
                        <a:rPr lang="ru-RU" sz="1200" u="none" strike="noStrike" spc="0" baseline="0" smtClean="0">
                          <a:effectLst/>
                        </a:rPr>
                        <a:t> </a:t>
                      </a:r>
                      <a:r>
                        <a:rPr lang="ru-RU" sz="1200" u="none" strike="noStrike" spc="0" smtClean="0">
                          <a:effectLst/>
                        </a:rPr>
                        <a:t>образование</a:t>
                      </a:r>
                      <a:endParaRPr lang="ru-RU" sz="120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u="none" strike="noStrike" spc="0" smtClean="0">
                          <a:effectLst/>
                        </a:rPr>
                        <a:t>Полученные</a:t>
                      </a:r>
                      <a:endParaRPr lang="ru-RU" sz="120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u="none" strike="noStrike" spc="0" smtClean="0">
                          <a:effectLst/>
                        </a:rPr>
                        <a:t>документы</a:t>
                      </a:r>
                      <a:endParaRPr lang="ru-RU" sz="1200" smtClean="0">
                        <a:effectLst/>
                        <a:latin typeface="+mn-lt"/>
                        <a:ea typeface="Times New Roman" panose="02020603050405020304"/>
                        <a:cs typeface="Times New Roman"/>
                      </a:endParaRPr>
                    </a:p>
                  </a:txBody>
                  <a:tcPr/>
                </a:tc>
              </a:tr>
              <a:tr h="390330"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10.03.2015-20.03.2015г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«Педагогическая деятельность в условиях введения Федерального государственного образовательного стандарта дошкольного образования»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ГБОУ ДПО «Челябинский институт переподготовки и повышения квалификации работников образования»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Удостоверение о повышении квалификации № 007282</a:t>
                      </a:r>
                      <a:endParaRPr lang="ru-RU" sz="1400"/>
                    </a:p>
                  </a:txBody>
                  <a:tcPr/>
                </a:tc>
              </a:tr>
              <a:tr h="390330"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13.05.2015г.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Соответствие занимаемой должности (аттестация)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МБДОУ ДС № 333 г. Челябинска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 sz="1400"/>
                    </a:p>
                  </a:txBody>
                  <a:tcPr/>
                </a:tc>
              </a:tr>
              <a:tr h="390330"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г.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Современные технологии в профессиональной деятельности педагогических работников ДОО в условиях реализации ФГОС ДО.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Курсы повышения квалификации.</a:t>
                      </a:r>
                    </a:p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Повышение квалификации в ЧГПУ, ЧИППКРО, УМЦ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Удостоверение </a:t>
                      </a:r>
                      <a:endParaRPr lang="ru-RU" sz="1400"/>
                    </a:p>
                  </a:txBody>
                  <a:tcPr/>
                </a:tc>
              </a:tr>
              <a:tr h="390330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2019г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Курс ««Современные информационные технологии в профессиональной деятельности педагогических работников ДОО в условиях реализации ФГОС ДО»»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ГБУ ДПО «ЧИППКРО»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Удостоверение </a:t>
                      </a:r>
                      <a:endParaRPr lang="ru-RU" sz="1400" smtClean="0"/>
                    </a:p>
                    <a:p>
                      <a:endParaRPr lang="ru-RU" sz="1400"/>
                    </a:p>
                  </a:txBody>
                  <a:tcPr/>
                </a:tc>
              </a:tr>
              <a:tr h="390330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2019г.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Курс ««Оказание первой помощи»»</a:t>
                      </a: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АНО ДПО "Учебный центр Перспектива"</a:t>
                      </a: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Удостоверение </a:t>
                      </a:r>
                      <a:endParaRPr lang="ru-RU" sz="1400" smtClean="0"/>
                    </a:p>
                    <a:p>
                      <a:endParaRPr lang="ru-RU" sz="140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26784638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/>
              <a:t>Работа по </a:t>
            </a:r>
            <a:r>
              <a:rPr lang="ru-RU" b="1" smtClean="0"/>
              <a:t>самообразованию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0298789"/>
              </p:ext>
            </p:extLst>
          </p:nvPr>
        </p:nvGraphicFramePr>
        <p:xfrm>
          <a:off x="0" y="476672"/>
          <a:ext cx="9036496" cy="6390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829"/>
                <a:gridCol w="5169867"/>
                <a:gridCol w="2771800"/>
              </a:tblGrid>
              <a:tr h="288032">
                <a:tc>
                  <a:txBody>
                    <a:bodyPr vert="horz" wrap="square"/>
                    <a:lstStyle/>
                    <a:p>
                      <a:pPr marL="1270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Уч. </a:t>
                      </a: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работы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705678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2013-2014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Значение танцевальных движений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 развитии дошкольника.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Семинар-практикум, непосредственно – образовательная деятельность</a:t>
                      </a:r>
                    </a:p>
                  </a:txBody>
                  <a:tcPr marL="6350" marR="6350" marT="0" marB="0"/>
                </a:tc>
              </a:tr>
              <a:tr h="430438"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2014-2015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Коллекционирование, как одна из форм познавательно-исследовательской деятельности дошкольника</a:t>
                      </a:r>
                    </a:p>
                  </a:txBody>
                  <a:tcPr marL="6350" marR="6350" marT="0" marB="0"/>
                </a:tc>
                <a:tc rowSpan="2"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Семинар-практикум, непосредственно – образовательная </a:t>
                      </a: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деятельность, презентация</a:t>
                      </a:r>
                    </a:p>
                  </a:txBody>
                  <a:tcPr marL="6350" marR="6350" marT="0" marB="0" anchor="ctr"/>
                </a:tc>
              </a:tr>
              <a:tr h="504056">
                <a:tc v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latin typeface="+mn-lt"/>
                        </a:rPr>
                        <a:t>Формирование способов конструирования для развития творчества детей старшего дошкольного возраста по конструированию.</a:t>
                      </a:r>
                      <a:endParaRPr lang="ru-RU" sz="140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 vMerge="1"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000" smtClean="0">
                        <a:effectLst/>
                        <a:latin typeface="+mn-lt"/>
                        <a:ea typeface="Times New Roman" panose="02020603050405020304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705678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2016 - 2017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Формирование умения анализировать научно-методическую литературу, применение полученных знаний на практике, активизация творческих способностей. 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350" marR="6350" marT="0" marB="0"/>
                </a:tc>
              </a:tr>
              <a:tr h="230426"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2017 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Региональный компонент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Презентация, создание д\и лепбуков, стендов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230426">
                <a:tc v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Моделирование в детском саду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 v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Times New Roman" panose="02020603050405020304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500381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2017 – 2018 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Современные педагогические технологии образования детей дошкольного возраста.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Картотека авторских развивающих образовательных технологий.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183652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latin typeface="+mn-lt"/>
                        </a:rPr>
                        <a:t>Методика обучения детей составлению метафор</a:t>
                      </a:r>
                      <a:endParaRPr lang="ru-RU" sz="1400" smtClean="0">
                        <a:effectLst/>
                        <a:latin typeface="+mn-lt"/>
                        <a:ea typeface="Times New Roman" panose="02020603050405020304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непосредственно – образовательная деятельность, презентация</a:t>
                      </a:r>
                    </a:p>
                  </a:txBody>
                  <a:tcPr marL="6350" marR="6350" marT="0" marB="0"/>
                </a:tc>
              </a:tr>
              <a:tr h="595238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2018 – 2021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"Пусть дети будут здоровы" Формирование здорового образа жизни детей дошкольного возраста.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Картотеки: п\и, гимнастики,</a:t>
                      </a:r>
                    </a:p>
                    <a:p>
                      <a:pPr lvl="0">
                        <a:lnSpc>
                          <a:spcPct val="100000"/>
                        </a:lnSpc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упражнений .</a:t>
                      </a:r>
                      <a:r>
                        <a:rPr lang="ru-RU" sz="14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КГН.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296537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2018 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Разноцветье Урала</a:t>
                      </a: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lvl="0">
                        <a:lnSpc>
                          <a:spcPct val="100000"/>
                        </a:lnSpc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Презентация,  НОД</a:t>
                      </a:r>
                      <a:endParaRPr lang="ru-RU" sz="1400">
                        <a:effectLst/>
                        <a:latin typeface="+mn-lt"/>
                        <a:ea typeface="Times New Roman" panose="02020603050405020304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296537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2019-2020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Трудовое воспитание дошкольников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Дидактическое пособие</a:t>
                      </a:r>
                      <a:endParaRPr lang="ru-RU" sz="1400"/>
                    </a:p>
                  </a:txBody>
                  <a:tcPr/>
                </a:tc>
              </a:tr>
              <a:tr h="296537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2020 - 2021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Воспитание</a:t>
                      </a:r>
                      <a:r>
                        <a:rPr lang="ru-RU" sz="1400" baseline="0" smtClean="0"/>
                        <a:t> культурно-гигиенических навыков у дошкольников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/>
                        <a:t>Дидактическое пособие,</a:t>
                      </a:r>
                      <a:r>
                        <a:rPr lang="ru-RU" sz="1400" baseline="0" smtClean="0"/>
                        <a:t> картотека бесед и д\и</a:t>
                      </a:r>
                      <a:endParaRPr lang="ru-RU" sz="1400" smtClean="0"/>
                    </a:p>
                  </a:txBody>
                  <a:tcPr/>
                </a:tc>
              </a:tr>
              <a:tr h="296537"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2021</a:t>
                      </a:r>
                      <a:r>
                        <a:rPr lang="ru-RU" sz="1400" baseline="0" smtClean="0"/>
                        <a:t> – 2022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smtClean="0"/>
                        <a:t>Финансовая грамотность дошкольников</a:t>
                      </a:r>
                      <a:endParaRPr lang="ru-RU" sz="1400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400" err="1" smtClean="0"/>
                        <a:t>Проэкт</a:t>
                      </a:r>
                      <a:r>
                        <a:rPr lang="ru-RU" sz="1400" baseline="0" smtClean="0"/>
                        <a:t> </a:t>
                      </a:r>
                      <a:endParaRPr lang="ru-RU" sz="140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7330438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27584"/>
          </a:xfrm>
        </p:spPr>
        <p:txBody>
          <a:bodyPr/>
          <a:lstStyle/>
          <a:p>
            <a:r>
              <a:rPr lang="ru-RU" b="1" smtClean="0"/>
              <a:t>Проектная деятельность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9104599"/>
              </p:ext>
            </p:extLst>
          </p:nvPr>
        </p:nvGraphicFramePr>
        <p:xfrm>
          <a:off x="25112" y="822608"/>
          <a:ext cx="9118887" cy="4411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96"/>
                <a:gridCol w="5060762"/>
                <a:gridCol w="3039629"/>
              </a:tblGrid>
              <a:tr h="738082">
                <a:tc>
                  <a:txBody>
                    <a:bodyPr vert="horz" wrap="square"/>
                    <a:lstStyle/>
                    <a:p>
                      <a:pPr marL="1270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работы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356142">
                <a:tc>
                  <a:txBody>
                    <a:bodyPr vert="horz" wrap="square"/>
                    <a:lstStyle/>
                    <a:p>
                      <a:pPr marL="1270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«Мужская профессия родину защищать»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Нод</a:t>
                      </a:r>
                      <a:r>
                        <a:rPr lang="ru-RU" sz="1400" baseline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360040">
                <a:tc>
                  <a:txBody>
                    <a:bodyPr vert="horz" wrap="square"/>
                    <a:lstStyle/>
                    <a:p>
                      <a:pPr marL="1270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«Кто твоя мама?»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НОД,</a:t>
                      </a:r>
                      <a:r>
                        <a:rPr lang="ru-RU" sz="1400" baseline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ролик для мам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360040">
                <a:tc>
                  <a:txBody>
                    <a:bodyPr vert="horz" wrap="square"/>
                    <a:lstStyle/>
                    <a:p>
                      <a:pPr marL="1270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2016-2017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«Для чего нужна бумага?»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 vert="horz" wrap="square"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Презентация, НОД, коллекция</a:t>
                      </a:r>
                      <a:endParaRPr lang="ru-RU" sz="14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558062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2019 - 2020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Трудовое воспитание дошкольников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Дидактическое пособие, картотека схем-алгоритмов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2020 - 2021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/>
                        <a:t>Благоустройство и   озеленение группового участка 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/>
                        <a:t>озеленение  и благоустройство группового участка по средством знакомства с РНС «Крошечка Хаврошечка» </a:t>
                      </a:r>
                    </a:p>
                  </a:txBody>
                  <a:tcPr/>
                </a:tc>
              </a:tr>
              <a:tr h="576064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2020 - 2021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Воспитание</a:t>
                      </a:r>
                      <a:r>
                        <a:rPr lang="ru-RU" sz="1400" baseline="0" smtClean="0">
                          <a:latin typeface="+mn-lt"/>
                        </a:rPr>
                        <a:t> культурно-гигиенических навыков у дошкольников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mtClean="0">
                          <a:latin typeface="+mn-lt"/>
                        </a:rPr>
                        <a:t>Дидактическое пособие,</a:t>
                      </a:r>
                      <a:r>
                        <a:rPr lang="ru-RU" sz="1400" baseline="0" smtClean="0">
                          <a:latin typeface="+mn-lt"/>
                        </a:rPr>
                        <a:t> картотека бесед и д\и</a:t>
                      </a:r>
                      <a:endParaRPr lang="ru-RU" sz="1400" smtClean="0">
                        <a:latin typeface="+mn-lt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2021</a:t>
                      </a:r>
                      <a:r>
                        <a:rPr lang="ru-RU" sz="1400" baseline="0" smtClean="0">
                          <a:latin typeface="+mn-lt"/>
                        </a:rPr>
                        <a:t> – 2022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400" smtClean="0">
                          <a:latin typeface="+mn-lt"/>
                        </a:rPr>
                        <a:t>Финансовая грамотность дошкольников</a:t>
                      </a:r>
                      <a:endParaRPr lang="ru-RU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aseline="0" smtClean="0">
                          <a:latin typeface="+mn-lt"/>
                        </a:rPr>
                        <a:t>картотека бесед и д\и</a:t>
                      </a:r>
                      <a:endParaRPr lang="ru-RU" sz="1400" smtClean="0">
                        <a:latin typeface="+mn-lt"/>
                      </a:endParaRPr>
                    </a:p>
                    <a:p>
                      <a:pPr algn="l"/>
                      <a:endParaRPr lang="ru-RU" sz="140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629847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  <p:tag name="ISPRING_RESOURCE_PATHS_HASH_2" val="82965cdd6d2d8d90548a186ccf560bf69769a"/>
</p:tagLst>
</file>

<file path=ppt/theme/theme1.xml><?xml version="1.0" encoding="utf-8"?>
<a:theme xmlns:r="http://schemas.openxmlformats.org/officeDocument/2006/relationships" xmlns:a="http://schemas.openxmlformats.org/drawingml/2006/main" name="Абстрактный шаблон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Абстрактный шаблон 3</Template>
  <Company/>
  <PresentationFormat>On-screen Show (4:3)</PresentationFormat>
  <Paragraphs>57</Paragraphs>
  <Slides>17</Slides>
  <Notes>0</Notes>
  <TotalTime>247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2">
      <vt:lpstr>Arial</vt:lpstr>
      <vt:lpstr>Calibri</vt:lpstr>
      <vt:lpstr>Monotype Corsiva</vt:lpstr>
      <vt:lpstr>Times New Roman</vt:lpstr>
      <vt:lpstr>Абстрактный шаблон 3</vt:lpstr>
      <vt:lpstr/>
      <vt:lpstr>Содержание </vt:lpstr>
      <vt:lpstr>Общие сведения</vt:lpstr>
      <vt:lpstr>Эссе «Я – педагог»</vt:lpstr>
      <vt:lpstr>Эссе «Я – педагог»</vt:lpstr>
      <vt:lpstr>В своей работе я следую этим простым правилам:</vt:lpstr>
      <vt:lpstr>Документы отражающие уровень образования, квалификации педагога</vt:lpstr>
      <vt:lpstr>Работа по самообразованию</vt:lpstr>
      <vt:lpstr>Проектная деятельность</vt:lpstr>
      <vt:lpstr>Открытые занятия, мероприятия, конкурсы</vt:lpstr>
      <vt:lpstr>Материалы, отражающие результаты работы</vt:lpstr>
      <vt:lpstr>Материалы, отражающие результаты работы</vt:lpstr>
      <vt:lpstr>Материалы, отражающие результаты работы</vt:lpstr>
      <vt:lpstr>Материалы, отражающие результаты работы</vt:lpstr>
      <vt:lpstr>Материалы, отражающие результаты работы</vt:lpstr>
      <vt:lpstr>Материалы, отражающие результаты работы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 Windows</dc:creator>
  <cp:lastModifiedBy>User</cp:lastModifiedBy>
  <cp:revision>35</cp:revision>
  <dcterms:created xsi:type="dcterms:W3CDTF">2022-08-21T08:41:23Z</dcterms:created>
  <dcterms:modified xsi:type="dcterms:W3CDTF">2022-08-22T08:05:31Z</dcterms:modified>
</cp:coreProperties>
</file>