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74" r:id="rId4"/>
    <p:sldId id="270" r:id="rId5"/>
    <p:sldId id="278" r:id="rId6"/>
    <p:sldId id="286" r:id="rId7"/>
    <p:sldId id="290" r:id="rId8"/>
    <p:sldId id="264" r:id="rId9"/>
    <p:sldId id="287" r:id="rId10"/>
    <p:sldId id="288" r:id="rId11"/>
    <p:sldId id="273" r:id="rId12"/>
    <p:sldId id="271" r:id="rId13"/>
    <p:sldId id="276" r:id="rId14"/>
    <p:sldId id="268" r:id="rId15"/>
    <p:sldId id="284" r:id="rId16"/>
    <p:sldId id="283" r:id="rId17"/>
    <p:sldId id="282" r:id="rId18"/>
    <p:sldId id="281" r:id="rId19"/>
    <p:sldId id="267" r:id="rId20"/>
    <p:sldId id="265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80FAB6-A19B-4D6F-A209-F9A8FA0C3E3A}" v="97" dt="2020-04-09T14:28:22.0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24" autoAdjust="0"/>
  </p:normalViewPr>
  <p:slideViewPr>
    <p:cSldViewPr>
      <p:cViewPr>
        <p:scale>
          <a:sx n="70" d="100"/>
          <a:sy n="70" d="100"/>
        </p:scale>
        <p:origin x="-2814" y="-9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-171400"/>
            <a:ext cx="7776864" cy="7029400"/>
          </a:xfrm>
          <a:noFill/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</a:t>
            </a:r>
            <a:b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№11 «СОЗВЕЗДИЕ» ГОРОДА ДУБНЫ МОСКОВСКОЙ ОБЛАСТИ</a:t>
            </a:r>
            <a:br>
              <a:rPr lang="ru-RU" sz="2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«Сенсорно- математические игры как средство развития интеллектуальных способностей детей»</a:t>
            </a:r>
            <a:r>
              <a:rPr lang="ru-RU" sz="2700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spc="50" dirty="0" smtClean="0">
                <a:ln w="11430"/>
                <a:solidFill>
                  <a:srgbClr val="C0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pc="50" dirty="0" smtClean="0">
                <a:ln w="11430"/>
                <a:solidFill>
                  <a:srgbClr val="C0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spc="50" dirty="0" smtClean="0">
                <a:ln w="11430"/>
                <a:solidFill>
                  <a:srgbClr val="C0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pc="50" dirty="0" smtClean="0">
                <a:ln w="11430"/>
                <a:solidFill>
                  <a:srgbClr val="C0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en-US" sz="2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воспитатель</a:t>
            </a:r>
            <a:b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Карабанова Е.А.</a:t>
            </a:r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75656" y="692696"/>
            <a:ext cx="6984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Умные карточки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700808"/>
            <a:ext cx="32403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Игры с карточками:</a:t>
            </a:r>
          </a:p>
          <a:p>
            <a:pPr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Знакомство</a:t>
            </a:r>
          </a:p>
          <a:p>
            <a:pPr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 фигуру</a:t>
            </a:r>
          </a:p>
          <a:p>
            <a:pPr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Угадай фигуру</a:t>
            </a:r>
          </a:p>
          <a:p>
            <a:pPr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Продолжи ряд</a:t>
            </a:r>
          </a:p>
          <a:p>
            <a:pPr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Собери фигуры определенного цвета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cer1\Desktop\2229990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8184" y="2636912"/>
            <a:ext cx="3024336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Acer1\Desktop\19213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140968"/>
            <a:ext cx="212027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980728"/>
            <a:ext cx="77048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cer1\Desktop\фото детей для презентации\PHOTO-2022-01-24-13-50-22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852936"/>
            <a:ext cx="248376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cer1\Desktop\фото детей для презентации\PHOTO-2022-01-24-13-50-25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564904"/>
            <a:ext cx="3960440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C:\Users\Acer1\Desktop\фото детей для презентации\PHOTO-2022-01-24-13-50-25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772816"/>
            <a:ext cx="7632848" cy="4633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C:\Users\Acer1\Desktop\фото детей для презентации\PHOTO-2022-01-24-13-50-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132856"/>
            <a:ext cx="4608512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Acer1\Desktop\фото детей для презентации\PHOTO-2022-01-24-13-50-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060848"/>
            <a:ext cx="3096344" cy="4552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C:\Users\Acer1\Desktop\фото детей для презентации\PHOTO-2022-01-24-13-50-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628800"/>
            <a:ext cx="3960440" cy="4712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C:\Users\Acer1\Desktop\фото детей для презентации\PHOTO-2022-01-24-13-50-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700808"/>
            <a:ext cx="2779634" cy="4636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Acer1\Desktop\фото детей для презентации\PHOTO-2022-01-24-13-50-31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2276872"/>
            <a:ext cx="2520280" cy="3634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Acer1\Desktop\фото детей для презентации\PHOTO-2022-01-24-13-50-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08720"/>
            <a:ext cx="3481251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15574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Acer1\Desktop\фото детей для презентации\PHOTO-2022-01-24-13-50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3816424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Acer1\Desktop\фото детей для презентации\PHOTO-2022-01-24-13-50-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348880"/>
            <a:ext cx="3528391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58794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194" name="Picture 2" descr="C:\Users\Acer1\Desktop\фото детей для презентации\PHOTO-2022-01-24-13-50-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280482" y="247910"/>
            <a:ext cx="4222996" cy="74168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13048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9" name="Picture 3" descr="C:\Users\Acer1\Desktop\фото детей для презентации\PHOTO-2022-01-24-13-50-38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628800"/>
            <a:ext cx="5040560" cy="4710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337022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476672"/>
            <a:ext cx="3979679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</a:t>
            </a: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95536" y="3671738"/>
            <a:ext cx="75608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2274838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spc="50" dirty="0" smtClean="0">
                <a:ln w="11430"/>
                <a:latin typeface="Times New Roman" pitchFamily="18" charset="0"/>
                <a:cs typeface="Times New Roman" pitchFamily="18" charset="0"/>
              </a:rPr>
              <a:t>показателем динамики интеллектуального развития является использование </a:t>
            </a:r>
            <a:br>
              <a:rPr lang="ru-RU" sz="3600" spc="50" dirty="0" smtClean="0">
                <a:ln w="11430"/>
                <a:latin typeface="Times New Roman" pitchFamily="18" charset="0"/>
                <a:cs typeface="Times New Roman" pitchFamily="18" charset="0"/>
              </a:rPr>
            </a:br>
            <a:r>
              <a:rPr lang="ru-RU" sz="3600" spc="50" dirty="0" smtClean="0">
                <a:ln w="11430"/>
                <a:latin typeface="Times New Roman" pitchFamily="18" charset="0"/>
                <a:cs typeface="Times New Roman" pitchFamily="18" charset="0"/>
              </a:rPr>
              <a:t>логико-математических игр, что способствует формированию умственных способностей, познавательной и творческой активности.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476672"/>
            <a:ext cx="5256584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988840"/>
            <a:ext cx="74888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sz="5000" spc="50" dirty="0" smtClean="0">
                <a:ln w="11430"/>
                <a:latin typeface="Times New Roman" pitchFamily="18" charset="0"/>
                <a:cs typeface="Times New Roman" pitchFamily="18" charset="0"/>
              </a:rPr>
              <a:t>создание благоприятных условий для интеллектуального развития ребёнка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rodite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321297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714356"/>
            <a:ext cx="385765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67544" y="2284265"/>
            <a:ext cx="81369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sz="4000" spc="50" dirty="0" smtClean="0">
                <a:ln w="11430"/>
                <a:latin typeface="Times New Roman" pitchFamily="18" charset="0"/>
                <a:cs typeface="Times New Roman" pitchFamily="18" charset="0"/>
              </a:rPr>
              <a:t>* воспитание интереса к математике;</a:t>
            </a:r>
            <a:br>
              <a:rPr lang="ru-RU" sz="4000" spc="50" dirty="0" smtClean="0">
                <a:ln w="11430"/>
                <a:latin typeface="Times New Roman" pitchFamily="18" charset="0"/>
                <a:cs typeface="Times New Roman" pitchFamily="18" charset="0"/>
              </a:rPr>
            </a:br>
            <a:r>
              <a:rPr lang="ru-RU" sz="4000" spc="50" dirty="0" smtClean="0">
                <a:ln w="11430"/>
                <a:latin typeface="Times New Roman" pitchFamily="18" charset="0"/>
                <a:cs typeface="Times New Roman" pitchFamily="18" charset="0"/>
              </a:rPr>
              <a:t>    * развитие математических представлений;</a:t>
            </a:r>
            <a:br>
              <a:rPr lang="ru-RU" sz="4000" spc="50" dirty="0" smtClean="0">
                <a:ln w="11430"/>
                <a:latin typeface="Times New Roman" pitchFamily="18" charset="0"/>
                <a:cs typeface="Times New Roman" pitchFamily="18" charset="0"/>
              </a:rPr>
            </a:br>
            <a:r>
              <a:rPr lang="ru-RU" sz="4000" spc="50" dirty="0" smtClean="0">
                <a:ln w="11430"/>
                <a:latin typeface="Times New Roman" pitchFamily="18" charset="0"/>
                <a:cs typeface="Times New Roman" pitchFamily="18" charset="0"/>
              </a:rPr>
              <a:t>    * развитие логических способов мышления.</a:t>
            </a:r>
            <a:r>
              <a:rPr kumimoji="0" lang="ru-RU" sz="4000" u="none" strike="noStrike" cap="none" normalizeH="0" baseline="0" dirty="0" smtClean="0">
                <a:ln>
                  <a:noFill/>
                </a:ln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4000" u="none" strike="noStrike" cap="none" normalizeH="0" baseline="0" dirty="0">
                <a:ln>
                  <a:noFill/>
                </a:ln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4000" u="none" strike="noStrike" cap="none" normalizeH="0" baseline="0" dirty="0">
              <a:ln>
                <a:noFill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39552" y="692696"/>
            <a:ext cx="684076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700808"/>
            <a:ext cx="76328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sz="2800" spc="50" dirty="0" smtClean="0">
                <a:ln w="11430"/>
                <a:latin typeface="Times New Roman" pitchFamily="18" charset="0"/>
                <a:cs typeface="Times New Roman" pitchFamily="18" charset="0"/>
              </a:rPr>
              <a:t>Данные игры способствуют развитию внимания, памяти, речи, воображения и мышления ребенка, создают положительную эмоциональную атмосферу, побуждают детей к обучению, коллективному поиску, активности в преобразовании игровой ситуации. </a:t>
            </a:r>
            <a:br>
              <a:rPr lang="ru-RU" sz="2800" spc="50" dirty="0" smtClean="0">
                <a:ln w="11430"/>
                <a:latin typeface="Times New Roman" pitchFamily="18" charset="0"/>
                <a:cs typeface="Times New Roman" pitchFamily="18" charset="0"/>
              </a:rPr>
            </a:br>
            <a:r>
              <a:rPr lang="ru-RU" sz="2800" spc="50" dirty="0" smtClean="0">
                <a:ln w="11430"/>
                <a:latin typeface="Times New Roman" pitchFamily="18" charset="0"/>
                <a:cs typeface="Times New Roman" pitchFamily="18" charset="0"/>
              </a:rPr>
              <a:t>Таким образом, проблема </a:t>
            </a:r>
            <a:r>
              <a:rPr lang="ru-RU" sz="2800" spc="50" dirty="0" err="1" smtClean="0">
                <a:ln w="11430"/>
                <a:latin typeface="Times New Roman" pitchFamily="18" charset="0"/>
                <a:cs typeface="Times New Roman" pitchFamily="18" charset="0"/>
              </a:rPr>
              <a:t>логико</a:t>
            </a:r>
            <a:r>
              <a:rPr lang="ru-RU" sz="2800" spc="50" dirty="0" smtClean="0">
                <a:ln w="11430"/>
                <a:latin typeface="Times New Roman" pitchFamily="18" charset="0"/>
                <a:cs typeface="Times New Roman" pitchFamily="18" charset="0"/>
              </a:rPr>
              <a:t> – развивающей, математической игры, как средство интеллектуального развития  ребенка, является актуальной.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332656"/>
            <a:ext cx="889248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Условия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3164873"/>
            <a:ext cx="83529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8" indent="5397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484784"/>
            <a:ext cx="68407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* учёт индивидуальных и физиологических особенностей детей;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* использование разнообразных форм работы(игры, досуги, развлечения, работа с родителями);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* работа проводится систематично и последовательно.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332656"/>
            <a:ext cx="889248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3164873"/>
            <a:ext cx="83529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8" indent="5397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916832"/>
            <a:ext cx="799288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spc="50" dirty="0" smtClean="0">
                <a:ln w="11430"/>
                <a:latin typeface="Times New Roman" pitchFamily="18" charset="0"/>
                <a:cs typeface="Times New Roman" pitchFamily="18" charset="0"/>
              </a:rPr>
              <a:t>палочки </a:t>
            </a:r>
            <a:r>
              <a:rPr lang="ru-RU" sz="4000" spc="50" dirty="0" err="1" smtClean="0">
                <a:ln w="11430"/>
                <a:latin typeface="Times New Roman" pitchFamily="18" charset="0"/>
                <a:cs typeface="Times New Roman" pitchFamily="18" charset="0"/>
              </a:rPr>
              <a:t>Кьюзинера</a:t>
            </a:r>
            <a:r>
              <a:rPr lang="ru-RU" sz="4000" spc="50" dirty="0" smtClean="0">
                <a:ln w="11430"/>
                <a:latin typeface="Times New Roman" pitchFamily="18" charset="0"/>
                <a:cs typeface="Times New Roman" pitchFamily="18" charset="0"/>
              </a:rPr>
              <a:t>, логические мозаики, логические карточки</a:t>
            </a:r>
            <a:br>
              <a:rPr lang="ru-RU" sz="4000" spc="50" dirty="0" smtClean="0">
                <a:ln w="11430"/>
                <a:latin typeface="Times New Roman" pitchFamily="18" charset="0"/>
                <a:cs typeface="Times New Roman" pitchFamily="18" charset="0"/>
              </a:rPr>
            </a:br>
            <a:r>
              <a:rPr lang="ru-RU" sz="4000" spc="50" dirty="0" smtClean="0">
                <a:ln w="11430"/>
                <a:latin typeface="Times New Roman" pitchFamily="18" charset="0"/>
                <a:cs typeface="Times New Roman" pitchFamily="18" charset="0"/>
              </a:rPr>
              <a:t>игры – вкладыши, лабиринты, игры-вкладыши, машины и бабочки разного цвета и формы, пирамидки, круги разного размера и формы.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332656"/>
            <a:ext cx="88924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Наша предметно-развивающая среда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3164873"/>
            <a:ext cx="83529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8" indent="5397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6" name="Picture 12" descr="C:\Users\Acer1\Desktop\tsentr_pdd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484784"/>
            <a:ext cx="2636912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 descr="C:\Users\Acer1\Desktop\tsentr_sensoriki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12776"/>
            <a:ext cx="266429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C:\Users\Acer1\Desktop\tsentr_rechevichok_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3861048"/>
            <a:ext cx="364840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Acer1\Desktop\фото детей для презентации\PHOTO-2022-01-24-13-50-36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276872"/>
            <a:ext cx="4176464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75656" y="692696"/>
            <a:ext cx="6984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Палочки 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Кьюзинера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274838"/>
            <a:ext cx="4320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Игры с палочками: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Знакомство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 по цвету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Продолжи ряд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Сравни по длине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Построй так как на картинке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Собери палочки по цвету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И.т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Festival-PP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75656" y="692696"/>
            <a:ext cx="6984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Логическая 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мозайка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limpopo.com.ru/image/cache/data/1c/5/018610-corvet-2-650x6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4038600" cy="4038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rebenok.com/img/283_400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08920"/>
            <a:ext cx="4038600" cy="3640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</TotalTime>
  <Words>130</Words>
  <Application>Microsoft Office PowerPoint</Application>
  <PresentationFormat>Экран (4:3)</PresentationFormat>
  <Paragraphs>33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                                        МУНИЦИПАЛЬНОЕ АВТОНОМНОЕ ДОШКОЛЬНОЕ ОБРАЗОВАТЕЛЬНОЕ УЧРЕЖДЕНИЕ №11 «СОЗВЕЗДИЕ» ГОРОДА ДУБНЫ МОСКОВСКОЙ ОБЛАСТИ  «Сенсорно- математические игры как средство развития интеллектуальных способностей детей»                                                                                         Выполнила:                                                                                       воспитатель                                                                                           Карабанова Е.А.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Совместная творческая деятельность – важный аспект в формировании модели взаимодействия  «Родитель-ребенок-педагог»</dc:title>
  <dc:creator>Зейналовы</dc:creator>
  <cp:lastModifiedBy>User</cp:lastModifiedBy>
  <cp:revision>86</cp:revision>
  <dcterms:created xsi:type="dcterms:W3CDTF">2018-10-21T17:45:15Z</dcterms:created>
  <dcterms:modified xsi:type="dcterms:W3CDTF">2022-07-23T13:24:46Z</dcterms:modified>
</cp:coreProperties>
</file>