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51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411C6E-5B1F-4EF3-89EE-133623C43219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50C48C-CE29-4026-BDE5-0F164E0C9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3739A1-AF39-4C43-8F70-506697E19C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0A1AF3-06A2-4743-9A62-9AA6824EA0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428D46-5B2E-46AE-976D-E1BE4DC8B5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025EA0-1CF8-4B71-BB8E-14A35B9C2A7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79B017-43A5-44BF-873E-2BE96965C52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5D8E4B-891C-4DB0-8304-B3F80EE474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8C8CC-786B-4D66-9F16-105E2792E6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6EAFC9-F438-4072-852E-19D92055CC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9981EE-F2F5-40CF-81CF-78DF00B7D0C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55BBE4-8295-40CE-AE95-A2A97A5ABD3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1D33E9-530A-4E25-B724-D94C4E00A8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7CEA77-7936-435E-97B3-666FF8FF3D6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11E5D6-776B-4AEF-93A9-A6B75C30CA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C9F73-B99E-4156-9EA4-52A6BEDD7329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38EB-62CB-4CE2-951C-880121281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9A45-B007-4F3B-9F5F-2890F31E063A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C36B-5B45-42A9-A7C9-6430776DA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6F772-56BB-44DA-9E33-2FF2F6721942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C9FC-4973-4A34-B5E7-E1F24E6D9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709678-FADC-4909-98B9-6364F93F5205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A6718E-DA13-41DE-9706-B06950D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4129F-D1E7-4B5E-8258-8E64DAEFDCEE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8472F-5F44-4C87-AB40-BC331DD88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B8369-DD78-4A4D-8EB7-8BA73A9A7429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FEA30-70B0-4A14-A01B-3A01C663B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738DF-6DFC-4F5F-9D70-8E971AD0C4F8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B220F-2595-45D5-974F-8112CA1BC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BB7DA9-307C-49BA-A601-8D8ED1AB2D42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CEB7ED-FCEB-45E6-9FD4-EE573A1DD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68BD5-A284-419F-AD76-5CB2F9039A63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FE10B-96E1-47E7-9143-E2B6FA9AC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2417E32-5779-4405-8FA3-C6B1EE3E8ACC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A50F91-DE9B-4957-BD41-AB1A2F373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D414AC-553B-4E4B-B028-94EE7CE86B8B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2CF066-CBB9-4953-8087-AF8EFCA8F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ABAE018-E4CF-4589-A2C2-37AF39ABEE6B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9C9C839-9579-44D1-8FC9-52E9D0015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0C61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AABBD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AACC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250" y="908050"/>
            <a:ext cx="6911975" cy="26717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200" cap="none" smtClean="0"/>
              <a:t>РОЛЬ ДВИГАТЕЛЬНОЙ АКТИВНОСТИ В  КОРРЕКЦИОННО-РАЗВИВАЮЩЕМ ОБУЧЕНИИ ДЕТЕЙ С ОБЩИМ НЕДОРАЗВИТИЕМ РЕЧИ.</a:t>
            </a:r>
            <a:br>
              <a:rPr lang="ru-RU" sz="3200" cap="none" smtClean="0"/>
            </a:br>
            <a:endParaRPr lang="ru-RU" sz="2500" cap="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Значение физкультурных минуток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2770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1643063"/>
            <a:ext cx="7467600" cy="48736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smtClean="0">
                <a:solidFill>
                  <a:schemeClr val="hlink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i="1" smtClean="0">
                <a:solidFill>
                  <a:srgbClr val="030505"/>
                </a:solidFill>
              </a:rPr>
              <a:t>    </a:t>
            </a:r>
            <a:r>
              <a:rPr lang="ru-RU" smtClean="0">
                <a:solidFill>
                  <a:srgbClr val="030505"/>
                </a:solidFill>
              </a:rPr>
              <a:t>улучшение мозгового кровообращения; </a:t>
            </a:r>
          </a:p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30505"/>
                </a:solidFill>
              </a:rPr>
              <a:t>    снятие утомления с плечевого пояса и           рук;</a:t>
            </a:r>
          </a:p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30505"/>
                </a:solidFill>
              </a:rPr>
              <a:t>    снятие напряжения с мышц туловища;      нормализация осанки;</a:t>
            </a:r>
          </a:p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30505"/>
                </a:solidFill>
              </a:rPr>
              <a:t>    укрепление мышц глаз</a:t>
            </a:r>
            <a:br>
              <a:rPr lang="ru-RU" smtClean="0">
                <a:solidFill>
                  <a:srgbClr val="030505"/>
                </a:solidFill>
              </a:rPr>
            </a:br>
            <a:r>
              <a:rPr lang="ru-RU" smtClean="0">
                <a:solidFill>
                  <a:srgbClr val="030505"/>
                </a:solidFill>
              </a:rPr>
              <a:t/>
            </a:r>
            <a:br>
              <a:rPr lang="ru-RU" smtClean="0">
                <a:solidFill>
                  <a:srgbClr val="030505"/>
                </a:solidFill>
              </a:rPr>
            </a:br>
            <a:endParaRPr lang="ru-RU" smtClean="0">
              <a:solidFill>
                <a:srgbClr val="030505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Физкультурные занятия необходимы для:</a:t>
            </a:r>
            <a:endParaRPr lang="ru-RU" sz="3200" b="1" dirty="0"/>
          </a:p>
        </p:txBody>
      </p:sp>
      <p:sp>
        <p:nvSpPr>
          <p:cNvPr id="3481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развития ориентировки в пространстве и координации движений;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улучшения осанки;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развития лексического строя речи;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развития речевого дыхания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mtClean="0"/>
              <a:t>   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Результат:</a:t>
            </a:r>
            <a:endParaRPr lang="ru-RU" sz="3200" b="1" dirty="0"/>
          </a:p>
        </p:txBody>
      </p:sp>
      <p:sp>
        <p:nvSpPr>
          <p:cNvPr id="3686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/>
              <a:t>Благодаря развитию двигательной активности удается улучшить работу по преодолению общего недоразвития речи, развивать физические качества, повышать мотивацию к учению.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Информационные источники:</a:t>
            </a:r>
            <a:endParaRPr lang="ru-RU" sz="3200" b="1" dirty="0"/>
          </a:p>
        </p:txBody>
      </p:sp>
      <p:sp>
        <p:nvSpPr>
          <p:cNvPr id="38914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571625"/>
            <a:ext cx="8186737" cy="45545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Справочник старшего воспитателя дошкольного учреждения №2 2009г.</a:t>
            </a: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Логопед в детском саду №4 2009г.</a:t>
            </a: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Движение +движения – формула для малышей.    В.А. Шишкина  2003г.</a:t>
            </a: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«СА-ФИ-ДАНСЕ» танцевально-игровая гимнастика для детей. Е.Г. Сайкина, Ж.Е. Фирилёва 2001г.</a:t>
            </a: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Сеть творческих учителей </a:t>
            </a:r>
            <a:r>
              <a:rPr lang="ru-RU" smtClean="0">
                <a:solidFill>
                  <a:schemeClr val="folHlink"/>
                </a:solidFill>
                <a:hlinkClick r:id="rId3"/>
              </a:rPr>
              <a:t>http://www.edu.ru/</a:t>
            </a:r>
            <a:endParaRPr lang="ru-RU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030505"/>
                </a:solidFill>
              </a:rPr>
              <a:t>Российское образование. Федеральный портал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mtClean="0">
                <a:solidFill>
                  <a:schemeClr val="hlink"/>
                </a:solidFill>
              </a:rPr>
              <a:t>       http://en.edu.ru/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/>
              <a:t>    Движения   могут заменить лекарства, между тем как всевозможные лекарства, вместе взятые не могут заменить движения</a:t>
            </a:r>
            <a:r>
              <a:rPr lang="ru-RU" sz="2800" smtClean="0"/>
              <a:t>.</a:t>
            </a:r>
          </a:p>
          <a:p>
            <a:pPr algn="ctr">
              <a:buFont typeface="Wingdings" pitchFamily="2" charset="2"/>
              <a:buChar char="q"/>
            </a:pPr>
            <a:endParaRPr lang="ru-RU" sz="2800" smtClean="0"/>
          </a:p>
          <a:p>
            <a:pPr algn="ctr">
              <a:buFont typeface="Wingdings" pitchFamily="2" charset="2"/>
              <a:buNone/>
            </a:pPr>
            <a:r>
              <a:rPr lang="ru-RU" sz="2800" smtClean="0"/>
              <a:t>                                                            Тиссо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Гипотеза:</a:t>
            </a:r>
            <a:endParaRPr lang="ru-RU" sz="2400" b="1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80C0C"/>
                </a:solidFill>
              </a:rPr>
              <a:t>    Предполагается, что если движения различного характера будут вызывать у детей интерес, способствовать снятию перенапряжения, перегрузки и утомления, то смогут служить средствами укрепления здоровья, развитию речи и двигательных качеств детей с общим недоразвитием речи.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Цель:</a:t>
            </a:r>
            <a:endParaRPr lang="ru-RU" sz="2400" b="1" dirty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80C0C"/>
                </a:solidFill>
              </a:rPr>
              <a:t>    Раскрыть роль двигательной активности в коррекционно-развивающей работе, стимулирующей речевое и физическое развитие детей.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Задачи:</a:t>
            </a:r>
            <a:endParaRPr lang="ru-RU" sz="2400" b="1" dirty="0"/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Изучить современные научно-теоретические разработки раскрывающие роль двигательной активности в процессе коррекционно-развивающей деятельности.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 Раскрыть формы работы по развитию различных движений в процессе коррекционной работы.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mtClean="0"/>
              <a:t>     Совершенствовать систему работы по развитию двигательной активности в коррекционно-развивающем процессе обучения.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mtClean="0"/>
          </a:p>
          <a:p>
            <a:pPr>
              <a:lnSpc>
                <a:spcPct val="90000"/>
              </a:lnSpc>
            </a:pPr>
            <a:endParaRPr lang="ru-RU" smtClean="0">
              <a:solidFill>
                <a:srgbClr val="080C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Формы работы:</a:t>
            </a:r>
            <a:endParaRPr lang="ru-RU" sz="3600" dirty="0"/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11430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4000500" y="1285875"/>
            <a:ext cx="571500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88" y="2000250"/>
            <a:ext cx="28575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/>
              <a:t>Логоритмика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5857875" y="2071688"/>
            <a:ext cx="3000375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Артикуляционная гимнастика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357188" y="4857750"/>
            <a:ext cx="3143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Физкультурные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минутки</a:t>
            </a:r>
          </a:p>
        </p:txBody>
      </p:sp>
      <p:sp>
        <p:nvSpPr>
          <p:cNvPr id="8" name="Овал 7"/>
          <p:cNvSpPr/>
          <p:nvPr/>
        </p:nvSpPr>
        <p:spPr>
          <a:xfrm>
            <a:off x="2714625" y="3429000"/>
            <a:ext cx="32861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Физкультурные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занятия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5572125" y="4857750"/>
            <a:ext cx="29860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Развитие мелкой моторики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714875" y="1643063"/>
            <a:ext cx="1714500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250532" y="1964531"/>
            <a:ext cx="3143250" cy="2643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749675" y="2392363"/>
            <a:ext cx="10715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643188" y="1643063"/>
            <a:ext cx="1285875" cy="928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428750" y="2143126"/>
            <a:ext cx="3000375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Значение </a:t>
            </a:r>
            <a:r>
              <a:rPr lang="ru-RU" sz="2800" b="1" dirty="0" err="1" smtClean="0"/>
              <a:t>логоритмики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/>
              <a:t> развитие темпа и ритма речевого дыхания;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укрепление мимической мускулатуры;  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формирование фонематической системы;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развитие темпо – ритмических и интонационных характеристик речи</a:t>
            </a:r>
          </a:p>
          <a:p>
            <a:pPr>
              <a:buFont typeface="Wingdings" pitchFamily="2" charset="2"/>
              <a:buChar char="ü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  <a:r>
              <a:rPr lang="ru-RU" sz="2800" b="1" dirty="0" smtClean="0"/>
              <a:t>Артикуляционная гимнастика способствует: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    точности движений;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    чёткости движений;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    плавности движений;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    устойчивости артикуляционных движений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/>
          </a:p>
          <a:p>
            <a:pPr lvl="8">
              <a:buFont typeface="Wingdings" pitchFamily="2" charset="2"/>
              <a:buChar char="q"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Развитие мелкой моторики способствует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/>
              <a:t>    развитию различной координации;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   развитию двигательной памяти;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   повышению работоспособности головного мозга;</a:t>
            </a:r>
          </a:p>
          <a:p>
            <a:pPr>
              <a:buFont typeface="Wingdings" pitchFamily="2" charset="2"/>
              <a:buChar char="ü"/>
            </a:pPr>
            <a:r>
              <a:rPr lang="ru-RU" smtClean="0"/>
              <a:t>    подготовке руки к письму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</TotalTime>
  <Words>391</Words>
  <Application>Microsoft Office PowerPoint</Application>
  <PresentationFormat>Экран (4:3)</PresentationFormat>
  <Paragraphs>72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РОЛЬ ДВИГАТЕЛЬНОЙ АКТИВНОСТИ В  КОРРЕКЦИОННО-РАЗВИВАЮЩЕМ ОБУЧЕНИИ ДЕТЕЙ С ОБЩИМ НЕДОРАЗВИТИЕМ РЕЧИ. </vt:lpstr>
      <vt:lpstr>Слайд 2</vt:lpstr>
      <vt:lpstr>Гипотеза:</vt:lpstr>
      <vt:lpstr>Цель:</vt:lpstr>
      <vt:lpstr>Задачи:</vt:lpstr>
      <vt:lpstr>Формы работы:</vt:lpstr>
      <vt:lpstr>Значение логоритмики:</vt:lpstr>
      <vt:lpstr> Артикуляционная гимнастика способствует:</vt:lpstr>
      <vt:lpstr>Развитие мелкой моторики способствует:</vt:lpstr>
      <vt:lpstr>Значение физкультурных минуток:</vt:lpstr>
      <vt:lpstr>Физкультурные занятия необходимы для:</vt:lpstr>
      <vt:lpstr>Результат:</vt:lpstr>
      <vt:lpstr>Информационные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двигательной активности в  коррекционно-развивающем обучении детей с общим недоразвитием речи.  </dc:title>
  <dc:creator>Директор</dc:creator>
  <cp:lastModifiedBy>Таня-буканя</cp:lastModifiedBy>
  <cp:revision>4</cp:revision>
  <dcterms:created xsi:type="dcterms:W3CDTF">2010-03-28T14:22:02Z</dcterms:created>
  <dcterms:modified xsi:type="dcterms:W3CDTF">2011-08-24T10:29:02Z</dcterms:modified>
</cp:coreProperties>
</file>