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40" r:id="rId2"/>
  </p:sldMasterIdLst>
  <p:notesMasterIdLst>
    <p:notesMasterId r:id="rId36"/>
  </p:notesMasterIdLst>
  <p:sldIdLst>
    <p:sldId id="256" r:id="rId3"/>
    <p:sldId id="259" r:id="rId4"/>
    <p:sldId id="382" r:id="rId5"/>
    <p:sldId id="260" r:id="rId6"/>
    <p:sldId id="261" r:id="rId7"/>
    <p:sldId id="371" r:id="rId8"/>
    <p:sldId id="263" r:id="rId9"/>
    <p:sldId id="375" r:id="rId10"/>
    <p:sldId id="383" r:id="rId11"/>
    <p:sldId id="266" r:id="rId12"/>
    <p:sldId id="391" r:id="rId13"/>
    <p:sldId id="267" r:id="rId14"/>
    <p:sldId id="331" r:id="rId15"/>
    <p:sldId id="329" r:id="rId16"/>
    <p:sldId id="269" r:id="rId17"/>
    <p:sldId id="392" r:id="rId18"/>
    <p:sldId id="393" r:id="rId19"/>
    <p:sldId id="377" r:id="rId20"/>
    <p:sldId id="286" r:id="rId21"/>
    <p:sldId id="302" r:id="rId22"/>
    <p:sldId id="378" r:id="rId23"/>
    <p:sldId id="303" r:id="rId24"/>
    <p:sldId id="305" r:id="rId25"/>
    <p:sldId id="306" r:id="rId26"/>
    <p:sldId id="307" r:id="rId27"/>
    <p:sldId id="308" r:id="rId28"/>
    <p:sldId id="387" r:id="rId29"/>
    <p:sldId id="396" r:id="rId30"/>
    <p:sldId id="312" r:id="rId31"/>
    <p:sldId id="318" r:id="rId32"/>
    <p:sldId id="390" r:id="rId33"/>
    <p:sldId id="394" r:id="rId34"/>
    <p:sldId id="39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chen-14" initials="U" lastIdx="4" clrIdx="0"/>
  <p:cmAuthor id="1" name="1" initials="1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5A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25" autoAdjust="0"/>
    <p:restoredTop sz="89531" autoAdjust="0"/>
  </p:normalViewPr>
  <p:slideViewPr>
    <p:cSldViewPr>
      <p:cViewPr varScale="1">
        <p:scale>
          <a:sx n="100" d="100"/>
          <a:sy n="100" d="100"/>
        </p:scale>
        <p:origin x="1860" y="72"/>
      </p:cViewPr>
      <p:guideLst>
        <p:guide orient="horz" pos="2158"/>
        <p:guide pos="2880"/>
      </p:guideLst>
    </p:cSldViewPr>
  </p:slideViewPr>
  <p:outlineViewPr>
    <p:cViewPr>
      <p:scale>
        <a:sx n="33" d="100"/>
        <a:sy n="33" d="100"/>
      </p:scale>
      <p:origin x="0" y="-165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CA2CBC3F-70B9-4BD3-B0F1-85F343046133}" type="datetime1">
              <a:rPr lang="ru-RU"/>
              <a:pPr lvl="0">
                <a:defRPr/>
              </a:pPr>
              <a:t>19.09.2022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3F8DAD9B-7653-4BB9-A670-427289F2CEE1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4605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3F8DAD9B-7653-4BB9-A670-427289F2CEE1}" type="slidenum">
              <a:rPr lang="ru-RU" smtClean="0"/>
              <a:pPr lvl="0"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1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029C9F67-E17D-4E7F-8F17-35BF4086D9A9}" type="datetimeFigureOut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19.09.2022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9C983256-0E66-4F18-ABDC-F8D9190918B8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029C9F67-E17D-4E7F-8F17-35BF4086D9A9}" type="datetimeFigureOut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19.09.2022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9C983256-0E66-4F18-ABDC-F8D9190918B8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029C9F67-E17D-4E7F-8F17-35BF4086D9A9}" type="datetimeFigureOut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19.09.2022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9C983256-0E66-4F18-ABDC-F8D9190918B8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029C9F67-E17D-4E7F-8F17-35BF4086D9A9}" type="datetimeFigureOut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19.09.2022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9C983256-0E66-4F18-ABDC-F8D9190918B8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029C9F67-E17D-4E7F-8F17-35BF4086D9A9}" type="datetimeFigureOut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19.09.2022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9C983256-0E66-4F18-ABDC-F8D9190918B8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029C9F67-E17D-4E7F-8F17-35BF4086D9A9}" type="datetimeFigureOut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19.09.2022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9C983256-0E66-4F18-ABDC-F8D9190918B8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029C9F67-E17D-4E7F-8F17-35BF4086D9A9}" type="datetimeFigureOut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19.09.2022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9C983256-0E66-4F18-ABDC-F8D9190918B8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029C9F67-E17D-4E7F-8F17-35BF4086D9A9}" type="datetimeFigureOut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19.09.2022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9C983256-0E66-4F18-ABDC-F8D9190918B8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029C9F67-E17D-4E7F-8F17-35BF4086D9A9}" type="datetimeFigureOut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19.09.2022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9C983256-0E66-4F18-ABDC-F8D9190918B8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029C9F67-E17D-4E7F-8F17-35BF4086D9A9}" type="datetimeFigureOut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19.09.2022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9C983256-0E66-4F18-ABDC-F8D9190918B8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029C9F67-E17D-4E7F-8F17-35BF4086D9A9}" type="datetimeFigureOut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19.09.2022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9C983256-0E66-4F18-ABDC-F8D9190918B8}" type="slidenum">
              <a:rPr lang="ru-RU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29C9F67-E17D-4E7F-8F17-35BF4086D9A9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983256-0E66-4F18-ABDC-F8D919091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hkolachamzinskaya-r13.gosweb.gosuslugi.r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sportal.ru/tatianakharitonova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504" y="836712"/>
            <a:ext cx="8536462" cy="4357718"/>
          </a:xfrm>
          <a:prstGeom prst="roundRect">
            <a:avLst/>
          </a:prstGeom>
          <a:noFill/>
          <a:ln>
            <a:solidFill>
              <a:srgbClr val="F43E0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i="1" dirty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052736"/>
            <a:ext cx="78163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i="1" dirty="0">
                <a:solidFill>
                  <a:srgbClr val="CC0000"/>
                </a:solidFill>
              </a:rPr>
              <a:t>Министерство образования РМ</a:t>
            </a:r>
            <a:br>
              <a:rPr lang="ru-RU" altLang="ru-RU" i="1" dirty="0">
                <a:solidFill>
                  <a:srgbClr val="CC0000"/>
                </a:solidFill>
              </a:rPr>
            </a:br>
            <a:r>
              <a:rPr lang="ru-RU" altLang="ru-RU" i="1" dirty="0">
                <a:solidFill>
                  <a:srgbClr val="CC0000"/>
                </a:solidFill>
              </a:rPr>
              <a:t>Портфолио</a:t>
            </a:r>
            <a:r>
              <a:rPr lang="ru-RU" altLang="ru-RU" i="1" dirty="0">
                <a:solidFill>
                  <a:srgbClr val="000099"/>
                </a:solidFill>
              </a:rPr>
              <a:t> </a:t>
            </a:r>
            <a:endParaRPr lang="en-US" altLang="ru-RU" i="1" dirty="0">
              <a:solidFill>
                <a:srgbClr val="000099"/>
              </a:solidFill>
            </a:endParaRPr>
          </a:p>
          <a:p>
            <a:pPr algn="ctr"/>
            <a:r>
              <a:rPr lang="ru-RU" altLang="ru-RU" i="1" dirty="0">
                <a:solidFill>
                  <a:srgbClr val="000099"/>
                </a:solidFill>
              </a:rPr>
              <a:t>	</a:t>
            </a:r>
            <a:r>
              <a:rPr lang="ru-RU" altLang="ru-RU" i="1" dirty="0" smtClean="0">
                <a:solidFill>
                  <a:srgbClr val="000099"/>
                </a:solidFill>
              </a:rPr>
              <a:t>Харитоновой Татьяны Викторовны, </a:t>
            </a:r>
            <a:r>
              <a:rPr lang="ru-RU" altLang="ru-RU" i="1" dirty="0">
                <a:solidFill>
                  <a:srgbClr val="000099"/>
                </a:solidFill>
              </a:rPr>
              <a:t/>
            </a:r>
            <a:br>
              <a:rPr lang="ru-RU" altLang="ru-RU" i="1" dirty="0">
                <a:solidFill>
                  <a:srgbClr val="000099"/>
                </a:solidFill>
              </a:rPr>
            </a:br>
            <a:r>
              <a:rPr lang="ru-RU" altLang="ru-RU" i="1" dirty="0">
                <a:solidFill>
                  <a:srgbClr val="000099"/>
                </a:solidFill>
              </a:rPr>
              <a:t>учителя МБОУ «</a:t>
            </a:r>
            <a:r>
              <a:rPr lang="ru-RU" altLang="ru-RU" i="1" dirty="0" err="1">
                <a:solidFill>
                  <a:srgbClr val="000099"/>
                </a:solidFill>
              </a:rPr>
              <a:t>Чамзинская</a:t>
            </a:r>
            <a:r>
              <a:rPr lang="ru-RU" altLang="ru-RU" i="1" dirty="0">
                <a:solidFill>
                  <a:srgbClr val="000099"/>
                </a:solidFill>
              </a:rPr>
              <a:t> СОШ №2» </a:t>
            </a:r>
            <a:r>
              <a:rPr lang="ru-RU" altLang="ru-RU" i="1" dirty="0" err="1" smtClean="0">
                <a:solidFill>
                  <a:srgbClr val="000099"/>
                </a:solidFill>
              </a:rPr>
              <a:t>р.п.Чамзинка</a:t>
            </a:r>
            <a:r>
              <a:rPr lang="ru-RU" altLang="ru-RU" i="1" dirty="0" smtClean="0">
                <a:solidFill>
                  <a:srgbClr val="000099"/>
                </a:solidFill>
              </a:rPr>
              <a:t>, </a:t>
            </a:r>
            <a:r>
              <a:rPr lang="ru-RU" altLang="ru-RU" i="1" dirty="0">
                <a:solidFill>
                  <a:srgbClr val="000099"/>
                </a:solidFill>
              </a:rPr>
              <a:t/>
            </a:r>
            <a:br>
              <a:rPr lang="ru-RU" altLang="ru-RU" i="1" dirty="0">
                <a:solidFill>
                  <a:srgbClr val="000099"/>
                </a:solidFill>
              </a:rPr>
            </a:br>
            <a:r>
              <a:rPr lang="ru-RU" altLang="ru-RU" i="1" dirty="0" err="1">
                <a:solidFill>
                  <a:srgbClr val="000099"/>
                </a:solidFill>
              </a:rPr>
              <a:t>Чамзинского</a:t>
            </a:r>
            <a:r>
              <a:rPr lang="ru-RU" altLang="ru-RU" i="1" dirty="0">
                <a:solidFill>
                  <a:srgbClr val="000099"/>
                </a:solidFill>
              </a:rPr>
              <a:t> </a:t>
            </a:r>
            <a:r>
              <a:rPr lang="ru-RU" altLang="ru-RU" i="1" dirty="0" smtClean="0">
                <a:solidFill>
                  <a:srgbClr val="000099"/>
                </a:solidFill>
              </a:rPr>
              <a:t>района, Республики Мордовия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770371"/>
            <a:ext cx="7960398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Дата рождения: </a:t>
            </a:r>
            <a:r>
              <a:rPr lang="ru-RU" altLang="ru-RU" b="1" dirty="0" smtClean="0">
                <a:solidFill>
                  <a:srgbClr val="B80047"/>
                </a:solidFill>
                <a:latin typeface="Times New Roman" pitchFamily="18" charset="0"/>
              </a:rPr>
              <a:t>02.01.1974</a:t>
            </a:r>
            <a:endParaRPr lang="ru-RU" altLang="ru-RU" b="1" dirty="0">
              <a:solidFill>
                <a:srgbClr val="B80047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Профессиональное образование: учитель </a:t>
            </a:r>
            <a:r>
              <a:rPr lang="ru-RU" altLang="ru-RU" b="1" dirty="0" smtClean="0">
                <a:solidFill>
                  <a:srgbClr val="B80047"/>
                </a:solidFill>
                <a:latin typeface="Times New Roman" pitchFamily="18" charset="0"/>
              </a:rPr>
              <a:t>начальных классов, </a:t>
            </a: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МГПИ им. </a:t>
            </a:r>
            <a:r>
              <a:rPr lang="ru-RU" altLang="ru-RU" b="1" dirty="0" err="1">
                <a:solidFill>
                  <a:srgbClr val="B80047"/>
                </a:solidFill>
                <a:latin typeface="Times New Roman" pitchFamily="18" charset="0"/>
              </a:rPr>
              <a:t>М.Е.Евсевьева</a:t>
            </a: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, диплом -  № </a:t>
            </a:r>
            <a:r>
              <a:rPr lang="ru-RU" altLang="ru-RU" b="1" dirty="0" smtClean="0">
                <a:solidFill>
                  <a:srgbClr val="B80047"/>
                </a:solidFill>
                <a:latin typeface="Times New Roman" pitchFamily="18" charset="0"/>
              </a:rPr>
              <a:t>2746, </a:t>
            </a: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дата выдачи: </a:t>
            </a:r>
            <a:r>
              <a:rPr lang="ru-RU" altLang="ru-RU" b="1" dirty="0" smtClean="0">
                <a:solidFill>
                  <a:srgbClr val="B80047"/>
                </a:solidFill>
                <a:latin typeface="Times New Roman" pitchFamily="18" charset="0"/>
              </a:rPr>
              <a:t>30 января 2003 </a:t>
            </a: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г.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Стаж педагогической работы (по специальности): </a:t>
            </a:r>
            <a:r>
              <a:rPr lang="ru-RU" altLang="ru-RU" b="1" dirty="0" smtClean="0">
                <a:solidFill>
                  <a:srgbClr val="B80047"/>
                </a:solidFill>
                <a:latin typeface="Times New Roman" pitchFamily="18" charset="0"/>
              </a:rPr>
              <a:t>18 </a:t>
            </a: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лет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Общий трудовой стаж: </a:t>
            </a:r>
            <a:r>
              <a:rPr lang="ru-RU" altLang="ru-RU" b="1" dirty="0" smtClean="0">
                <a:solidFill>
                  <a:srgbClr val="B80047"/>
                </a:solidFill>
                <a:latin typeface="Times New Roman" pitchFamily="18" charset="0"/>
              </a:rPr>
              <a:t>18 </a:t>
            </a: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лет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Наличие квалификационной категории: </a:t>
            </a:r>
            <a:r>
              <a:rPr lang="ru-RU" altLang="ru-RU" b="1" dirty="0" smtClean="0">
                <a:solidFill>
                  <a:srgbClr val="B80047"/>
                </a:solidFill>
                <a:latin typeface="Times New Roman" pitchFamily="18" charset="0"/>
              </a:rPr>
              <a:t>высшая</a:t>
            </a:r>
            <a:endParaRPr lang="ru-RU" altLang="ru-RU" b="1" dirty="0">
              <a:solidFill>
                <a:srgbClr val="B80047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Дата последней аттестации: </a:t>
            </a:r>
            <a:r>
              <a:rPr lang="ru-RU" altLang="ru-RU" b="1" dirty="0" smtClean="0">
                <a:solidFill>
                  <a:srgbClr val="B80047"/>
                </a:solidFill>
                <a:latin typeface="Times New Roman" pitchFamily="18" charset="0"/>
              </a:rPr>
              <a:t>29.11.2017 </a:t>
            </a: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приказ </a:t>
            </a:r>
            <a:r>
              <a:rPr lang="ru-RU" altLang="ru-RU" b="1" dirty="0" smtClean="0">
                <a:solidFill>
                  <a:srgbClr val="B80047"/>
                </a:solidFill>
                <a:latin typeface="Times New Roman" pitchFamily="18" charset="0"/>
              </a:rPr>
              <a:t>№989</a:t>
            </a:r>
            <a:endParaRPr lang="ru-RU" altLang="ru-RU" b="1" dirty="0">
              <a:solidFill>
                <a:srgbClr val="B80047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dirty="0">
                <a:solidFill>
                  <a:srgbClr val="B80047"/>
                </a:solidFill>
                <a:latin typeface="Times New Roman" pitchFamily="18" charset="0"/>
              </a:rPr>
              <a:t>Звание: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794" y="177281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400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5786" y="357166"/>
            <a:ext cx="7572428" cy="107157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6. Позитивные результаты внеурочной деятельности обучающихся по учебным предметам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4826" y="1571747"/>
            <a:ext cx="2978814" cy="42392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358" y="1588309"/>
            <a:ext cx="3026620" cy="4239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976" y="1556792"/>
            <a:ext cx="3008230" cy="42347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794" y="177281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400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5786" y="357166"/>
            <a:ext cx="7572428" cy="107157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6. Позитивные результаты внеурочной деятельности обучающихся по учебным предметам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3" y="1573553"/>
            <a:ext cx="2960727" cy="45526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3487" y="1573553"/>
            <a:ext cx="3166024" cy="46326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985" y="1573553"/>
            <a:ext cx="3101357" cy="463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69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16632"/>
            <a:ext cx="4266074" cy="61926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18474"/>
            <a:ext cx="4320480" cy="62646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19" y="332655"/>
            <a:ext cx="4157665" cy="58854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670664" y="1225391"/>
            <a:ext cx="5885439" cy="409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275" y="188640"/>
            <a:ext cx="4359725" cy="6309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5663" y="188640"/>
            <a:ext cx="4536504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26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4245936" cy="56612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404664"/>
            <a:ext cx="4225398" cy="5760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908720"/>
            <a:ext cx="3816424" cy="54947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980728"/>
            <a:ext cx="3888939" cy="542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3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764704"/>
            <a:ext cx="4072617" cy="57390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764704"/>
            <a:ext cx="4208718" cy="602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42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794" y="177281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400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5786" y="357166"/>
            <a:ext cx="7572428" cy="107157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6. Позитивные результаты внеурочной деятельности обучающихся по учебным предметам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648" y="1277224"/>
            <a:ext cx="3655115" cy="517191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88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332656"/>
            <a:ext cx="7572428" cy="107157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7. Наличие публикаций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628800"/>
            <a:ext cx="8820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Tx/>
              <a:buChar char="-"/>
            </a:pPr>
            <a:endParaRPr lang="ru-RU" sz="24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Tx/>
              <a:buChar char="-"/>
            </a:pP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764" y="1478616"/>
            <a:ext cx="3167620" cy="48721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497" y="1087454"/>
            <a:ext cx="2391615" cy="34090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212" y="1328444"/>
            <a:ext cx="3352688" cy="49808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2736" y="3498816"/>
            <a:ext cx="2415862" cy="285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10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83432" y="224644"/>
            <a:ext cx="7024864" cy="831536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solidFill>
              <a:srgbClr val="F43E0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/>
                <a:ea typeface="Arial Unicode MS"/>
                <a:cs typeface="Times New Roman"/>
              </a:rPr>
              <a:t>Характеристика-представление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9" y="908720"/>
            <a:ext cx="4379565" cy="5661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81" y="938457"/>
            <a:ext cx="4412495" cy="57309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683568" y="476672"/>
            <a:ext cx="7572428" cy="1224136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8. Наличие авторских программ, методических пособий, методических рекомендаций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2924944"/>
            <a:ext cx="115815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endParaRPr lang="ru-RU" sz="6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755576" y="476672"/>
            <a:ext cx="7920880" cy="144016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9. Выступления на заседаниях методических советов, научно-практических конференциях, педагогических чтениях, семинарах, секциях, форумах и т.д.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772816"/>
            <a:ext cx="4105703" cy="49685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3" y="1772816"/>
            <a:ext cx="4392488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17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770460" y="188640"/>
            <a:ext cx="7920880" cy="144016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9. Выступления на заседаниях методических советов, научно-практических конференциях, педагогических чтениях, семинарах, секциях, форумах и т.д.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628800"/>
            <a:ext cx="3513849" cy="496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92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85720" y="285728"/>
            <a:ext cx="8715435" cy="928694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10. Проведение открытых уроков,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мастер-классов, мероприятий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423" y="1214422"/>
            <a:ext cx="3965975" cy="56351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814" y="1214423"/>
            <a:ext cx="4231658" cy="561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14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785786" y="357166"/>
            <a:ext cx="7572428" cy="107157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11. Наставничество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24745"/>
            <a:ext cx="3707951" cy="54962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370" y="1124744"/>
            <a:ext cx="3915364" cy="548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2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785786" y="357166"/>
            <a:ext cx="7572428" cy="107157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12. Экспертная деятельность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917" y="1183306"/>
            <a:ext cx="4741315" cy="50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31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1785925"/>
            <a:ext cx="7920880" cy="4524315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5786" y="357166"/>
            <a:ext cx="7572428" cy="142876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13. Общественно-педагогическая активность педагога: участие в работе педагогических сообществ, комиссий, жюри конкурсов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90856" y="1785926"/>
            <a:ext cx="81016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6" y="1712850"/>
            <a:ext cx="3952343" cy="51279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267"/>
          <a:stretch/>
        </p:blipFill>
        <p:spPr>
          <a:xfrm>
            <a:off x="4295773" y="1698736"/>
            <a:ext cx="4503799" cy="49706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1785925"/>
            <a:ext cx="7920880" cy="4524315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5786" y="357166"/>
            <a:ext cx="7572428" cy="142876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13. Общественно-педагогическая активность педагога: участие в работе педагогических сообществ, комиссий, жюри конкурсов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90856" y="1785926"/>
            <a:ext cx="81016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59" y="1799442"/>
            <a:ext cx="4122293" cy="49055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1257" y="1754699"/>
            <a:ext cx="4096867" cy="510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16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1785925"/>
            <a:ext cx="7920880" cy="4524315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5786" y="357166"/>
            <a:ext cx="7572428" cy="142876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13. Общественно-педагогическая активность педагога: участие в работе педагогических сообществ, комиссий, жюри конкурсов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90856" y="1785926"/>
            <a:ext cx="81016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638" y="1754520"/>
            <a:ext cx="4365114" cy="491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785786" y="357166"/>
            <a:ext cx="7572428" cy="1143008"/>
          </a:xfrm>
          <a:prstGeom prst="roundRect">
            <a:avLst/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14. Участие педагога в профессиональных конкурсах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353011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83432" y="224644"/>
            <a:ext cx="7024864" cy="831536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solidFill>
              <a:srgbClr val="F43E0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Arial Unicode MS"/>
                <a:cs typeface="Times New Roman"/>
              </a:rPr>
              <a:t>Приказ об аттестации</a:t>
            </a:r>
            <a:endParaRPr lang="ru-RU" sz="3200" b="1" dirty="0">
              <a:solidFill>
                <a:srgbClr val="C00000"/>
              </a:solidFill>
              <a:latin typeface="Times New Roman"/>
              <a:ea typeface="Arial Unicode MS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92" y="1284331"/>
            <a:ext cx="3021201" cy="47518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5917" y="1284331"/>
            <a:ext cx="3015347" cy="1420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4328" y="2708692"/>
            <a:ext cx="3009762" cy="6949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8498" y="3268045"/>
            <a:ext cx="3022766" cy="27202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1509" y="1284331"/>
            <a:ext cx="3120455" cy="472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8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43608" y="357166"/>
            <a:ext cx="7314606" cy="1143008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15. Награды и поощрения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71600"/>
            <a:ext cx="3964520" cy="53005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157567"/>
            <a:ext cx="3960440" cy="5314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43608" y="357166"/>
            <a:ext cx="7314606" cy="1143008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15. Награды и поощрения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54584"/>
            <a:ext cx="3869986" cy="54741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0"/>
          <a:stretch/>
        </p:blipFill>
        <p:spPr>
          <a:xfrm>
            <a:off x="4700911" y="1196753"/>
            <a:ext cx="4017949" cy="560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43608" y="357166"/>
            <a:ext cx="7314606" cy="1143008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15. Награды и поощрения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59" y="1124744"/>
            <a:ext cx="3829782" cy="54641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124744"/>
            <a:ext cx="3863964" cy="546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16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43608" y="357166"/>
            <a:ext cx="7314606" cy="1143008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15. Награды и поощрения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3951187" cy="55366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196752"/>
            <a:ext cx="3947038" cy="563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25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472" y="188640"/>
            <a:ext cx="8001056" cy="1019512"/>
          </a:xfrm>
          <a:prstGeom prst="roundRect">
            <a:avLst/>
          </a:prstGeom>
          <a:solidFill>
            <a:srgbClr val="FFFFCC"/>
          </a:solidFill>
          <a:ln>
            <a:solidFill>
              <a:srgbClr val="F43E0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Представление  собственного инновационного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педагогического опыта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107504" y="1893083"/>
            <a:ext cx="4890867" cy="2214578"/>
          </a:xfrm>
          <a:prstGeom prst="homePlate">
            <a:avLst/>
          </a:prstGeom>
          <a:solidFill>
            <a:srgbClr val="FFFFCC"/>
          </a:solidFill>
          <a:ln>
            <a:solidFill>
              <a:srgbClr val="F43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  <a:latin typeface="YS Text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latin typeface="YS Text"/>
                <a:hlinkClick r:id="rId3"/>
              </a:rPr>
              <a:t>https://shkolachamzinskaya-r13.gosweb.gosuslugi.ru/</a:t>
            </a:r>
            <a:endParaRPr lang="en-US" b="0" i="0" dirty="0">
              <a:solidFill>
                <a:srgbClr val="000000"/>
              </a:solidFill>
              <a:effectLst/>
              <a:latin typeface="YS Text"/>
            </a:endParaRPr>
          </a:p>
        </p:txBody>
      </p:sp>
      <p:sp>
        <p:nvSpPr>
          <p:cNvPr id="9" name="Пятиугольник 8"/>
          <p:cNvSpPr/>
          <p:nvPr/>
        </p:nvSpPr>
        <p:spPr>
          <a:xfrm flipH="1">
            <a:off x="5000628" y="2500306"/>
            <a:ext cx="4143372" cy="1000132"/>
          </a:xfrm>
          <a:prstGeom prst="homePlate">
            <a:avLst/>
          </a:prstGeom>
          <a:solidFill>
            <a:srgbClr val="FFFFCC"/>
          </a:solidFill>
          <a:ln>
            <a:solidFill>
              <a:srgbClr val="F43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>
                <a:hlinkClick r:id="rId4"/>
              </a:rPr>
              <a:t>http://nsportal.ru/tatianakharitonova</a:t>
            </a:r>
            <a:endParaRPr lang="en-US" b="1" dirty="0" smtClean="0">
              <a:solidFill>
                <a:srgbClr val="0070C0"/>
              </a:solidFill>
              <a:latin typeface="Georg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83432" y="224644"/>
            <a:ext cx="7572672" cy="154817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solidFill>
              <a:srgbClr val="F43E0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ea typeface="Arial Unicode MS"/>
                <a:cs typeface="Times New Roman"/>
              </a:rPr>
              <a:t>1. Стабильные положительные результаты(положительная динамика) освоения обучающимися образовательных программ по итогам мониторингов, проводимых организацией</a:t>
            </a:r>
          </a:p>
        </p:txBody>
      </p:sp>
      <p:sp>
        <p:nvSpPr>
          <p:cNvPr id="3" name="AutoShape 2" descr="https://apf.mail.ru/cgi-bin/readmsg/image-16-11-19-03-01.jpeg?id=15739057910646797542%3B0%3B1&amp;x-email=sunyaeva2015%40mail.ru&amp;exif=1"/>
          <p:cNvSpPr>
            <a:spLocks noChangeAspect="1" noChangeArrowheads="1"/>
          </p:cNvSpPr>
          <p:nvPr/>
        </p:nvSpPr>
        <p:spPr bwMode="auto">
          <a:xfrm>
            <a:off x="155574" y="-144463"/>
            <a:ext cx="2040161" cy="1809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772816"/>
            <a:ext cx="4392488" cy="4680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71600" y="0"/>
            <a:ext cx="7776864" cy="1700808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2. Положительные результаты освоения обучающимися образовательных программ по итогам внешнего мониторинга системы образования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85400"/>
            <a:ext cx="4141435" cy="52119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385400"/>
            <a:ext cx="4089618" cy="521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34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39552" y="188640"/>
            <a:ext cx="8248430" cy="1639654"/>
          </a:xfrm>
          <a:prstGeom prst="roundRect">
            <a:avLst/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3. Реализация программ углублённого, профильного изучения предмета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55576" y="188640"/>
            <a:ext cx="7704856" cy="1080120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4. Результаты участия в инновационной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(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экспериментаьной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) деятельности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104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44524" y="1082967"/>
            <a:ext cx="914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latin typeface="Times New Roman"/>
                <a:cs typeface="Times New Roman"/>
              </a:rPr>
              <a:t>Муниципальный уровень</a:t>
            </a:r>
            <a:r>
              <a:rPr lang="ru-RU" sz="24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: 1  </a:t>
            </a:r>
            <a:endParaRPr lang="ru-RU" sz="2400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24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292853"/>
            <a:ext cx="7572428" cy="795887"/>
          </a:xfrm>
          <a:prstGeom prst="roundRect">
            <a:avLst>
              <a:gd name="adj" fmla="val 18281"/>
            </a:avLst>
          </a:prstGeom>
          <a:solidFill>
            <a:srgbClr val="FFFFCC"/>
          </a:solidFill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C00000"/>
                </a:solidFill>
                <a:latin typeface="Times New Roman"/>
                <a:ea typeface="Arial Unicode MS"/>
                <a:cs typeface="Times New Roman"/>
              </a:rPr>
              <a:t>5. Результаты участия обучающихся </a:t>
            </a:r>
          </a:p>
          <a:p>
            <a:pPr algn="ctr">
              <a:defRPr/>
            </a:pPr>
            <a:r>
              <a:rPr lang="ru-RU" sz="2400" b="1">
                <a:solidFill>
                  <a:srgbClr val="C00000"/>
                </a:solidFill>
                <a:latin typeface="Times New Roman"/>
                <a:ea typeface="Arial Unicode MS"/>
                <a:cs typeface="Times New Roman"/>
              </a:rPr>
              <a:t>во Всероссийской предметной олимпиаде</a:t>
            </a:r>
          </a:p>
        </p:txBody>
      </p:sp>
      <p:sp>
        <p:nvSpPr>
          <p:cNvPr id="3" name="AutoShape 2" descr="https://apf.mail.ru/cgi-bin/readmsg/IMG_0781.jpg?id=15739046771733055635%3B0%3B1&amp;x-email=sunyaeva2015%40mail.ru&amp;exif=1"/>
          <p:cNvSpPr>
            <a:spLocks noChangeAspect="1" noChangeArrowheads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9866" y="1478621"/>
            <a:ext cx="5423847" cy="520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61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1867</TotalTime>
  <Words>322</Words>
  <Application>Microsoft Office PowerPoint</Application>
  <PresentationFormat>Экран (4:3)</PresentationFormat>
  <Paragraphs>60</Paragraphs>
  <Slides>33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42" baseType="lpstr">
      <vt:lpstr>Arial</vt:lpstr>
      <vt:lpstr>Arial Unicode MS</vt:lpstr>
      <vt:lpstr>Calibri</vt:lpstr>
      <vt:lpstr>Georgia</vt:lpstr>
      <vt:lpstr>Times New Roman</vt:lpstr>
      <vt:lpstr>Trebuchet MS</vt:lpstr>
      <vt:lpstr>YS Text</vt:lpstr>
      <vt:lpstr>Тема Office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ghost</cp:lastModifiedBy>
  <cp:revision>596</cp:revision>
  <dcterms:created xsi:type="dcterms:W3CDTF">2017-08-29T13:51:37Z</dcterms:created>
  <dcterms:modified xsi:type="dcterms:W3CDTF">2022-09-19T19:16:46Z</dcterms:modified>
  <cp:version>0906.0100.01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2255344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