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7" r:id="rId4"/>
    <p:sldId id="268" r:id="rId5"/>
    <p:sldId id="269" r:id="rId6"/>
    <p:sldId id="272" r:id="rId7"/>
    <p:sldId id="257" r:id="rId8"/>
    <p:sldId id="273" r:id="rId9"/>
    <p:sldId id="271" r:id="rId10"/>
    <p:sldId id="270" r:id="rId11"/>
    <p:sldId id="264" r:id="rId12"/>
    <p:sldId id="260" r:id="rId13"/>
    <p:sldId id="258" r:id="rId14"/>
    <p:sldId id="259" r:id="rId15"/>
    <p:sldId id="261" r:id="rId16"/>
    <p:sldId id="262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76" d="100"/>
          <a:sy n="76" d="100"/>
        </p:scale>
        <p:origin x="123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31EE3C4-D24D-4553-A1B9-4AF2F9A78D4D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31AF066-E6D9-4191-A51D-5D688D55A6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15616" y="3140968"/>
            <a:ext cx="748883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400" dirty="0"/>
          </a:p>
          <a:p>
            <a:pPr algn="ctr"/>
            <a:r>
              <a:rPr lang="ru-RU" sz="4400" dirty="0"/>
              <a:t>Влияние художественной литературы на развитие речи детей</a:t>
            </a:r>
          </a:p>
          <a:p>
            <a:pPr algn="ctr"/>
            <a:r>
              <a:rPr lang="ru-RU" sz="1600" b="1" dirty="0"/>
              <a:t>Составитель: воспитатель МБДОУ №1 «Дружные ребята»</a:t>
            </a:r>
          </a:p>
          <a:p>
            <a:pPr algn="ctr"/>
            <a:r>
              <a:rPr lang="ru-RU" sz="1600" b="1" dirty="0"/>
              <a:t>Величко Марина Анатольевна</a:t>
            </a: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188640"/>
            <a:ext cx="5536704" cy="2664296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Мы любим книгу… мы – это дети, которые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 пришли в мир, чтобы познать его и себя в нем.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Мы с восхищением смотрим на чудо – книгу, мы ждем,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</a:rPr>
              <a:t>что книга откроет нам тайну мира и поможет понять человека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1000" dirty="0"/>
          </a:p>
        </p:txBody>
      </p:sp>
      <p:pic>
        <p:nvPicPr>
          <p:cNvPr id="7" name="Рисунок 6" descr="a08aa624b916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352839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кст с «хвостиком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7992887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2466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3" y="2967334"/>
            <a:ext cx="87776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04664"/>
            <a:ext cx="777686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                                     </a:t>
            </a:r>
            <a:r>
              <a:rPr lang="ru-RU" sz="3600" b="1" i="1" dirty="0">
                <a:solidFill>
                  <a:srgbClr val="FF0000"/>
                </a:solidFill>
                <a:latin typeface="Arial Black" pitchFamily="34" charset="0"/>
              </a:rPr>
              <a:t>ЗАДАЧИ:</a:t>
            </a:r>
          </a:p>
          <a:p>
            <a:pPr lvl="0" algn="just"/>
            <a:r>
              <a:rPr lang="ru-RU" sz="2400" b="1" dirty="0"/>
              <a:t>1.Формирование целостной картины мира, в том числе первичных ценностных представлений.</a:t>
            </a:r>
          </a:p>
          <a:p>
            <a:pPr lvl="0" algn="just"/>
            <a:r>
              <a:rPr lang="ru-RU" sz="2400" b="1" dirty="0"/>
              <a:t>2.Формирование интереса к книгам, фольклору и художественной литературе.</a:t>
            </a:r>
          </a:p>
          <a:p>
            <a:pPr lvl="0" algn="just"/>
            <a:r>
              <a:rPr lang="ru-RU" sz="2400" b="1" dirty="0"/>
              <a:t>3.Закрепление представлений о жанровых особенностях художественных произведений, развитие умения анализировать тексты.</a:t>
            </a:r>
          </a:p>
          <a:p>
            <a:pPr lvl="0" algn="just"/>
            <a:r>
              <a:rPr lang="ru-RU" sz="2400" b="1" dirty="0"/>
              <a:t>4.Поощрение творческих проявлений в ролевых играх по сюжетам литературных произведений, в инсценировках и драматизациях, выразительном чтении стихов, рисовании и других видах деятельности.</a:t>
            </a:r>
          </a:p>
          <a:p>
            <a:pPr lvl="0" algn="just"/>
            <a:r>
              <a:rPr lang="ru-RU" sz="2400" b="1" dirty="0"/>
              <a:t>5.Развитие литературной речи.</a:t>
            </a:r>
          </a:p>
          <a:p>
            <a:pPr lvl="0" algn="just"/>
            <a:r>
              <a:rPr lang="ru-RU" sz="2400" b="1" dirty="0"/>
              <a:t>6.Приобщение к словесному творчеству, в том числе развитие художественного восприятия и эстетического вкуса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/>
            </a:gs>
            <a:gs pos="0">
              <a:srgbClr val="5E9EFF">
                <a:alpha val="28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620688"/>
            <a:ext cx="6624736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Arial Black" pitchFamily="34" charset="0"/>
              </a:rPr>
              <a:t>ЖАНРЫ ХУДОЖЕСТВЕННОЙ ЛИТЕРАТУРЫ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3429000"/>
            <a:ext cx="421196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ПОТЕШКИ</a:t>
            </a:r>
          </a:p>
          <a:p>
            <a:r>
              <a:rPr lang="ru-RU" sz="2800" b="1" dirty="0"/>
              <a:t>ЗАГАДКИ</a:t>
            </a:r>
          </a:p>
          <a:p>
            <a:r>
              <a:rPr lang="ru-RU" sz="2800" b="1" dirty="0"/>
              <a:t>ПОГОВОРКИ</a:t>
            </a:r>
          </a:p>
          <a:p>
            <a:r>
              <a:rPr lang="ru-RU" sz="2800" b="1" dirty="0"/>
              <a:t>НАРОДНЫЕ И АВТОРСКИЕ СКАЗКИ</a:t>
            </a:r>
          </a:p>
          <a:p>
            <a:r>
              <a:rPr lang="ru-RU" sz="2800" b="1" dirty="0"/>
              <a:t>СТИХИ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36096" y="3356992"/>
            <a:ext cx="34563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РАССКАЗЫ</a:t>
            </a:r>
          </a:p>
          <a:p>
            <a:r>
              <a:rPr lang="ru-RU" sz="2800" b="1" dirty="0"/>
              <a:t>БАСНИ</a:t>
            </a:r>
          </a:p>
          <a:p>
            <a:r>
              <a:rPr lang="ru-RU" sz="2800" b="1" dirty="0"/>
              <a:t>БЫЛЬ</a:t>
            </a:r>
          </a:p>
          <a:p>
            <a:r>
              <a:rPr lang="ru-RU" sz="2800" b="1" dirty="0"/>
              <a:t>ПОВЕСТИ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CCFF">
            <a:alpha val="4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04664"/>
            <a:ext cx="8064896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Отношение к самому себе: </a:t>
            </a:r>
            <a:r>
              <a:rPr lang="ru-RU" sz="2800" i="1" dirty="0">
                <a:solidFill>
                  <a:srgbClr val="0070C0"/>
                </a:solidFill>
              </a:rPr>
              <a:t>чувство достоинства, ответственность, уверенность, </a:t>
            </a:r>
            <a:r>
              <a:rPr lang="ru-RU" sz="2800" i="1" dirty="0" err="1">
                <a:solidFill>
                  <a:srgbClr val="0070C0"/>
                </a:solidFill>
              </a:rPr>
              <a:t>саморегуляция</a:t>
            </a:r>
            <a:r>
              <a:rPr lang="ru-RU" sz="2800" i="1" dirty="0">
                <a:solidFill>
                  <a:srgbClr val="0070C0"/>
                </a:solidFill>
              </a:rPr>
              <a:t> поведения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Отношение к коллективу: </a:t>
            </a:r>
            <a:r>
              <a:rPr lang="ru-RU" sz="2800" i="1" dirty="0">
                <a:solidFill>
                  <a:srgbClr val="0070C0"/>
                </a:solidFill>
              </a:rPr>
              <a:t>чувство коллективизма, солидарности, дружбы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Отношение к людям: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i="1" dirty="0">
                <a:solidFill>
                  <a:srgbClr val="0070C0"/>
                </a:solidFill>
              </a:rPr>
              <a:t>сочувствие, доброжелательность, чувство вины, дружбы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Отношение к труду: </a:t>
            </a:r>
            <a:r>
              <a:rPr lang="ru-RU" sz="2800" i="1" dirty="0">
                <a:solidFill>
                  <a:srgbClr val="0070C0"/>
                </a:solidFill>
              </a:rPr>
              <a:t>трудолюбие, взаимопомощь</a:t>
            </a:r>
          </a:p>
          <a:p>
            <a:r>
              <a:rPr lang="ru-RU" sz="3200" b="1" dirty="0">
                <a:solidFill>
                  <a:srgbClr val="002060"/>
                </a:solidFill>
              </a:rPr>
              <a:t>Отношение к искусству:</a:t>
            </a: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i="1" dirty="0">
                <a:solidFill>
                  <a:srgbClr val="0070C0"/>
                </a:solidFill>
              </a:rPr>
              <a:t>эстетические чувства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>
                <a:alpha val="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5" y="188640"/>
            <a:ext cx="15452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32656"/>
            <a:ext cx="8892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chemeClr val="bg1"/>
                </a:solidFill>
              </a:rPr>
              <a:t>ОСОБЕННОСТИ ВОСПРИЯТИЯ ЛИТЕРАТУРЫ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1772816"/>
            <a:ext cx="87849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>
                <a:solidFill>
                  <a:schemeClr val="bg1"/>
                </a:solidFill>
              </a:rPr>
              <a:t>Младшая группа (3-4 года)</a:t>
            </a:r>
            <a:endParaRPr lang="ru-RU" u="sng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сюжет воспринимают фрагментарно;</a:t>
            </a:r>
          </a:p>
          <a:p>
            <a:r>
              <a:rPr lang="ru-RU" dirty="0">
                <a:solidFill>
                  <a:schemeClr val="bg1"/>
                </a:solidFill>
              </a:rPr>
              <a:t>- устанавливают более простые связи в сюжете;</a:t>
            </a:r>
          </a:p>
          <a:p>
            <a:r>
              <a:rPr lang="ru-RU" dirty="0">
                <a:solidFill>
                  <a:schemeClr val="bg1"/>
                </a:solidFill>
              </a:rPr>
              <a:t>- в центре произведения – герой.</a:t>
            </a:r>
          </a:p>
          <a:p>
            <a:r>
              <a:rPr lang="ru-RU" b="1" u="sng" dirty="0">
                <a:solidFill>
                  <a:schemeClr val="bg1"/>
                </a:solidFill>
              </a:rPr>
              <a:t>Средняя группа (4-5 лет)</a:t>
            </a:r>
            <a:endParaRPr lang="ru-RU" u="sng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легко устанавливают последовательные причинные связи в сюжете;</a:t>
            </a:r>
          </a:p>
          <a:p>
            <a:r>
              <a:rPr lang="ru-RU" dirty="0">
                <a:solidFill>
                  <a:schemeClr val="bg1"/>
                </a:solidFill>
              </a:rPr>
              <a:t>- видят открытые мотивы поступков героев;</a:t>
            </a:r>
          </a:p>
          <a:p>
            <a:r>
              <a:rPr lang="ru-RU" dirty="0">
                <a:solidFill>
                  <a:schemeClr val="bg1"/>
                </a:solidFill>
              </a:rPr>
              <a:t>- выделяют одну, наиболее яркую черту героя.</a:t>
            </a:r>
          </a:p>
          <a:p>
            <a:r>
              <a:rPr lang="ru-RU" b="1" u="sng" dirty="0">
                <a:solidFill>
                  <a:schemeClr val="bg1"/>
                </a:solidFill>
              </a:rPr>
              <a:t>Старшая группа (5-6 лет)</a:t>
            </a:r>
            <a:endParaRPr lang="ru-RU" u="sng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способны понять события, которых не было в их жизни;</a:t>
            </a:r>
          </a:p>
          <a:p>
            <a:r>
              <a:rPr lang="ru-RU" dirty="0">
                <a:solidFill>
                  <a:schemeClr val="bg1"/>
                </a:solidFill>
              </a:rPr>
              <a:t>- появляется  сознательное отношение к авторскому слову;</a:t>
            </a:r>
          </a:p>
          <a:p>
            <a:r>
              <a:rPr lang="ru-RU" dirty="0">
                <a:solidFill>
                  <a:schemeClr val="bg1"/>
                </a:solidFill>
              </a:rPr>
              <a:t>- воспринимают действия и поступки героев.</a:t>
            </a:r>
          </a:p>
          <a:p>
            <a:r>
              <a:rPr lang="ru-RU" b="1" u="sng" dirty="0">
                <a:solidFill>
                  <a:schemeClr val="bg1"/>
                </a:solidFill>
              </a:rPr>
              <a:t>Подготовительная группа (6-7 лет)</a:t>
            </a:r>
            <a:endParaRPr lang="ru-RU" u="sng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осознают скрытые мотивы поступков;</a:t>
            </a:r>
          </a:p>
          <a:p>
            <a:r>
              <a:rPr lang="ru-RU" dirty="0">
                <a:solidFill>
                  <a:schemeClr val="bg1"/>
                </a:solidFill>
              </a:rPr>
              <a:t>- выделяют более сложные чувства (стыд, смущение, боязнь за другого);</a:t>
            </a:r>
          </a:p>
          <a:p>
            <a:r>
              <a:rPr lang="ru-RU" dirty="0">
                <a:solidFill>
                  <a:schemeClr val="bg1"/>
                </a:solidFill>
              </a:rPr>
              <a:t>- усложняется эмоциональное отношение к персонажам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4"/>
                </a:solidFill>
              </a:rPr>
              <a:t>Алгоритм работы по ознакомлению с художественной литературой детей дошкольного возраста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492896"/>
            <a:ext cx="889248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>
                <a:solidFill>
                  <a:schemeClr val="bg1"/>
                </a:solidFill>
              </a:rPr>
              <a:t>1. Подготовка к восприятию художественного произведения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2. Первичное чтение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3. Чувственный анализ текста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4. Вторичное чтение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5. Полный анализ художественного произведения</a:t>
            </a:r>
          </a:p>
          <a:p>
            <a:pPr lvl="0"/>
            <a:r>
              <a:rPr lang="ru-RU" sz="2800" b="1" dirty="0">
                <a:solidFill>
                  <a:schemeClr val="bg1"/>
                </a:solidFill>
              </a:rPr>
              <a:t>6. Заключительная часть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000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7490" y="188640"/>
            <a:ext cx="672972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Литература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1988840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1.Л.М.Гурович; Л.Б.Береговая; В.И.Логинова</a:t>
            </a:r>
          </a:p>
          <a:p>
            <a:r>
              <a:rPr lang="ru-RU" sz="2800" dirty="0">
                <a:solidFill>
                  <a:schemeClr val="bg1"/>
                </a:solidFill>
              </a:rPr>
              <a:t>Ребёнок и книга. Москва «Просвещение» 1992г.</a:t>
            </a:r>
          </a:p>
          <a:p>
            <a:r>
              <a:rPr lang="ru-RU" sz="2800" dirty="0">
                <a:solidFill>
                  <a:schemeClr val="bg1"/>
                </a:solidFill>
              </a:rPr>
              <a:t>2. Журнал Воспитатель №1/2010г.</a:t>
            </a:r>
          </a:p>
          <a:p>
            <a:r>
              <a:rPr lang="ru-RU" sz="2800" dirty="0">
                <a:solidFill>
                  <a:schemeClr val="bg1"/>
                </a:solidFill>
              </a:rPr>
              <a:t>3. Журнал дошкольное воспитание №3/2008г.</a:t>
            </a:r>
          </a:p>
          <a:p>
            <a:r>
              <a:rPr lang="ru-RU" sz="2800" dirty="0">
                <a:solidFill>
                  <a:schemeClr val="bg1"/>
                </a:solidFill>
              </a:rPr>
              <a:t>Журнал дошкольное воспитание №8/2013 г.</a:t>
            </a:r>
          </a:p>
          <a:p>
            <a:r>
              <a:rPr lang="ru-RU" sz="2800" dirty="0">
                <a:solidFill>
                  <a:schemeClr val="bg1"/>
                </a:solidFill>
              </a:rPr>
              <a:t>4. Журнал Старший воспитатель №4/2015г.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00"/>
                            </p:stCondLst>
                            <p:childTnLst>
                              <p:par>
                                <p:cTn id="1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8826927-24B2-423A-AFC1-2CDFBC04346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3316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4435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r>
              <a:rPr lang="ru-RU" dirty="0"/>
              <a:t> </a:t>
            </a:r>
            <a:endParaRPr lang="ru-RU" sz="2900" dirty="0"/>
          </a:p>
          <a:p>
            <a:pPr marL="109728" indent="0">
              <a:buNone/>
            </a:pPr>
            <a:r>
              <a:rPr lang="ru-RU" sz="2900" dirty="0"/>
              <a:t> -интегрированные занятия;</a:t>
            </a:r>
          </a:p>
          <a:p>
            <a:pPr marL="109728" indent="0">
              <a:buNone/>
            </a:pPr>
            <a:r>
              <a:rPr lang="ru-RU" sz="2900" dirty="0"/>
              <a:t>- экскурсии;</a:t>
            </a:r>
          </a:p>
          <a:p>
            <a:pPr marL="109728" indent="0">
              <a:buNone/>
            </a:pPr>
            <a:r>
              <a:rPr lang="ru-RU" sz="2900" dirty="0"/>
              <a:t>- дидактические игры;</a:t>
            </a:r>
          </a:p>
          <a:p>
            <a:pPr marL="109728" indent="0">
              <a:buNone/>
            </a:pPr>
            <a:r>
              <a:rPr lang="ru-RU" sz="2900" dirty="0"/>
              <a:t>- театральная деятельность; </a:t>
            </a:r>
          </a:p>
          <a:p>
            <a:pPr marL="109728" indent="0">
              <a:buNone/>
            </a:pPr>
            <a:r>
              <a:rPr lang="ru-RU" sz="2900" dirty="0"/>
              <a:t>- игры – ситуации;</a:t>
            </a:r>
          </a:p>
          <a:p>
            <a:pPr marL="109728" indent="0">
              <a:buNone/>
            </a:pPr>
            <a:r>
              <a:rPr lang="ru-RU" sz="2900" dirty="0"/>
              <a:t>- «Литературная гостиная»;</a:t>
            </a:r>
          </a:p>
          <a:p>
            <a:pPr marL="109728" indent="0">
              <a:buNone/>
            </a:pPr>
            <a:r>
              <a:rPr lang="ru-RU" sz="2900" dirty="0"/>
              <a:t>- творческие встречи;</a:t>
            </a:r>
          </a:p>
          <a:p>
            <a:pPr marL="109728" indent="0">
              <a:buNone/>
            </a:pPr>
            <a:r>
              <a:rPr lang="ru-RU" sz="2900" dirty="0"/>
              <a:t>- книжные выставки;</a:t>
            </a:r>
          </a:p>
          <a:p>
            <a:pPr marL="109728" indent="0">
              <a:buNone/>
            </a:pPr>
            <a:r>
              <a:rPr lang="ru-RU" sz="2900" dirty="0"/>
              <a:t> - тематические выставки рисунков и поделок;</a:t>
            </a:r>
          </a:p>
          <a:p>
            <a:pPr marL="109728" indent="0">
              <a:buNone/>
            </a:pPr>
            <a:r>
              <a:rPr lang="ru-RU" sz="2900" dirty="0"/>
              <a:t>- конкурсы чтецов;</a:t>
            </a:r>
          </a:p>
          <a:p>
            <a:pPr marL="109728" indent="0">
              <a:buNone/>
            </a:pPr>
            <a:r>
              <a:rPr lang="ru-RU" sz="2900" dirty="0"/>
              <a:t>- литературные игры и праздники;</a:t>
            </a:r>
          </a:p>
          <a:p>
            <a:pPr marL="109728" indent="0">
              <a:buNone/>
            </a:pPr>
            <a:r>
              <a:rPr lang="ru-RU" sz="2900" dirty="0"/>
              <a:t>- просмотр мультфильмов, диафильмов;</a:t>
            </a:r>
          </a:p>
          <a:p>
            <a:pPr marL="109728" indent="0">
              <a:buNone/>
            </a:pPr>
            <a:r>
              <a:rPr lang="ru-RU" sz="2900" dirty="0"/>
              <a:t>- кружковая работа;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Формы работы:</a:t>
            </a:r>
          </a:p>
        </p:txBody>
      </p:sp>
    </p:spTree>
    <p:extLst>
      <p:ext uri="{BB962C8B-B14F-4D97-AF65-F5344CB8AC3E}">
        <p14:creationId xmlns:p14="http://schemas.microsoft.com/office/powerpoint/2010/main" val="2897847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4400" dirty="0"/>
              <a:t>Чтение произведения;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400" dirty="0"/>
              <a:t>рассказывание;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400" dirty="0"/>
              <a:t>обучение пересказу;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400" dirty="0"/>
              <a:t>беседа;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400" dirty="0"/>
              <a:t>театрализация;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4400" dirty="0"/>
              <a:t>заучивание наизусть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Методы:</a:t>
            </a:r>
          </a:p>
        </p:txBody>
      </p:sp>
    </p:spTree>
    <p:extLst>
      <p:ext uri="{BB962C8B-B14F-4D97-AF65-F5344CB8AC3E}">
        <p14:creationId xmlns:p14="http://schemas.microsoft.com/office/powerpoint/2010/main" val="3186782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/>
              <a:t>Л. Сорокина «Слышит мишка косолапый…».</a:t>
            </a:r>
            <a:endParaRPr lang="ru-RU" dirty="0"/>
          </a:p>
          <a:p>
            <a:r>
              <a:rPr lang="ru-RU" dirty="0"/>
              <a:t>Текст стихотворения — картинка (зрительная опора)</a:t>
            </a:r>
          </a:p>
          <a:p>
            <a:r>
              <a:rPr lang="ru-RU" dirty="0"/>
              <a:t>Слышит мишка косолапый (медвежонок).</a:t>
            </a:r>
          </a:p>
          <a:p>
            <a:r>
              <a:rPr lang="ru-RU" dirty="0"/>
              <a:t>Близкой бури грозный свист (дующий ветер).</a:t>
            </a:r>
          </a:p>
          <a:p>
            <a:r>
              <a:rPr lang="ru-RU" dirty="0"/>
              <a:t>Он зовет на помощь папу (медведь).</a:t>
            </a:r>
          </a:p>
          <a:p>
            <a:r>
              <a:rPr lang="ru-RU" dirty="0"/>
              <a:t>Удержать последний лист (лист на ветке).</a:t>
            </a:r>
          </a:p>
          <a:p>
            <a:r>
              <a:rPr lang="ru-RU" dirty="0"/>
              <a:t>Папа шепчет: Это осень… (осень)</a:t>
            </a:r>
          </a:p>
          <a:p>
            <a:r>
              <a:rPr lang="ru-RU" dirty="0"/>
              <a:t>А осеннею порой</a:t>
            </a:r>
          </a:p>
          <a:p>
            <a:r>
              <a:rPr lang="ru-RU" dirty="0"/>
              <a:t>Расстается лес с листвой.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Заучивание </a:t>
            </a:r>
            <a:r>
              <a:rPr lang="ru-RU" dirty="0" err="1"/>
              <a:t>стихотвореия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6201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rikol.ru/wp-content/gallery/september-2010/bears-bears-8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48871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993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7984" y="4363199"/>
            <a:ext cx="6984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429000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-</a:t>
            </a:r>
          </a:p>
        </p:txBody>
      </p:sp>
      <p:pic>
        <p:nvPicPr>
          <p:cNvPr id="6" name="Рисунок 5" descr="Текст с «хвостиком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7488832" cy="61926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mph" presetSubtype="1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ленький Барни, лежа на мягком животе у мамы, целует ее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" y="404664"/>
            <a:ext cx="8393752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8098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кст с «прятками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6336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2583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2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150</TotalTime>
  <Words>600</Words>
  <Application>Microsoft Office PowerPoint</Application>
  <PresentationFormat>Экран (4:3)</PresentationFormat>
  <Paragraphs>96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Lucida Sans Unicode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Формы работы:</vt:lpstr>
      <vt:lpstr>Методы:</vt:lpstr>
      <vt:lpstr>Заучивание стихотвореия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31</cp:revision>
  <dcterms:created xsi:type="dcterms:W3CDTF">2016-01-26T09:12:39Z</dcterms:created>
  <dcterms:modified xsi:type="dcterms:W3CDTF">2022-09-21T08:13:55Z</dcterms:modified>
</cp:coreProperties>
</file>