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69" r:id="rId14"/>
    <p:sldId id="266" r:id="rId15"/>
    <p:sldId id="271" r:id="rId16"/>
    <p:sldId id="272" r:id="rId17"/>
    <p:sldId id="273" r:id="rId18"/>
    <p:sldId id="274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5AEC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-gnom.ru/books/formirovaniye_math_predstavleniy/mathematic25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ovsu.ru/file/471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856" y="1484784"/>
            <a:ext cx="3888432" cy="2880319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МЕТОДИКА ОБУЧЕНИЯ РЕШЕНИЮ ЗАДАЧ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80528" y="5877272"/>
            <a:ext cx="3888433" cy="8342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Составитель: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Величко М.А.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F888D8D-8B54-471A-A0DC-D79043E63F4C}"/>
              </a:ext>
            </a:extLst>
          </p:cNvPr>
          <p:cNvSpPr/>
          <p:nvPr/>
        </p:nvSpPr>
        <p:spPr>
          <a:xfrm>
            <a:off x="0" y="0"/>
            <a:ext cx="8820472" cy="834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i="1" dirty="0"/>
              <a:t> </a:t>
            </a:r>
            <a:r>
              <a:rPr lang="ru-RU" b="1" dirty="0">
                <a:ea typeface="Calibri" panose="020F0502020204030204" pitchFamily="34" charset="0"/>
              </a:rPr>
              <a:t>Муниципальное бюджетное дошкольное образовательное учреждение</a:t>
            </a:r>
            <a:endParaRPr lang="ru-RU" b="1" dirty="0"/>
          </a:p>
          <a:p>
            <a:pPr algn="ctr"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</a:rPr>
              <a:t>детский сад комбинированного вида № 1 «Дружные ребята» </a:t>
            </a:r>
            <a:r>
              <a:rPr lang="ru-RU" b="1" dirty="0" err="1">
                <a:ea typeface="Calibri" panose="020F0502020204030204" pitchFamily="34" charset="0"/>
              </a:rPr>
              <a:t>г.Поронайска</a:t>
            </a:r>
            <a:endParaRPr lang="ru-RU" b="1" dirty="0"/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30780" algn="l"/>
              </a:tabLst>
            </a:pPr>
            <a:r>
              <a:rPr lang="ru-RU" sz="12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(МБДОУ №1 «Дружные ребята» </a:t>
            </a:r>
            <a:r>
              <a:rPr lang="ru-RU" sz="1200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г.Поронайска</a:t>
            </a:r>
            <a:r>
              <a:rPr lang="ru-RU" sz="12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0667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Выделение отдельных частей задачи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Учить анализировать задачи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(устанавливать отношения между данными и искомым, выбор арифметического действия.)</a:t>
            </a:r>
          </a:p>
        </p:txBody>
      </p:sp>
    </p:spTree>
    <p:extLst>
      <p:ext uri="{BB962C8B-B14F-4D97-AF65-F5344CB8AC3E}">
        <p14:creationId xmlns:p14="http://schemas.microsoft.com/office/powerpoint/2010/main" val="37037410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064896" cy="59766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u="sng" dirty="0">
                <a:latin typeface="Times New Roman" pitchFamily="18" charset="0"/>
                <a:cs typeface="Times New Roman" pitchFamily="18" charset="0"/>
              </a:rPr>
              <a:t>ТРЕТИЙ ЭТАП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учить детей формулировать арифметические действия сложения и вычитания, раскрыть их смысл, научить формулировать их и «записы­вать» с помощью цифр и знаков в виде числового примера.</a:t>
            </a:r>
            <a:r>
              <a:rPr lang="ru-RU" sz="4400" baseline="30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633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052736"/>
            <a:ext cx="8856984" cy="3600400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ПРАКТИЧЕСКОЕ ЗАДАНИЕ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(ПРИДУМАТЬ И ПРОАНАЛИЗИРОВАТЬ </a:t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ЗАДАЧУ)</a:t>
            </a:r>
          </a:p>
        </p:txBody>
      </p:sp>
    </p:spTree>
    <p:extLst>
      <p:ext uri="{BB962C8B-B14F-4D97-AF65-F5344CB8AC3E}">
        <p14:creationId xmlns:p14="http://schemas.microsoft.com/office/powerpoint/2010/main" val="3865174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6517" r="854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79" r="14069"/>
          <a:stretch/>
        </p:blipFill>
        <p:spPr bwMode="auto">
          <a:xfrm>
            <a:off x="2555776" y="3501008"/>
            <a:ext cx="2035278" cy="233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6517" r="8540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79" r="14069"/>
          <a:stretch/>
        </p:blipFill>
        <p:spPr bwMode="auto">
          <a:xfrm>
            <a:off x="107504" y="2996952"/>
            <a:ext cx="2035278" cy="2337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815d2ee4de7c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88" l="0" r="982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672915"/>
            <a:ext cx="2672093" cy="298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1760" y="404664"/>
            <a:ext cx="72008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476672"/>
            <a:ext cx="64807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47864" y="404664"/>
            <a:ext cx="72008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404664"/>
            <a:ext cx="72008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148064" y="404664"/>
            <a:ext cx="720080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26067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8172400" cy="6408712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ТИПИЧНЫЕ ОШИБКИ ДЕТЕЙ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77788" lvl="0" indent="-77788"/>
            <a:r>
              <a:rPr lang="ru-RU" dirty="0">
                <a:latin typeface="Times New Roman" pitchFamily="18" charset="0"/>
                <a:cs typeface="Times New Roman" pitchFamily="18" charset="0"/>
              </a:rPr>
              <a:t>Вместо задачи составляется рассказ :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«На листе сидят две гусеницы, а на траве еще одна. Они все поедают».</a:t>
            </a:r>
          </a:p>
          <a:p>
            <a:pPr marL="77788" lvl="0" indent="-77788"/>
            <a:r>
              <a:rPr lang="ru-RU" dirty="0">
                <a:latin typeface="Times New Roman" pitchFamily="18" charset="0"/>
                <a:cs typeface="Times New Roman" pitchFamily="18" charset="0"/>
              </a:rPr>
              <a:t>В задаче правильно воспринимается вопрос, но отсутствует фиксация  числовых  данных: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«Шла  девочка   и  уронила   флажок. Сколько стало флажков?»</a:t>
            </a:r>
          </a:p>
          <a:p>
            <a:pPr marL="77788" lvl="0" indent="-77788"/>
            <a:r>
              <a:rPr lang="ru-RU" dirty="0">
                <a:latin typeface="Times New Roman" pitchFamily="18" charset="0"/>
                <a:cs typeface="Times New Roman" pitchFamily="18" charset="0"/>
              </a:rPr>
              <a:t>Вопрос   заменяется   ответом-решением: 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«Девочка   держала флажки в руках. В этой два и в этой два. Если сложить, полу­чится четыре». </a:t>
            </a:r>
          </a:p>
          <a:p>
            <a:pPr marL="77788" lvl="0" indent="-77788"/>
            <a:r>
              <a:rPr lang="ru-RU" dirty="0">
                <a:latin typeface="Times New Roman" pitchFamily="18" charset="0"/>
                <a:cs typeface="Times New Roman" pitchFamily="18" charset="0"/>
              </a:rPr>
              <a:t>Заменяют в задаче на вычитание в вопросе слово «осталось» на слово «стало» 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(На полянке гуляли два зайчонка, один убежал. Сколько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стало</a:t>
            </a: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зайчат?)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864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Наглядные пособия для составления и решения задач</a:t>
            </a:r>
          </a:p>
        </p:txBody>
      </p:sp>
      <p:pic>
        <p:nvPicPr>
          <p:cNvPr id="1026" name="Picture 2" descr="C:\Documents and Settings\Администратор\Рабочий стол\карева\задача\DSC_02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592833" y="1281161"/>
            <a:ext cx="5775079" cy="471328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_024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954556" y="1538732"/>
            <a:ext cx="5940545" cy="3672408"/>
          </a:xfrm>
          <a:ln w="19050">
            <a:solidFill>
              <a:srgbClr val="7030A0"/>
            </a:solidFill>
          </a:ln>
        </p:spPr>
      </p:pic>
      <p:pic>
        <p:nvPicPr>
          <p:cNvPr id="10" name="Содержимое 9" descr="DSC_0247.JPG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23829" y="1448779"/>
            <a:ext cx="5904655" cy="3816424"/>
          </a:xfrm>
          <a:ln w="190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DSC_0250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692696"/>
            <a:ext cx="7200800" cy="5433467"/>
          </a:xfrm>
          <a:ln w="19050">
            <a:solidFill>
              <a:srgbClr val="7030A0"/>
            </a:solidFill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25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1" y="764704"/>
            <a:ext cx="7416825" cy="5678091"/>
          </a:xfrm>
          <a:ln w="190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/>
              <a:t>Использованные источники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7560840" cy="561662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Ерофеева Т.И. и др. Математика для дошкольников. Кн. Для воспитателя детского сада. / Т.И. Ерофеева, Л.Н. Павлова, В.П. Новикова. – М.: Просвещение, 1992.-191с.</a:t>
            </a:r>
          </a:p>
          <a:p>
            <a:pPr lvl="0"/>
            <a:r>
              <a:rPr lang="ru-RU" dirty="0" err="1"/>
              <a:t>Леушина</a:t>
            </a:r>
            <a:r>
              <a:rPr lang="ru-RU" dirty="0"/>
              <a:t> А.М. Формирование элементарных математических представлений у детей дошкольного возраста. Учеб. пособие для студентов </a:t>
            </a:r>
            <a:r>
              <a:rPr lang="ru-RU" dirty="0" err="1"/>
              <a:t>пед</a:t>
            </a:r>
            <a:r>
              <a:rPr lang="ru-RU" dirty="0"/>
              <a:t>. ин-</a:t>
            </a:r>
            <a:r>
              <a:rPr lang="ru-RU" dirty="0" err="1"/>
              <a:t>тов</a:t>
            </a:r>
            <a:r>
              <a:rPr lang="ru-RU" dirty="0"/>
              <a:t> по специальности «Дошкольная педагогика и психология». - М.: Просвещение, 1979.-368с.</a:t>
            </a:r>
          </a:p>
          <a:p>
            <a:pPr lvl="0"/>
            <a:r>
              <a:rPr lang="ru-RU" dirty="0" err="1"/>
              <a:t>ТарунтаеваТ.В</a:t>
            </a:r>
            <a:r>
              <a:rPr lang="ru-RU" dirty="0"/>
              <a:t>. Развитие элементарных математических представлений у дошкольников.- 2-ое изд., </a:t>
            </a:r>
            <a:r>
              <a:rPr lang="ru-RU" dirty="0" err="1"/>
              <a:t>испр</a:t>
            </a:r>
            <a:r>
              <a:rPr lang="ru-RU" dirty="0"/>
              <a:t>. – М.: Просвещение, 1980. –64с.</a:t>
            </a:r>
          </a:p>
          <a:p>
            <a:pPr lvl="0"/>
            <a:r>
              <a:rPr lang="ru-RU" dirty="0"/>
              <a:t>Формирование элементарных математических представлений у </a:t>
            </a:r>
            <a:r>
              <a:rPr lang="ru-RU" dirty="0" err="1"/>
              <a:t>дошкольников:Учеб</a:t>
            </a:r>
            <a:r>
              <a:rPr lang="ru-RU" dirty="0"/>
              <a:t>. пособие  для студентов </a:t>
            </a:r>
            <a:r>
              <a:rPr lang="ru-RU" dirty="0" err="1"/>
              <a:t>пед</a:t>
            </a:r>
            <a:r>
              <a:rPr lang="ru-RU" dirty="0"/>
              <a:t>. институтов./ Р.Л. Березина, </a:t>
            </a:r>
            <a:r>
              <a:rPr lang="ru-RU" dirty="0" err="1"/>
              <a:t>З.А.Михайлова</a:t>
            </a:r>
            <a:r>
              <a:rPr lang="ru-RU" dirty="0"/>
              <a:t>, </a:t>
            </a:r>
            <a:r>
              <a:rPr lang="ru-RU" dirty="0" err="1"/>
              <a:t>Р.Л.Непомнящая</a:t>
            </a:r>
            <a:r>
              <a:rPr lang="ru-RU" dirty="0"/>
              <a:t> и др.; Под ред. А.А. Столяра. – М.: Просвещение, 1988. – 303с.</a:t>
            </a:r>
          </a:p>
          <a:p>
            <a:pPr lvl="0"/>
            <a:r>
              <a:rPr lang="ru-RU" dirty="0" err="1"/>
              <a:t>Фатихова</a:t>
            </a:r>
            <a:r>
              <a:rPr lang="ru-RU" dirty="0"/>
              <a:t>, Л.Ф.  Обучение дошкольников с нарушением интеллекта решению арифметических задач / Л.Ф. </a:t>
            </a:r>
            <a:r>
              <a:rPr lang="ru-RU" dirty="0" err="1"/>
              <a:t>Фатихова</a:t>
            </a:r>
            <a:r>
              <a:rPr lang="ru-RU" dirty="0"/>
              <a:t> // Современное дошкольное образование– 2008- № 6 – М.: Издательство «Мозаика-Синтез», 2008- С. 36-42.</a:t>
            </a:r>
          </a:p>
          <a:p>
            <a:pPr lvl="0"/>
            <a:r>
              <a:rPr lang="ru-RU" dirty="0" err="1"/>
              <a:t>Метлина</a:t>
            </a:r>
            <a:r>
              <a:rPr lang="ru-RU" dirty="0"/>
              <a:t> Л.С. Математика в детском саду: Пособие для воспитателя детского сада. – 2-е изд., </a:t>
            </a:r>
            <a:r>
              <a:rPr lang="ru-RU" dirty="0" err="1"/>
              <a:t>перераб.-М</a:t>
            </a:r>
            <a:r>
              <a:rPr lang="ru-RU" dirty="0"/>
              <a:t>.: Просвещение, 1984. – 256с.</a:t>
            </a:r>
          </a:p>
          <a:p>
            <a:pPr lvl="0"/>
            <a:r>
              <a:rPr lang="ru-RU" u="sng" dirty="0">
                <a:hlinkClick r:id="rId3"/>
              </a:rPr>
              <a:t>http://www.i-gnom.ru/books/formirovaniye_math_predstavleniy/mathematic25.html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http://www.novsu.ru/file/4717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309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ВИДЫ АРИФМЕТИЧЕСКИХ ЗАДАЧ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3676" y="809328"/>
            <a:ext cx="8690132" cy="6048672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Задачи на нахождение суммы двух чисел и на нахождение остатка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(На дереве сидело две птички, прилетела еще одна. Сколько птичек стало на дереве?).</a:t>
            </a:r>
          </a:p>
          <a:p>
            <a:pPr marL="571500" indent="-571500">
              <a:buFont typeface="+mj-lt"/>
              <a:buAutoNum type="romanUcPeriod"/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+mj-lt"/>
              <a:buAutoNum type="romanUcPeriod"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Задачи на нахождение неизвестных компонентов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(«Нина вылепила из пластилина несколько гриб­ков и  мишку,  а  всего она  вылепила 8 фигур.  Сколько грибков вылепила Нина?»</a:t>
            </a:r>
          </a:p>
          <a:p>
            <a:endParaRPr lang="ru-RU" dirty="0"/>
          </a:p>
          <a:p>
            <a:pPr marL="571500" indent="-571500">
              <a:buFont typeface="+mj-lt"/>
              <a:buAutoNum type="romanU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90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80920" cy="6192688"/>
          </a:xfrm>
        </p:spPr>
        <p:txBody>
          <a:bodyPr>
            <a:normAutofit lnSpcReduction="10000"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Простые задачи, связанные с понятием разностных отношений</a:t>
            </a:r>
          </a:p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увеличение числа на несколько единиц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(«Леша вылепил 6 морковок, а Костя на одну больше. Сколько морковок вылепил Костя?»)</a:t>
            </a: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уменьшение числа на несколько единиц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(«Маша вымыла 4 чашки, а Таня на одну чашку меньше. Сколько чашек вымыла Таня?»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55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712968" cy="1008112"/>
          </a:xfrm>
        </p:spPr>
        <p:txBody>
          <a:bodyPr>
            <a:no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 ЗАВИСИМОСТИ ОТ ИСПОЛЬЗОВАНИЯ НАГЛЯДНОСТИ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lvl="0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задачи-драматизации  </a:t>
            </a:r>
          </a:p>
          <a:p>
            <a:pPr lvl="0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задачи-иллюстрации </a:t>
            </a:r>
          </a:p>
          <a:p>
            <a:pPr lvl="0"/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устные задачи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7886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7920880" cy="2952328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ЭТАПЫ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МЕТОДИЧЕСКИЕ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ПРИЕМЫ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301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792088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ПЕРВЫЙ ЭТАП - подготовительный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организовать систему упражнений по выполнению операций над множествами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(объединение множеств, выделение части множества. С помощью операций над множе­ствами раскрывается отношение «часть - целое», доводится до по­нимания смысл выражений «больше на...», «меньше на...».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80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04664"/>
            <a:ext cx="8424936" cy="61206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ВТОРОЙ ЭТАП</a:t>
            </a:r>
          </a:p>
          <a:p>
            <a:pPr marL="0" indent="0">
              <a:buNone/>
            </a:pP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учить детей составлять задачи и подводить к усвоению их структуры.</a:t>
            </a:r>
            <a:r>
              <a:rPr lang="ru-RU" sz="3600" b="1" i="1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14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 этом этапе обучения составляются такие задачи, в которых вторым слагаемым или вычитаемым является число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важно учитывать, чтобы не затруднять детей поиском способов решения задачи. </a:t>
            </a:r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564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064896" cy="6408712"/>
          </a:xfrm>
        </p:spPr>
        <p:txBody>
          <a:bodyPr lIns="0">
            <a:normAutofit/>
          </a:bodyPr>
          <a:lstStyle/>
          <a:p>
            <a:pPr marL="92075" indent="11113"/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Показать отличие задачи от </a:t>
            </a:r>
            <a:r>
              <a:rPr lang="ru-RU" sz="3800" b="1" i="1" dirty="0">
                <a:latin typeface="Times New Roman" pitchFamily="18" charset="0"/>
                <a:cs typeface="Times New Roman" pitchFamily="18" charset="0"/>
              </a:rPr>
              <a:t>рассказа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2075" indent="11113"/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Отличие задачи от </a:t>
            </a:r>
            <a:r>
              <a:rPr lang="ru-RU" sz="3800" b="1" i="1" dirty="0"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2075" indent="11113"/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Подчеркнуть значение и характер </a:t>
            </a:r>
            <a:r>
              <a:rPr lang="ru-RU" sz="3800" b="1" i="1" dirty="0">
                <a:latin typeface="Times New Roman" pitchFamily="18" charset="0"/>
                <a:cs typeface="Times New Roman" pitchFamily="18" charset="0"/>
              </a:rPr>
              <a:t>вопроса</a:t>
            </a:r>
          </a:p>
          <a:p>
            <a:pPr marL="92075" indent="11113"/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Подчеркнуть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800" b="1" i="1" dirty="0">
                <a:latin typeface="Times New Roman" pitchFamily="18" charset="0"/>
                <a:cs typeface="Times New Roman" pitchFamily="18" charset="0"/>
              </a:rPr>
              <a:t>необходимость числовых данных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92075" indent="11113"/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Убедить в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i="1" dirty="0">
                <a:latin typeface="Times New Roman" pitchFamily="18" charset="0"/>
                <a:cs typeface="Times New Roman" pitchFamily="18" charset="0"/>
              </a:rPr>
              <a:t>необходимости наличия не менее двух чисел в задаче</a:t>
            </a:r>
            <a:endParaRPr lang="ru-RU" sz="3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821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СТРУКТУРА 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579296" cy="5328592"/>
          </a:xfrm>
        </p:spPr>
        <p:txBody>
          <a:bodyPr/>
          <a:lstStyle/>
          <a:p>
            <a:pPr lvl="0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Условие, вопрос, решение , ответ. </a:t>
            </a:r>
          </a:p>
          <a:p>
            <a:pPr marL="0" lv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19672" y="5157192"/>
            <a:ext cx="5400600" cy="115212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1719" y="4005064"/>
            <a:ext cx="4536505" cy="1152128"/>
          </a:xfrm>
          <a:prstGeom prst="roundRect">
            <a:avLst/>
          </a:prstGeom>
          <a:solidFill>
            <a:srgbClr val="5AEC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55776" y="2852936"/>
            <a:ext cx="3600400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</a:p>
        </p:txBody>
      </p:sp>
      <p:sp>
        <p:nvSpPr>
          <p:cNvPr id="7" name="Трапеция 6"/>
          <p:cNvSpPr/>
          <p:nvPr/>
        </p:nvSpPr>
        <p:spPr>
          <a:xfrm>
            <a:off x="3347864" y="1700808"/>
            <a:ext cx="2016224" cy="115212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50470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764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МЕТОДИКА ОБУЧЕНИЯ РЕШЕНИЮ ЗАДАЧ</vt:lpstr>
      <vt:lpstr>ВИДЫ АРИФМЕТИЧЕСКИХ ЗАДАЧ</vt:lpstr>
      <vt:lpstr>Презентация PowerPoint</vt:lpstr>
      <vt:lpstr>В ЗАВИСИМОСТИ ОТ ИСПОЛЬЗОВАНИЯ НАГЛЯДНОСТИ</vt:lpstr>
      <vt:lpstr>ЭТАПЫ  И  МЕТОДИЧЕСКИЕ  ПРИЕМЫ</vt:lpstr>
      <vt:lpstr>Презентация PowerPoint</vt:lpstr>
      <vt:lpstr>Презентация PowerPoint</vt:lpstr>
      <vt:lpstr>Презентация PowerPoint</vt:lpstr>
      <vt:lpstr>СТРУКТУРА ЗАДАЧИ</vt:lpstr>
      <vt:lpstr>Презентация PowerPoint</vt:lpstr>
      <vt:lpstr>Презентация PowerPoint</vt:lpstr>
      <vt:lpstr>ПРАКТИЧЕСКОЕ ЗАДАНИЕ  (ПРИДУМАТЬ И ПРОАНАЛИЗИРОВАТЬ  ЗАДАЧУ)</vt:lpstr>
      <vt:lpstr>Презентация PowerPoint</vt:lpstr>
      <vt:lpstr>Презентация PowerPoint</vt:lpstr>
      <vt:lpstr>Наглядные пособия для составления и решения задач</vt:lpstr>
      <vt:lpstr>Презентация PowerPoint</vt:lpstr>
      <vt:lpstr>Презентация PowerPoint</vt:lpstr>
      <vt:lpstr>Презентация PowerPoint</vt:lpstr>
      <vt:lpstr>Использованные 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usae</dc:creator>
  <cp:lastModifiedBy>пк</cp:lastModifiedBy>
  <cp:revision>20</cp:revision>
  <dcterms:created xsi:type="dcterms:W3CDTF">2014-02-08T07:44:19Z</dcterms:created>
  <dcterms:modified xsi:type="dcterms:W3CDTF">2022-09-23T08:17:30Z</dcterms:modified>
</cp:coreProperties>
</file>